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9" roundtripDataSignature="AMtx7mi6s6gy+AbDuWWCOv48gLrbOYHT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5EC938-E21D-4A9B-B173-07CEFEC6BC8D}">
  <a:tblStyle styleId="{E65EC938-E21D-4A9B-B173-07CEFEC6BC8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7434296c6a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g37434296c6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7434296c6a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2" name="Google Shape;302;g37434296c6a_0_4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4" name="Google Shape;37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75" name="Google Shape;37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7" name="Google Shape;39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98" name="Google Shape;3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7434296c6a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37434296c6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37434296c6a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g37434296c6a_0_3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2" name="Google Shape;4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4" name="Google Shape;4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2" name="Google Shape;4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4" name="Google Shape;50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5" name="Google Shape;5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7434296c6a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37434296c6a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37434296c6a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4" name="Google Shape;544;g37434296c6a_0_4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6" name="Google Shape;55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7" name="Google Shape;55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0" name="Google Shape;58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1" name="Google Shape;58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7434296c6a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g37434296c6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37434296c6a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1" name="Google Shape;621;g37434296c6a_0_5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434296c6a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37434296c6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37434296c6a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37434296c6a_0_1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7434296c6a_0_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g37434296c6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37434296c6a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4" name="Google Shape;744;g37434296c6a_0_69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6aa015223e_0_105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g36aa015223e_0_10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36aa015223e_0_10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6aa015223e_0_140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36aa015223e_0_140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g36aa015223e_0_1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aa015223e_0_1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aa015223e_0_1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g36aa015223e_0_14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g36aa015223e_0_1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36aa015223e_0_1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36aa015223e_0_1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6aa015223e_0_109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g36aa015223e_0_10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6aa015223e_0_11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36aa015223e_0_11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g36aa015223e_0_1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6aa015223e_0_1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g36aa015223e_0_11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36aa015223e_0_116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g36aa015223e_0_1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6aa015223e_0_1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g36aa015223e_0_1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6aa015223e_0_124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36aa015223e_0_12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36aa015223e_0_1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6aa015223e_0_12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g36aa015223e_0_1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6aa015223e_0_13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36aa015223e_0_13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g36aa015223e_0_13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g36aa015223e_0_13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g36aa015223e_0_1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6aa015223e_0_137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g36aa015223e_0_1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6aa015223e_0_10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g36aa015223e_0_10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g36aa015223e_0_10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/>
          <p:nvPr/>
        </p:nvSpPr>
        <p:spPr>
          <a:xfrm>
            <a:off x="50" y="5784662"/>
            <a:ext cx="9144000" cy="14178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1200" y="-1"/>
            <a:ext cx="9144000" cy="14178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1050" y="-35626"/>
            <a:ext cx="724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School Name</a:t>
            </a:r>
            <a:r>
              <a:rPr lang="en-US" sz="4400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 SPECIAL TEAMS </a:t>
            </a:r>
            <a:endParaRPr sz="4400">
              <a:solidFill>
                <a:srgbClr val="CEB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2326019" y="6108841"/>
            <a:ext cx="44919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#Moto</a:t>
            </a:r>
            <a:endParaRPr sz="4400">
              <a:solidFill>
                <a:srgbClr val="CEB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4124900" y="3360750"/>
            <a:ext cx="894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0"/>
          <p:cNvGrpSpPr/>
          <p:nvPr/>
        </p:nvGrpSpPr>
        <p:grpSpPr>
          <a:xfrm>
            <a:off x="9524" y="487100"/>
            <a:ext cx="9134476" cy="6370900"/>
            <a:chOff x="9524" y="487100"/>
            <a:chExt cx="9134476" cy="6370900"/>
          </a:xfrm>
        </p:grpSpPr>
        <p:pic>
          <p:nvPicPr>
            <p:cNvPr id="270" name="Google Shape;270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524" y="487100"/>
              <a:ext cx="9134475" cy="6370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1" name="Google Shape;271;p10"/>
            <p:cNvCxnSpPr/>
            <p:nvPr/>
          </p:nvCxnSpPr>
          <p:spPr>
            <a:xfrm flipH="1">
              <a:off x="9127684" y="487100"/>
              <a:ext cx="16316" cy="933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2" name="Google Shape;272;p10"/>
          <p:cNvSpPr/>
          <p:nvPr/>
        </p:nvSpPr>
        <p:spPr>
          <a:xfrm>
            <a:off x="7391400" y="1981200"/>
            <a:ext cx="565970" cy="381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273" name="Google Shape;273;p10"/>
          <p:cNvSpPr/>
          <p:nvPr/>
        </p:nvSpPr>
        <p:spPr>
          <a:xfrm>
            <a:off x="762000" y="2057400"/>
            <a:ext cx="463832" cy="381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274" name="Google Shape;274;p10"/>
          <p:cNvSpPr/>
          <p:nvPr/>
        </p:nvSpPr>
        <p:spPr>
          <a:xfrm>
            <a:off x="6019800" y="1981200"/>
            <a:ext cx="5334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275" name="Google Shape;275;p10"/>
          <p:cNvSpPr/>
          <p:nvPr/>
        </p:nvSpPr>
        <p:spPr>
          <a:xfrm>
            <a:off x="6553200" y="2514600"/>
            <a:ext cx="6299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/>
          </a:p>
        </p:txBody>
      </p:sp>
      <p:sp>
        <p:nvSpPr>
          <p:cNvPr id="276" name="Google Shape;276;p10"/>
          <p:cNvSpPr/>
          <p:nvPr/>
        </p:nvSpPr>
        <p:spPr>
          <a:xfrm>
            <a:off x="8153400" y="2590800"/>
            <a:ext cx="609600" cy="381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</a:t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3200400" y="2590800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sp>
        <p:nvSpPr>
          <p:cNvPr id="278" name="Google Shape;278;p10"/>
          <p:cNvSpPr/>
          <p:nvPr/>
        </p:nvSpPr>
        <p:spPr>
          <a:xfrm>
            <a:off x="7162800" y="3581400"/>
            <a:ext cx="609932" cy="33667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4495800" y="1981200"/>
            <a:ext cx="526394" cy="381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80" name="Google Shape;280;p10"/>
          <p:cNvSpPr/>
          <p:nvPr/>
        </p:nvSpPr>
        <p:spPr>
          <a:xfrm>
            <a:off x="2438400" y="2057400"/>
            <a:ext cx="533400" cy="3810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281" name="Google Shape;281;p10"/>
          <p:cNvSpPr/>
          <p:nvPr/>
        </p:nvSpPr>
        <p:spPr>
          <a:xfrm>
            <a:off x="8458200" y="1981200"/>
            <a:ext cx="533732" cy="40845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282" name="Google Shape;282;p10"/>
          <p:cNvSpPr/>
          <p:nvPr/>
        </p:nvSpPr>
        <p:spPr>
          <a:xfrm>
            <a:off x="5562600" y="4114800"/>
            <a:ext cx="541533" cy="40436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283" name="Google Shape;283;p10"/>
          <p:cNvSpPr/>
          <p:nvPr/>
        </p:nvSpPr>
        <p:spPr>
          <a:xfrm>
            <a:off x="4495800" y="609600"/>
            <a:ext cx="345686" cy="261429"/>
          </a:xfrm>
          <a:prstGeom prst="rect">
            <a:avLst/>
          </a:prstGeom>
          <a:solidFill>
            <a:srgbClr val="E36C09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cxnSp>
        <p:nvCxnSpPr>
          <p:cNvPr id="284" name="Google Shape;284;p10"/>
          <p:cNvCxnSpPr>
            <a:stCxn id="283" idx="2"/>
          </p:cNvCxnSpPr>
          <p:nvPr/>
        </p:nvCxnSpPr>
        <p:spPr>
          <a:xfrm>
            <a:off x="4668643" y="871029"/>
            <a:ext cx="2113200" cy="805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5" name="Google Shape;285;p10"/>
          <p:cNvSpPr/>
          <p:nvPr/>
        </p:nvSpPr>
        <p:spPr>
          <a:xfrm>
            <a:off x="1447800" y="609600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2209800" y="609600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2895600" y="609600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3657600" y="609600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5410200" y="609600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6096000" y="609600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6866151" y="552196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7413672" y="554258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7962167" y="552196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466944" y="554258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16316" y="-36120"/>
            <a:ext cx="9111368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KOR – Onsides - HANDS</a:t>
            </a:r>
            <a:endParaRPr>
              <a:solidFill>
                <a:srgbClr val="CEB888"/>
              </a:solidFill>
            </a:endParaRPr>
          </a:p>
        </p:txBody>
      </p:sp>
      <p:cxnSp>
        <p:nvCxnSpPr>
          <p:cNvPr id="296" name="Google Shape;296;p10"/>
          <p:cNvCxnSpPr/>
          <p:nvPr/>
        </p:nvCxnSpPr>
        <p:spPr>
          <a:xfrm>
            <a:off x="16316" y="1905000"/>
            <a:ext cx="912768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graphicFrame>
        <p:nvGraphicFramePr>
          <p:cNvPr id="297" name="Google Shape;297;p10"/>
          <p:cNvGraphicFramePr/>
          <p:nvPr/>
        </p:nvGraphicFramePr>
        <p:xfrm>
          <a:off x="0" y="4724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0400"/>
                <a:gridCol w="830400"/>
                <a:gridCol w="830400"/>
                <a:gridCol w="830400"/>
                <a:gridCol w="830400"/>
                <a:gridCol w="830400"/>
                <a:gridCol w="830400"/>
                <a:gridCol w="830400"/>
                <a:gridCol w="830400"/>
                <a:gridCol w="830400"/>
                <a:gridCol w="8304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892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Align on 48 bottom of #’s</a:t>
                      </a:r>
                      <a:r>
                        <a:rPr lang="en-US" sz="1100"/>
                        <a:t>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Ready for Pop, Onsides, Squib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48 between hash &amp; #’s Ready</a:t>
                      </a:r>
                      <a:r>
                        <a:rPr lang="en-US" sz="1100"/>
                        <a:t> for Onsides, Squib, Pop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48 Adjust to ball.</a:t>
                      </a:r>
                      <a:r>
                        <a:rPr lang="en-US" sz="1100"/>
                        <a:t> </a:t>
                      </a:r>
                      <a:r>
                        <a:rPr lang="en-US" sz="1100"/>
                        <a:t>Ready</a:t>
                      </a:r>
                      <a:r>
                        <a:rPr lang="en-US" sz="1100"/>
                        <a:t> for Onsides, Squib, Pop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48 on hash Ready</a:t>
                      </a:r>
                      <a:r>
                        <a:rPr lang="en-US" sz="1100"/>
                        <a:t> for Onsides, Squib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48 between hash &amp; #’s Ready</a:t>
                      </a:r>
                      <a:r>
                        <a:rPr lang="en-US" sz="1100"/>
                        <a:t> for Onsides, Squib, Pop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48 on sideline. Butt to</a:t>
                      </a:r>
                      <a:r>
                        <a:rPr lang="en-US" sz="1100"/>
                        <a:t> Sideline</a:t>
                      </a:r>
                      <a:r>
                        <a:rPr lang="en-US" sz="1100"/>
                        <a:t> Ready</a:t>
                      </a:r>
                      <a:r>
                        <a:rPr lang="en-US" sz="1100"/>
                        <a:t> for Onsides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40 inside hash Ready</a:t>
                      </a:r>
                      <a:r>
                        <a:rPr lang="en-US" sz="1100"/>
                        <a:t> for Onsides, Squib, Pop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40 between  hash  &amp; #’s in gap between</a:t>
                      </a:r>
                      <a:r>
                        <a:rPr lang="en-US" sz="1100"/>
                        <a:t> RG &amp; RT</a:t>
                      </a:r>
                      <a:r>
                        <a:rPr lang="en-US" sz="1100"/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Ready</a:t>
                      </a:r>
                      <a:r>
                        <a:rPr lang="en-US" sz="1100"/>
                        <a:t> for Onsides, Squib, Pop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40 between  #’s &amp;</a:t>
                      </a:r>
                      <a:r>
                        <a:rPr lang="en-US" sz="1100"/>
                        <a:t> SL </a:t>
                      </a:r>
                      <a:r>
                        <a:rPr lang="en-US" sz="1100"/>
                        <a:t>in gap between</a:t>
                      </a:r>
                      <a:r>
                        <a:rPr lang="en-US" sz="1100"/>
                        <a:t> RT &amp; RE  butt to S,L </a:t>
                      </a:r>
                      <a:r>
                        <a:rPr lang="en-US" sz="1100"/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Ready</a:t>
                      </a:r>
                      <a:r>
                        <a:rPr lang="en-US" sz="1100"/>
                        <a:t> for Onsides, Squib, Pop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30 between hash</a:t>
                      </a:r>
                      <a:r>
                        <a:rPr lang="en-US" sz="1100"/>
                        <a:t> &amp; </a:t>
                      </a:r>
                      <a:r>
                        <a:rPr lang="en-US" sz="1100"/>
                        <a:t>  #’s in gap between</a:t>
                      </a:r>
                      <a:r>
                        <a:rPr lang="en-US" sz="1100"/>
                        <a:t> LM &amp; RM – </a:t>
                      </a:r>
                      <a:r>
                        <a:rPr lang="en-US" sz="1100"/>
                        <a:t>Ready</a:t>
                      </a:r>
                      <a:r>
                        <a:rPr lang="en-US" sz="1100"/>
                        <a:t> for Pop, Squib, Onside</a:t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Align on 25</a:t>
                      </a:r>
                      <a:r>
                        <a:rPr lang="en-US" sz="1100"/>
                        <a:t> O</a:t>
                      </a:r>
                      <a:r>
                        <a:rPr lang="en-US" sz="1100"/>
                        <a:t>n hash</a:t>
                      </a:r>
                      <a:r>
                        <a:rPr lang="en-US" sz="1100"/>
                        <a:t> </a:t>
                      </a:r>
                      <a:r>
                        <a:rPr lang="en-US" sz="1100"/>
                        <a:t>between</a:t>
                      </a:r>
                      <a:r>
                        <a:rPr lang="en-US" sz="1100"/>
                        <a:t> </a:t>
                      </a:r>
                      <a:r>
                        <a:rPr lang="en-US" sz="1100"/>
                        <a:t>Ready</a:t>
                      </a:r>
                      <a:r>
                        <a:rPr lang="en-US" sz="1100"/>
                        <a:t> for Deep Kick Pop, Squib, Onside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434296c6a_0_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05" name="Google Shape;305;g37434296c6a_0_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7434296c6a_0_4"/>
          <p:cNvSpPr/>
          <p:nvPr/>
        </p:nvSpPr>
        <p:spPr>
          <a:xfrm>
            <a:off x="1191" y="0"/>
            <a:ext cx="91416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37434296c6a_0_4"/>
          <p:cNvSpPr/>
          <p:nvPr/>
        </p:nvSpPr>
        <p:spPr>
          <a:xfrm>
            <a:off x="-1191" y="-1"/>
            <a:ext cx="9144000" cy="34290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7434296c6a_0_4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7434296c6a_0_4"/>
          <p:cNvSpPr txBox="1"/>
          <p:nvPr/>
        </p:nvSpPr>
        <p:spPr>
          <a:xfrm>
            <a:off x="-2400300" y="2316163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75BFEA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CEB888"/>
                </a:solidFill>
              </a:rPr>
              <a:t>Rugby Punt 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310" name="Google Shape;310;g37434296c6a_0_4"/>
          <p:cNvSpPr txBox="1"/>
          <p:nvPr/>
        </p:nvSpPr>
        <p:spPr>
          <a:xfrm>
            <a:off x="-1200" y="3820058"/>
            <a:ext cx="434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#WEWILLWIN</a:t>
            </a:r>
            <a:endParaRPr sz="4000">
              <a:solidFill>
                <a:srgbClr val="7E12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#GAMECHANGERS</a:t>
            </a:r>
            <a:endParaRPr>
              <a:solidFill>
                <a:srgbClr val="7E12B5"/>
              </a:solidFill>
            </a:endParaRPr>
          </a:p>
        </p:txBody>
      </p:sp>
      <p:sp>
        <p:nvSpPr>
          <p:cNvPr id="311" name="Google Shape;311;g37434296c6a_0_4"/>
          <p:cNvSpPr txBox="1"/>
          <p:nvPr/>
        </p:nvSpPr>
        <p:spPr>
          <a:xfrm>
            <a:off x="5230000" y="4503525"/>
            <a:ext cx="50217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"/>
          <p:cNvSpPr txBox="1"/>
          <p:nvPr>
            <p:ph idx="1" type="body"/>
          </p:nvPr>
        </p:nvSpPr>
        <p:spPr>
          <a:xfrm>
            <a:off x="0" y="671766"/>
            <a:ext cx="9127800" cy="6186300"/>
          </a:xfrm>
          <a:prstGeom prst="rect">
            <a:avLst/>
          </a:prstGeom>
          <a:solidFill>
            <a:srgbClr val="7E12B5">
              <a:alpha val="35450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Center</a:t>
            </a:r>
            <a:r>
              <a:rPr lang="en-US" sz="1800">
                <a:solidFill>
                  <a:srgbClr val="153A63"/>
                </a:solidFill>
              </a:rPr>
              <a:t> – On the Ball ready to snap, eyes on the punter.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53A6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Upbacks </a:t>
            </a:r>
            <a:r>
              <a:rPr lang="en-US" sz="1800">
                <a:solidFill>
                  <a:srgbClr val="153A63"/>
                </a:solidFill>
              </a:rPr>
              <a:t>–  Foot to Foot with Center &amp; Guard. Then shift back to outside arm touching guard’s butt. Helmet in the center of “A Gap”. In three point stance.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53A6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Guards</a:t>
            </a:r>
            <a:r>
              <a:rPr lang="en-US" sz="1800">
                <a:solidFill>
                  <a:srgbClr val="153A63"/>
                </a:solidFill>
              </a:rPr>
              <a:t> – I/Side foot  to foot with Upbacks. Hands on Thigh boards.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53A6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Tackles</a:t>
            </a:r>
            <a:r>
              <a:rPr lang="en-US" sz="1800">
                <a:solidFill>
                  <a:srgbClr val="153A63"/>
                </a:solidFill>
              </a:rPr>
              <a:t> – I/Side foot at 3 ft from near foot of the guard. Toes on same line of the guard’s toes. Hands on Thigh boards. 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53A6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Ends</a:t>
            </a:r>
            <a:r>
              <a:rPr lang="en-US" sz="1800">
                <a:solidFill>
                  <a:srgbClr val="153A63"/>
                </a:solidFill>
              </a:rPr>
              <a:t> – I/Side foot at 3 ft from near foot of the tackle. Toes on the same line of the tackles toes.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53A6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Personal Protector </a:t>
            </a:r>
            <a:r>
              <a:rPr lang="en-US" sz="1800">
                <a:solidFill>
                  <a:srgbClr val="153A63"/>
                </a:solidFill>
              </a:rPr>
              <a:t> –  At 7 yards from LOS. RT footed punter – inside foot splitting crotch of RT Upback. LT footed punter – inside foot splitting center of LT Upback. Hands on thigh boards.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 u="sng">
              <a:solidFill>
                <a:srgbClr val="153A63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1200"/>
              </a:spcAft>
              <a:buClr>
                <a:srgbClr val="153A63"/>
              </a:buClr>
              <a:buSzPts val="1800"/>
              <a:buChar char="●"/>
            </a:pPr>
            <a:r>
              <a:rPr b="1" lang="en-US" sz="1800" u="sng">
                <a:solidFill>
                  <a:srgbClr val="153A63"/>
                </a:solidFill>
              </a:rPr>
              <a:t>Punter</a:t>
            </a:r>
            <a:r>
              <a:rPr lang="en-US" sz="1800">
                <a:solidFill>
                  <a:srgbClr val="153A63"/>
                </a:solidFill>
              </a:rPr>
              <a:t> – Toes at 14.5 yards. Feet Squared – knees bent – Eyes on Deep Snapper for ball. </a:t>
            </a:r>
            <a:endParaRPr/>
          </a:p>
        </p:txBody>
      </p:sp>
      <p:sp>
        <p:nvSpPr>
          <p:cNvPr id="317" name="Google Shape;317;p12"/>
          <p:cNvSpPr txBox="1"/>
          <p:nvPr/>
        </p:nvSpPr>
        <p:spPr>
          <a:xfrm>
            <a:off x="-36616" y="0"/>
            <a:ext cx="9111368" cy="707886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Alignment</a:t>
            </a:r>
            <a:endParaRPr>
              <a:solidFill>
                <a:srgbClr val="CEB88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/>
          <p:nvPr>
            <p:ph idx="1" type="body"/>
          </p:nvPr>
        </p:nvSpPr>
        <p:spPr>
          <a:xfrm>
            <a:off x="0" y="671766"/>
            <a:ext cx="9144000" cy="6186300"/>
          </a:xfrm>
          <a:prstGeom prst="rect">
            <a:avLst/>
          </a:prstGeom>
          <a:solidFill>
            <a:srgbClr val="7E12B5">
              <a:alpha val="3545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Center – After he snaps the ball yell “GO,GO,GO”, cover and find the ball.</a:t>
            </a:r>
            <a:endParaRPr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Guards, Tackles &amp; Upbacks – Keep inside foot planted, step with outside foot and punch man through your outside gap &amp; release to landmarks. Ends vs. 2 Men in gap, back pedal/sink to block edge.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4, 5, 6 – Chip inside man and cover. Gunner role. Outsides on the line and inside off the line.</a:t>
            </a:r>
            <a:endParaRPr>
              <a:solidFill>
                <a:schemeClr val="dk1"/>
              </a:solidFill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1200"/>
              </a:spcAft>
              <a:buClr>
                <a:srgbClr val="153A63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Punter – Call out direction of punt: Left – Middle – Right.  After the kick,  Safety Left</a:t>
            </a:r>
            <a:r>
              <a:rPr lang="en-US" sz="1800">
                <a:solidFill>
                  <a:srgbClr val="153A63"/>
                </a:solidFill>
              </a:rPr>
              <a:t> </a:t>
            </a:r>
            <a:endParaRPr/>
          </a:p>
        </p:txBody>
      </p:sp>
      <p:sp>
        <p:nvSpPr>
          <p:cNvPr id="323" name="Google Shape;323;p13"/>
          <p:cNvSpPr txBox="1"/>
          <p:nvPr/>
        </p:nvSpPr>
        <p:spPr>
          <a:xfrm>
            <a:off x="16316" y="-36120"/>
            <a:ext cx="9111368" cy="707886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Blocking Techniques*</a:t>
            </a:r>
            <a:endParaRPr>
              <a:solidFill>
                <a:srgbClr val="CEB88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4"/>
          <p:cNvPicPr preferRelativeResize="0"/>
          <p:nvPr/>
        </p:nvPicPr>
        <p:blipFill rotWithShape="1">
          <a:blip r:embed="rId3">
            <a:alphaModFix/>
          </a:blip>
          <a:srcRect b="44486" l="23852" r="25813" t="0"/>
          <a:stretch/>
        </p:blipFill>
        <p:spPr>
          <a:xfrm>
            <a:off x="0" y="487100"/>
            <a:ext cx="9127684" cy="63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4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/>
          <p:nvPr/>
        </p:nvSpPr>
        <p:spPr>
          <a:xfrm>
            <a:off x="5106046" y="1617800"/>
            <a:ext cx="712624" cy="37535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332" name="Google Shape;332;p14"/>
          <p:cNvSpPr/>
          <p:nvPr/>
        </p:nvSpPr>
        <p:spPr>
          <a:xfrm>
            <a:off x="4487882" y="1611100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4985683" y="3266822"/>
            <a:ext cx="638034" cy="4057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</a:t>
            </a: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142303" y="1553238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35" name="Google Shape;335;p14"/>
          <p:cNvSpPr/>
          <p:nvPr/>
        </p:nvSpPr>
        <p:spPr>
          <a:xfrm>
            <a:off x="7176450" y="1754640"/>
            <a:ext cx="688065" cy="3811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36" name="Google Shape;336;p14"/>
          <p:cNvSpPr/>
          <p:nvPr/>
        </p:nvSpPr>
        <p:spPr>
          <a:xfrm>
            <a:off x="3741163" y="1617800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3066598" y="1622063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5906425" y="1608447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4422814" y="4267200"/>
            <a:ext cx="553457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graphicFrame>
        <p:nvGraphicFramePr>
          <p:cNvPr id="340" name="Google Shape;340;p14"/>
          <p:cNvGraphicFramePr/>
          <p:nvPr/>
        </p:nvGraphicFramePr>
        <p:xfrm>
          <a:off x="0" y="55937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7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C-DS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LUB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RUB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887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Depth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 anchor="ctr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41" name="Google Shape;341;p14"/>
          <p:cNvSpPr txBox="1"/>
          <p:nvPr/>
        </p:nvSpPr>
        <p:spPr>
          <a:xfrm>
            <a:off x="5597654" y="3443376"/>
            <a:ext cx="14370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Toes at 7 yds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4"/>
          <p:cNvSpPr txBox="1"/>
          <p:nvPr/>
        </p:nvSpPr>
        <p:spPr>
          <a:xfrm>
            <a:off x="5191966" y="4371668"/>
            <a:ext cx="17962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Toes at 14 ½ yds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1979" y="1468"/>
            <a:ext cx="9111300" cy="5232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Rugby Punt – Personnel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4078448" y="3240512"/>
            <a:ext cx="638034" cy="4057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endParaRPr/>
          </a:p>
        </p:txBody>
      </p:sp>
      <p:sp>
        <p:nvSpPr>
          <p:cNvPr id="345" name="Google Shape;345;p14"/>
          <p:cNvSpPr/>
          <p:nvPr/>
        </p:nvSpPr>
        <p:spPr>
          <a:xfrm>
            <a:off x="8451410" y="1547797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5"/>
          <p:cNvPicPr preferRelativeResize="0"/>
          <p:nvPr/>
        </p:nvPicPr>
        <p:blipFill rotWithShape="1">
          <a:blip r:embed="rId3">
            <a:alphaModFix/>
          </a:blip>
          <a:srcRect b="0" l="7092" r="7801" t="0"/>
          <a:stretch/>
        </p:blipFill>
        <p:spPr>
          <a:xfrm>
            <a:off x="0" y="543357"/>
            <a:ext cx="9144000" cy="63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5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5257800" y="1905000"/>
            <a:ext cx="642170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354" name="Google Shape;354;p15"/>
          <p:cNvSpPr/>
          <p:nvPr/>
        </p:nvSpPr>
        <p:spPr>
          <a:xfrm>
            <a:off x="4320391" y="1876544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55" name="Google Shape;355;p15"/>
          <p:cNvSpPr/>
          <p:nvPr/>
        </p:nvSpPr>
        <p:spPr>
          <a:xfrm>
            <a:off x="3736357" y="3211239"/>
            <a:ext cx="7823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endParaRPr/>
          </a:p>
        </p:txBody>
      </p:sp>
      <p:sp>
        <p:nvSpPr>
          <p:cNvPr id="356" name="Google Shape;356;p15"/>
          <p:cNvSpPr/>
          <p:nvPr/>
        </p:nvSpPr>
        <p:spPr>
          <a:xfrm>
            <a:off x="4816885" y="3187472"/>
            <a:ext cx="762000" cy="4572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</a:t>
            </a:r>
            <a:endParaRPr/>
          </a:p>
        </p:txBody>
      </p:sp>
      <p:sp>
        <p:nvSpPr>
          <p:cNvPr id="357" name="Google Shape;357;p15"/>
          <p:cNvSpPr/>
          <p:nvPr/>
        </p:nvSpPr>
        <p:spPr>
          <a:xfrm>
            <a:off x="39123" y="1845474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58" name="Google Shape;358;p15"/>
          <p:cNvSpPr/>
          <p:nvPr/>
        </p:nvSpPr>
        <p:spPr>
          <a:xfrm>
            <a:off x="7544056" y="2083365"/>
            <a:ext cx="609600" cy="38099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59" name="Google Shape;359;p15"/>
          <p:cNvSpPr/>
          <p:nvPr/>
        </p:nvSpPr>
        <p:spPr>
          <a:xfrm>
            <a:off x="3276600" y="1905000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360" name="Google Shape;360;p15"/>
          <p:cNvSpPr/>
          <p:nvPr/>
        </p:nvSpPr>
        <p:spPr>
          <a:xfrm>
            <a:off x="2362200" y="1905000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361" name="Google Shape;361;p15"/>
          <p:cNvSpPr/>
          <p:nvPr/>
        </p:nvSpPr>
        <p:spPr>
          <a:xfrm>
            <a:off x="6096000" y="1905000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362" name="Google Shape;362;p15"/>
          <p:cNvSpPr/>
          <p:nvPr/>
        </p:nvSpPr>
        <p:spPr>
          <a:xfrm>
            <a:off x="4267200" y="4191000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/>
          </a:p>
        </p:txBody>
      </p:sp>
      <p:graphicFrame>
        <p:nvGraphicFramePr>
          <p:cNvPr id="363" name="Google Shape;363;p15"/>
          <p:cNvGraphicFramePr/>
          <p:nvPr/>
        </p:nvGraphicFramePr>
        <p:xfrm>
          <a:off x="0" y="4953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498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LUB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RUB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4069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Punch and release.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 – Gap. Head up to outside.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Inside Foot Planted – Punch outside gap 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B – Gap. Head up to outside.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Inside Foot Planted – Punch outside gap 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LT</a:t>
                      </a:r>
                      <a:r>
                        <a:rPr lang="en-US" sz="900"/>
                        <a:t> A Gap w/ 2 in Gap. If 2 defenders in Gap  - Take 1</a:t>
                      </a:r>
                      <a:r>
                        <a:rPr baseline="30000" lang="en-US" sz="900"/>
                        <a:t>st</a:t>
                      </a:r>
                      <a:r>
                        <a:rPr lang="en-US" sz="900"/>
                        <a:t> threat inside. 1 in Gap release. 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B – Gap. Head up to outside.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Inside Foot Planted – Punch outside gap 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C – Gap. Head up to outside.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Inside Foot Planted – Punch outside gap 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LT</a:t>
                      </a:r>
                      <a:r>
                        <a:rPr lang="en-US" sz="900"/>
                        <a:t> A Gap. If 2 defenders in Gap  - Take 2</a:t>
                      </a:r>
                      <a:r>
                        <a:rPr baseline="30000" lang="en-US" sz="900"/>
                        <a:t>nd</a:t>
                      </a:r>
                      <a:r>
                        <a:rPr lang="en-US" sz="900"/>
                        <a:t> threat. 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Inside Foot Planted – Punch outside gap 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RT</a:t>
                      </a:r>
                      <a:r>
                        <a:rPr lang="en-US" sz="900"/>
                        <a:t> A Gap. If 2 defenders in Gap  - Take 1</a:t>
                      </a:r>
                      <a:r>
                        <a:rPr baseline="30000" lang="en-US" sz="900"/>
                        <a:t>st</a:t>
                      </a:r>
                      <a:r>
                        <a:rPr lang="en-US" sz="900"/>
                        <a:t> threat inside. </a:t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Inside Foot Planted – Punch outside gap 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Punch and release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Punch and release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Punt &amp; Call out direction</a:t>
                      </a:r>
                      <a:r>
                        <a:rPr lang="en-US" sz="900"/>
                        <a:t> of kick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64" name="Google Shape;364;p15"/>
          <p:cNvSpPr txBox="1"/>
          <p:nvPr/>
        </p:nvSpPr>
        <p:spPr>
          <a:xfrm>
            <a:off x="5715000" y="1524000"/>
            <a:ext cx="5621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65" name="Google Shape;365;p15"/>
          <p:cNvSpPr txBox="1"/>
          <p:nvPr/>
        </p:nvSpPr>
        <p:spPr>
          <a:xfrm>
            <a:off x="3883229" y="1531515"/>
            <a:ext cx="488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66" name="Google Shape;366;p15"/>
          <p:cNvSpPr txBox="1"/>
          <p:nvPr/>
        </p:nvSpPr>
        <p:spPr>
          <a:xfrm>
            <a:off x="6553200" y="1524000"/>
            <a:ext cx="5630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67" name="Google Shape;367;p15"/>
          <p:cNvSpPr txBox="1"/>
          <p:nvPr/>
        </p:nvSpPr>
        <p:spPr>
          <a:xfrm>
            <a:off x="4800600" y="1524000"/>
            <a:ext cx="571529" cy="47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2895600" y="1524000"/>
            <a:ext cx="3577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/>
          </a:p>
        </p:txBody>
      </p:sp>
      <p:sp>
        <p:nvSpPr>
          <p:cNvPr id="369" name="Google Shape;369;p15"/>
          <p:cNvSpPr/>
          <p:nvPr/>
        </p:nvSpPr>
        <p:spPr>
          <a:xfrm>
            <a:off x="1981200" y="1524000"/>
            <a:ext cx="3481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370" name="Google Shape;370;p15"/>
          <p:cNvSpPr txBox="1"/>
          <p:nvPr/>
        </p:nvSpPr>
        <p:spPr>
          <a:xfrm>
            <a:off x="-6693" y="-12520"/>
            <a:ext cx="9111368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Rugby Punt – Blocking – GAP Protection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8444067" y="1891373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6"/>
          <p:cNvPicPr preferRelativeResize="0"/>
          <p:nvPr/>
        </p:nvPicPr>
        <p:blipFill rotWithShape="1">
          <a:blip r:embed="rId3">
            <a:alphaModFix/>
          </a:blip>
          <a:srcRect b="0" l="7092" r="7801" t="0"/>
          <a:stretch/>
        </p:blipFill>
        <p:spPr>
          <a:xfrm>
            <a:off x="0" y="487363"/>
            <a:ext cx="9144000" cy="63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6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6"/>
          <p:cNvSpPr/>
          <p:nvPr/>
        </p:nvSpPr>
        <p:spPr>
          <a:xfrm>
            <a:off x="6324600" y="1828800"/>
            <a:ext cx="838200" cy="6096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380" name="Google Shape;380;p16"/>
          <p:cNvSpPr/>
          <p:nvPr/>
        </p:nvSpPr>
        <p:spPr>
          <a:xfrm>
            <a:off x="3657600" y="2438400"/>
            <a:ext cx="762000" cy="533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LUB</a:t>
            </a:r>
            <a:endParaRPr/>
          </a:p>
        </p:txBody>
      </p:sp>
      <p:sp>
        <p:nvSpPr>
          <p:cNvPr id="381" name="Google Shape;381;p16"/>
          <p:cNvSpPr/>
          <p:nvPr/>
        </p:nvSpPr>
        <p:spPr>
          <a:xfrm>
            <a:off x="2438400" y="1905000"/>
            <a:ext cx="831194" cy="533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382" name="Google Shape;382;p16"/>
          <p:cNvSpPr txBox="1"/>
          <p:nvPr/>
        </p:nvSpPr>
        <p:spPr>
          <a:xfrm>
            <a:off x="16316" y="-36120"/>
            <a:ext cx="9111368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Rugby Punt – Blocking – 2 in a Gap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383" name="Google Shape;383;p16"/>
          <p:cNvSpPr/>
          <p:nvPr/>
        </p:nvSpPr>
        <p:spPr>
          <a:xfrm>
            <a:off x="3200400" y="1447800"/>
            <a:ext cx="533400" cy="457200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384" name="Google Shape;384;p16"/>
          <p:cNvSpPr/>
          <p:nvPr/>
        </p:nvSpPr>
        <p:spPr>
          <a:xfrm>
            <a:off x="6019800" y="1447800"/>
            <a:ext cx="533400" cy="457200"/>
          </a:xfrm>
          <a:prstGeom prst="flowChartMerge">
            <a:avLst/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cxnSp>
        <p:nvCxnSpPr>
          <p:cNvPr id="385" name="Google Shape;385;p16"/>
          <p:cNvCxnSpPr/>
          <p:nvPr/>
        </p:nvCxnSpPr>
        <p:spPr>
          <a:xfrm flipH="1">
            <a:off x="4648200" y="685800"/>
            <a:ext cx="8158" cy="3810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86" name="Google Shape;386;p16"/>
          <p:cNvSpPr/>
          <p:nvPr/>
        </p:nvSpPr>
        <p:spPr>
          <a:xfrm>
            <a:off x="4320390" y="1876544"/>
            <a:ext cx="785009" cy="63805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graphicFrame>
        <p:nvGraphicFramePr>
          <p:cNvPr id="387" name="Google Shape;387;p16"/>
          <p:cNvGraphicFramePr/>
          <p:nvPr/>
        </p:nvGraphicFramePr>
        <p:xfrm>
          <a:off x="-16320" y="44718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3048000"/>
                <a:gridCol w="3048000"/>
                <a:gridCol w="3048000"/>
              </a:tblGrid>
              <a:tr h="31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LUB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RUB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1972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Left A Gap. If 2 defenders  in Gap take # 1. 1 in Gap</a:t>
                      </a:r>
                      <a:r>
                        <a:rPr lang="en-US" sz="2000"/>
                        <a:t> Release to Coverage 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Left A Gap. If 2 in Gap take # 2.</a:t>
                      </a:r>
                      <a:r>
                        <a:rPr lang="en-US" sz="2000"/>
                        <a:t> If 1 in A Gap take # 1. </a:t>
                      </a:r>
                      <a:endParaRPr sz="20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RT</a:t>
                      </a:r>
                      <a:r>
                        <a:rPr lang="en-US" sz="2000"/>
                        <a:t> A Gap. If 2 defenders in Gap  - Take 1</a:t>
                      </a:r>
                      <a:r>
                        <a:rPr baseline="30000" lang="en-US" sz="2000"/>
                        <a:t>st</a:t>
                      </a:r>
                      <a:r>
                        <a:rPr lang="en-US" sz="2000"/>
                        <a:t> threat inside. 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88" name="Google Shape;388;p16"/>
          <p:cNvCxnSpPr/>
          <p:nvPr/>
        </p:nvCxnSpPr>
        <p:spPr>
          <a:xfrm>
            <a:off x="3665758" y="1752600"/>
            <a:ext cx="296642" cy="6858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9" name="Google Shape;389;p16"/>
          <p:cNvCxnSpPr>
            <a:stCxn id="390" idx="3"/>
          </p:cNvCxnSpPr>
          <p:nvPr/>
        </p:nvCxnSpPr>
        <p:spPr>
          <a:xfrm>
            <a:off x="4438650" y="1676400"/>
            <a:ext cx="133500" cy="228600"/>
          </a:xfrm>
          <a:prstGeom prst="straightConnector1">
            <a:avLst/>
          </a:prstGeom>
          <a:noFill/>
          <a:ln cap="flat" cmpd="sng" w="57150">
            <a:solidFill>
              <a:srgbClr val="538CD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91" name="Google Shape;391;p16"/>
          <p:cNvCxnSpPr/>
          <p:nvPr/>
        </p:nvCxnSpPr>
        <p:spPr>
          <a:xfrm flipH="1">
            <a:off x="5257800" y="1828800"/>
            <a:ext cx="152400" cy="685800"/>
          </a:xfrm>
          <a:prstGeom prst="straightConnector1">
            <a:avLst/>
          </a:prstGeom>
          <a:noFill/>
          <a:ln cap="flat" cmpd="sng" w="57150">
            <a:solidFill>
              <a:srgbClr val="FFFF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92" name="Google Shape;392;p16"/>
          <p:cNvCxnSpPr/>
          <p:nvPr/>
        </p:nvCxnSpPr>
        <p:spPr>
          <a:xfrm flipH="1">
            <a:off x="5184916" y="1752600"/>
            <a:ext cx="987284" cy="1752600"/>
          </a:xfrm>
          <a:prstGeom prst="straightConnector1">
            <a:avLst/>
          </a:prstGeom>
          <a:noFill/>
          <a:ln cap="flat" cmpd="sng" w="57150">
            <a:solidFill>
              <a:srgbClr val="E36C09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393" name="Google Shape;393;p16"/>
          <p:cNvSpPr/>
          <p:nvPr/>
        </p:nvSpPr>
        <p:spPr>
          <a:xfrm>
            <a:off x="4953000" y="2514600"/>
            <a:ext cx="762000" cy="5334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RUB</a:t>
            </a:r>
            <a:endParaRPr/>
          </a:p>
        </p:txBody>
      </p:sp>
      <p:sp>
        <p:nvSpPr>
          <p:cNvPr id="390" name="Google Shape;390;p16"/>
          <p:cNvSpPr/>
          <p:nvPr/>
        </p:nvSpPr>
        <p:spPr>
          <a:xfrm>
            <a:off x="4038600" y="1447800"/>
            <a:ext cx="533400" cy="457200"/>
          </a:xfrm>
          <a:prstGeom prst="flowChartMerg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181600" y="1447800"/>
            <a:ext cx="533400" cy="457200"/>
          </a:xfrm>
          <a:prstGeom prst="flowChartMerge">
            <a:avLst/>
          </a:prstGeom>
          <a:solidFill>
            <a:srgbClr val="FFFF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17"/>
          <p:cNvPicPr preferRelativeResize="0"/>
          <p:nvPr/>
        </p:nvPicPr>
        <p:blipFill rotWithShape="1">
          <a:blip r:embed="rId3">
            <a:alphaModFix/>
          </a:blip>
          <a:srcRect b="0" l="7092" r="7801" t="0"/>
          <a:stretch/>
        </p:blipFill>
        <p:spPr>
          <a:xfrm>
            <a:off x="16314" y="568678"/>
            <a:ext cx="9144000" cy="63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7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2" name="Google Shape;402;p17"/>
          <p:cNvGraphicFramePr/>
          <p:nvPr/>
        </p:nvGraphicFramePr>
        <p:xfrm>
          <a:off x="-3" y="54869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408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 - DS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LUB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RUB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962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Release to #’s. Squeeze to Contain with shoulders square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Release between</a:t>
                      </a:r>
                      <a:r>
                        <a:rPr lang="en-US" sz="900"/>
                        <a:t>  #’s &amp; hash.</a:t>
                      </a:r>
                      <a:r>
                        <a:rPr lang="en-US" sz="900"/>
                        <a:t> Squeeze to Contain with shoulders square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Release to upright/hash. Squeeze to Contain with shoulders square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Gunner</a:t>
                      </a:r>
                      <a:r>
                        <a:rPr lang="en-US" sz="900"/>
                        <a:t> to Ball – Head Up to returner</a:t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Release to upright/hash. Squeeze to Contain with shoulders square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Release between</a:t>
                      </a:r>
                      <a:r>
                        <a:rPr lang="en-US" sz="900"/>
                        <a:t>  #’s &amp; hash.</a:t>
                      </a:r>
                      <a:r>
                        <a:rPr lang="en-US" sz="900"/>
                        <a:t> Squeeze to Contain with shoulders square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Release to #’s. Squeeze to Contain with shoulders square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Gunner</a:t>
                      </a:r>
                      <a:r>
                        <a:rPr lang="en-US" sz="900"/>
                        <a:t> to Ball – Left Shoulder of Returner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Gunner</a:t>
                      </a:r>
                      <a:r>
                        <a:rPr lang="en-US" sz="900"/>
                        <a:t> to Ball –Right Shoulder of Returner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Safety Right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Safety Left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03" name="Google Shape;403;p17"/>
          <p:cNvSpPr txBox="1"/>
          <p:nvPr/>
        </p:nvSpPr>
        <p:spPr>
          <a:xfrm>
            <a:off x="16314" y="3958"/>
            <a:ext cx="9111368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Rugby Punt – Coverage Land Marks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descr="A circuit board&#10;&#10;Description automatically generated" id="404" name="Google Shape;4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" y="532754"/>
            <a:ext cx="9176631" cy="4942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7434296c6a_0_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12" name="Google Shape;412;g37434296c6a_0_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37434296c6a_0_30"/>
          <p:cNvSpPr/>
          <p:nvPr/>
        </p:nvSpPr>
        <p:spPr>
          <a:xfrm>
            <a:off x="1191" y="0"/>
            <a:ext cx="91416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37434296c6a_0_30"/>
          <p:cNvSpPr/>
          <p:nvPr/>
        </p:nvSpPr>
        <p:spPr>
          <a:xfrm>
            <a:off x="-1191" y="-1"/>
            <a:ext cx="9144000" cy="34290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37434296c6a_0_30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37434296c6a_0_30"/>
          <p:cNvSpPr txBox="1"/>
          <p:nvPr/>
        </p:nvSpPr>
        <p:spPr>
          <a:xfrm>
            <a:off x="-2400300" y="2316163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75BFEA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CEB888"/>
                </a:solidFill>
              </a:rPr>
              <a:t>Spread Punt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417" name="Google Shape;417;g37434296c6a_0_30"/>
          <p:cNvSpPr txBox="1"/>
          <p:nvPr/>
        </p:nvSpPr>
        <p:spPr>
          <a:xfrm>
            <a:off x="-1200" y="3820058"/>
            <a:ext cx="434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#WEWILLWIN</a:t>
            </a:r>
            <a:endParaRPr sz="4000">
              <a:solidFill>
                <a:srgbClr val="7E12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#GAMECHANGERS</a:t>
            </a:r>
            <a:endParaRPr>
              <a:solidFill>
                <a:srgbClr val="7E12B5"/>
              </a:solidFill>
            </a:endParaRPr>
          </a:p>
        </p:txBody>
      </p:sp>
      <p:sp>
        <p:nvSpPr>
          <p:cNvPr id="418" name="Google Shape;418;g37434296c6a_0_30"/>
          <p:cNvSpPr txBox="1"/>
          <p:nvPr/>
        </p:nvSpPr>
        <p:spPr>
          <a:xfrm>
            <a:off x="5230000" y="4503525"/>
            <a:ext cx="50217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9"/>
          <p:cNvGrpSpPr/>
          <p:nvPr/>
        </p:nvGrpSpPr>
        <p:grpSpPr>
          <a:xfrm>
            <a:off x="0" y="487100"/>
            <a:ext cx="9144000" cy="6370900"/>
            <a:chOff x="0" y="487100"/>
            <a:chExt cx="9144000" cy="6370900"/>
          </a:xfrm>
        </p:grpSpPr>
        <p:pic>
          <p:nvPicPr>
            <p:cNvPr id="425" name="Google Shape;42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87100"/>
              <a:ext cx="9144000" cy="6370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426" name="Google Shape;426;p19"/>
            <p:cNvCxnSpPr/>
            <p:nvPr/>
          </p:nvCxnSpPr>
          <p:spPr>
            <a:xfrm flipH="1">
              <a:off x="9127684" y="487100"/>
              <a:ext cx="16316" cy="933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7" name="Google Shape;427;p19"/>
          <p:cNvSpPr txBox="1"/>
          <p:nvPr/>
        </p:nvSpPr>
        <p:spPr>
          <a:xfrm>
            <a:off x="0" y="0"/>
            <a:ext cx="9144000" cy="5232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Spread Punt – Alignment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8" name="Google Shape;428;p19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9" name="Google Shape;429;p19"/>
          <p:cNvGraphicFramePr/>
          <p:nvPr/>
        </p:nvGraphicFramePr>
        <p:xfrm>
          <a:off x="1" y="5403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13200"/>
                <a:gridCol w="813200"/>
                <a:gridCol w="995775"/>
                <a:gridCol w="813200"/>
                <a:gridCol w="813200"/>
                <a:gridCol w="813200"/>
                <a:gridCol w="813200"/>
                <a:gridCol w="813200"/>
                <a:gridCol w="813200"/>
                <a:gridCol w="813200"/>
                <a:gridCol w="813200"/>
              </a:tblGrid>
              <a:tr h="35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088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Deuce Alignment  on</a:t>
                      </a:r>
                      <a:r>
                        <a:rPr lang="en-US" sz="900"/>
                        <a:t> numbers </a:t>
                      </a:r>
                      <a:r>
                        <a:rPr lang="en-US" sz="900"/>
                        <a:t>– ***</a:t>
                      </a:r>
                      <a:r>
                        <a:rPr b="1" lang="en-US" sz="900"/>
                        <a:t>OFF LOS TO MAKE TE ELLIGIBLE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Deuce Alignment – </a:t>
                      </a:r>
                      <a:r>
                        <a:rPr b="1" lang="en-US" sz="900"/>
                        <a:t>OFF LOS TO MAKE TE ELLIGIBLE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 FT split from</a:t>
                      </a:r>
                      <a:r>
                        <a:rPr lang="en-US" sz="900"/>
                        <a:t> LG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 FT Split from</a:t>
                      </a:r>
                      <a:r>
                        <a:rPr lang="en-US" sz="900"/>
                        <a:t> center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On Ball – Eyes to punter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2 ft  Split from</a:t>
                      </a:r>
                      <a:r>
                        <a:rPr lang="en-US" sz="900"/>
                        <a:t> center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2 FT split from</a:t>
                      </a:r>
                      <a:r>
                        <a:rPr lang="en-US" sz="900"/>
                        <a:t> RG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Align at 7 YDS</a:t>
                      </a:r>
                      <a:r>
                        <a:rPr lang="en-US" sz="900"/>
                        <a:t> – On punt signal shift to 10 yards. 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Align even with QB. At </a:t>
                      </a:r>
                      <a:r>
                        <a:rPr lang="en-US" sz="900"/>
                        <a:t> snap step for pro. 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Deuce Alignment  1/2 between X &amp; RT – ***</a:t>
                      </a:r>
                      <a:r>
                        <a:rPr b="1" lang="en-US" sz="900"/>
                        <a:t>ON LOS TO MAKE TE ELLIGIBLE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Deuce Alignment  on</a:t>
                      </a:r>
                      <a:r>
                        <a:rPr lang="en-US" sz="900"/>
                        <a:t> numbers </a:t>
                      </a:r>
                      <a:endParaRPr b="1"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0" name="Google Shape;430;p19"/>
          <p:cNvSpPr/>
          <p:nvPr/>
        </p:nvSpPr>
        <p:spPr>
          <a:xfrm>
            <a:off x="3936170" y="3367215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3429000" y="3352801"/>
            <a:ext cx="454284" cy="32731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432" name="Google Shape;432;p19"/>
          <p:cNvSpPr/>
          <p:nvPr/>
        </p:nvSpPr>
        <p:spPr>
          <a:xfrm>
            <a:off x="4267200" y="42672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433" name="Google Shape;433;p19"/>
          <p:cNvSpPr/>
          <p:nvPr/>
        </p:nvSpPr>
        <p:spPr>
          <a:xfrm>
            <a:off x="4648200" y="4114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434" name="Google Shape;434;p19"/>
          <p:cNvSpPr/>
          <p:nvPr/>
        </p:nvSpPr>
        <p:spPr>
          <a:xfrm>
            <a:off x="914400" y="35814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35" name="Google Shape;435;p19"/>
          <p:cNvSpPr/>
          <p:nvPr/>
        </p:nvSpPr>
        <p:spPr>
          <a:xfrm>
            <a:off x="4267200" y="3429000"/>
            <a:ext cx="292367" cy="27785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7620000" y="3352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4982227" y="3367216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4650516" y="3367217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1981200" y="36576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40" name="Google Shape;440;p19"/>
          <p:cNvSpPr/>
          <p:nvPr/>
        </p:nvSpPr>
        <p:spPr>
          <a:xfrm>
            <a:off x="6553200" y="3352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E12B5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5BFEA"/>
              </a:buClr>
              <a:buSzPts val="4400"/>
              <a:buFont typeface="Calibri"/>
              <a:buNone/>
            </a:pPr>
            <a:r>
              <a:rPr lang="en-US">
                <a:solidFill>
                  <a:srgbClr val="CEB888"/>
                </a:solidFill>
              </a:rPr>
              <a:t>SPECIAL TEAMS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77" name="Google Shape;77;p2"/>
          <p:cNvSpPr txBox="1"/>
          <p:nvPr>
            <p:ph idx="1" type="body"/>
          </p:nvPr>
        </p:nvSpPr>
        <p:spPr>
          <a:xfrm>
            <a:off x="457200" y="144065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EB888"/>
              </a:buClr>
              <a:buSzPts val="1800"/>
              <a:buChar char="●"/>
            </a:pPr>
            <a:r>
              <a:rPr lang="en-US">
                <a:solidFill>
                  <a:srgbClr val="CEB888"/>
                </a:solidFill>
              </a:rPr>
              <a:t>It is our job on special teams to change the outcome of the game! Kick or punt return for Touchdowns, a punt downed inside the 20, turnovers on punt, or onside kick are all ways we will change momentum! </a:t>
            </a:r>
            <a:endParaRPr>
              <a:solidFill>
                <a:srgbClr val="CEB8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EB888"/>
              </a:solidFill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rgbClr val="CEB888"/>
              </a:buClr>
              <a:buSzPts val="1800"/>
              <a:buChar char="●"/>
            </a:pPr>
            <a:r>
              <a:rPr lang="en-US">
                <a:solidFill>
                  <a:srgbClr val="CEB888"/>
                </a:solidFill>
              </a:rPr>
              <a:t>As special teams we </a:t>
            </a:r>
            <a:r>
              <a:rPr lang="en-US" u="sng">
                <a:solidFill>
                  <a:srgbClr val="CEB888"/>
                </a:solidFill>
              </a:rPr>
              <a:t>WILL</a:t>
            </a:r>
            <a:r>
              <a:rPr lang="en-US">
                <a:solidFill>
                  <a:srgbClr val="CEB888"/>
                </a:solidFill>
              </a:rPr>
              <a:t> change the outcome of the game!</a:t>
            </a:r>
            <a:endParaRPr>
              <a:solidFill>
                <a:srgbClr val="CEB888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EB888"/>
              </a:solidFill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rgbClr val="CEB888"/>
              </a:buClr>
              <a:buSzPts val="1800"/>
              <a:buChar char="●"/>
            </a:pPr>
            <a:r>
              <a:rPr lang="en-US">
                <a:solidFill>
                  <a:srgbClr val="CEB888"/>
                </a:solidFill>
              </a:rPr>
              <a:t>We are GAMECHANGERS!</a:t>
            </a:r>
            <a:endParaRPr>
              <a:solidFill>
                <a:srgbClr val="CEB888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0"/>
          <p:cNvPicPr preferRelativeResize="0"/>
          <p:nvPr/>
        </p:nvPicPr>
        <p:blipFill rotWithShape="1">
          <a:blip r:embed="rId3">
            <a:alphaModFix/>
          </a:blip>
          <a:srcRect b="0" l="7092" r="7801" t="0"/>
          <a:stretch/>
        </p:blipFill>
        <p:spPr>
          <a:xfrm>
            <a:off x="0" y="487363"/>
            <a:ext cx="9144002" cy="637063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0"/>
          <p:cNvSpPr txBox="1"/>
          <p:nvPr/>
        </p:nvSpPr>
        <p:spPr>
          <a:xfrm>
            <a:off x="0" y="0"/>
            <a:ext cx="9144000" cy="5232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Spread Punt – Protection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48" name="Google Shape;448;p20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9" name="Google Shape;449;p20"/>
          <p:cNvGraphicFramePr/>
          <p:nvPr/>
        </p:nvGraphicFramePr>
        <p:xfrm>
          <a:off x="0" y="5403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35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$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088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Block Left Edge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Block Left to B Gap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Block Left to A Gap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Block Left to</a:t>
                      </a:r>
                      <a:r>
                        <a:rPr lang="en-US" sz="2000"/>
                        <a:t> A Gap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Block Left</a:t>
                      </a:r>
                      <a:r>
                        <a:rPr lang="en-US" sz="2000"/>
                        <a:t> to B Gap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Step up and take RT Edge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50" name="Google Shape;450;p20"/>
          <p:cNvCxnSpPr/>
          <p:nvPr/>
        </p:nvCxnSpPr>
        <p:spPr>
          <a:xfrm rot="10800000">
            <a:off x="3007786" y="2900851"/>
            <a:ext cx="3810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20"/>
          <p:cNvSpPr/>
          <p:nvPr/>
        </p:nvSpPr>
        <p:spPr>
          <a:xfrm rot="5663637">
            <a:off x="2952641" y="2704102"/>
            <a:ext cx="139690" cy="26124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0"/>
          <p:cNvSpPr/>
          <p:nvPr/>
        </p:nvSpPr>
        <p:spPr>
          <a:xfrm>
            <a:off x="4362272" y="43434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cxnSp>
        <p:nvCxnSpPr>
          <p:cNvPr id="453" name="Google Shape;453;p20"/>
          <p:cNvCxnSpPr/>
          <p:nvPr/>
        </p:nvCxnSpPr>
        <p:spPr>
          <a:xfrm rot="10800000">
            <a:off x="3568190" y="2887333"/>
            <a:ext cx="3810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4" name="Google Shape;454;p20"/>
          <p:cNvSpPr/>
          <p:nvPr/>
        </p:nvSpPr>
        <p:spPr>
          <a:xfrm rot="5663637">
            <a:off x="3513045" y="2690584"/>
            <a:ext cx="139690" cy="26124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5" name="Google Shape;455;p20"/>
          <p:cNvCxnSpPr/>
          <p:nvPr/>
        </p:nvCxnSpPr>
        <p:spPr>
          <a:xfrm rot="10800000">
            <a:off x="4258819" y="2873815"/>
            <a:ext cx="3810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6" name="Google Shape;456;p20"/>
          <p:cNvSpPr/>
          <p:nvPr/>
        </p:nvSpPr>
        <p:spPr>
          <a:xfrm rot="5663637">
            <a:off x="4203674" y="2677066"/>
            <a:ext cx="139690" cy="26124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7" name="Google Shape;457;p20"/>
          <p:cNvCxnSpPr/>
          <p:nvPr/>
        </p:nvCxnSpPr>
        <p:spPr>
          <a:xfrm rot="10800000">
            <a:off x="4881316" y="2887334"/>
            <a:ext cx="3810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20"/>
          <p:cNvSpPr/>
          <p:nvPr/>
        </p:nvSpPr>
        <p:spPr>
          <a:xfrm rot="5663637">
            <a:off x="4826171" y="2690585"/>
            <a:ext cx="139690" cy="26124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20"/>
          <p:cNvCxnSpPr/>
          <p:nvPr/>
        </p:nvCxnSpPr>
        <p:spPr>
          <a:xfrm rot="10800000">
            <a:off x="5383203" y="2873814"/>
            <a:ext cx="381000" cy="30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0" name="Google Shape;460;p20"/>
          <p:cNvSpPr/>
          <p:nvPr/>
        </p:nvSpPr>
        <p:spPr>
          <a:xfrm rot="5663637">
            <a:off x="5328058" y="2677065"/>
            <a:ext cx="139690" cy="26124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1" name="Google Shape;461;p20"/>
          <p:cNvCxnSpPr>
            <a:stCxn id="462" idx="7"/>
          </p:cNvCxnSpPr>
          <p:nvPr/>
        </p:nvCxnSpPr>
        <p:spPr>
          <a:xfrm flipH="1" rot="10800000">
            <a:off x="5619376" y="3039589"/>
            <a:ext cx="476700" cy="1043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p20"/>
          <p:cNvSpPr/>
          <p:nvPr/>
        </p:nvSpPr>
        <p:spPr>
          <a:xfrm rot="5663637">
            <a:off x="6026155" y="2832019"/>
            <a:ext cx="139690" cy="26124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0"/>
          <p:cNvSpPr/>
          <p:nvPr/>
        </p:nvSpPr>
        <p:spPr>
          <a:xfrm>
            <a:off x="3106047" y="3100843"/>
            <a:ext cx="533400" cy="48311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endParaRPr/>
          </a:p>
        </p:txBody>
      </p:sp>
      <p:sp>
        <p:nvSpPr>
          <p:cNvPr id="462" name="Google Shape;462;p20"/>
          <p:cNvSpPr/>
          <p:nvPr/>
        </p:nvSpPr>
        <p:spPr>
          <a:xfrm>
            <a:off x="5261349" y="40179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</a:t>
            </a:r>
            <a:endParaRPr/>
          </a:p>
        </p:txBody>
      </p:sp>
      <p:sp>
        <p:nvSpPr>
          <p:cNvPr id="465" name="Google Shape;465;p20"/>
          <p:cNvSpPr/>
          <p:nvPr/>
        </p:nvSpPr>
        <p:spPr>
          <a:xfrm>
            <a:off x="4328077" y="3088709"/>
            <a:ext cx="432352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466" name="Google Shape;466;p20"/>
          <p:cNvSpPr/>
          <p:nvPr/>
        </p:nvSpPr>
        <p:spPr>
          <a:xfrm>
            <a:off x="5471077" y="3088709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467" name="Google Shape;467;p20"/>
          <p:cNvSpPr/>
          <p:nvPr/>
        </p:nvSpPr>
        <p:spPr>
          <a:xfrm>
            <a:off x="4937677" y="3088709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68" name="Google Shape;468;p20"/>
          <p:cNvSpPr/>
          <p:nvPr/>
        </p:nvSpPr>
        <p:spPr>
          <a:xfrm>
            <a:off x="3718477" y="3088709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21"/>
          <p:cNvGrpSpPr/>
          <p:nvPr/>
        </p:nvGrpSpPr>
        <p:grpSpPr>
          <a:xfrm>
            <a:off x="0" y="487100"/>
            <a:ext cx="9144000" cy="6370900"/>
            <a:chOff x="0" y="487100"/>
            <a:chExt cx="9144000" cy="6370900"/>
          </a:xfrm>
        </p:grpSpPr>
        <p:pic>
          <p:nvPicPr>
            <p:cNvPr id="475" name="Google Shape;475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87100"/>
              <a:ext cx="9144000" cy="63709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476" name="Google Shape;476;p21"/>
            <p:cNvCxnSpPr/>
            <p:nvPr/>
          </p:nvCxnSpPr>
          <p:spPr>
            <a:xfrm flipH="1">
              <a:off x="9127684" y="487100"/>
              <a:ext cx="16316" cy="933496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77" name="Google Shape;477;p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Spread Punt – Pursuit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sp>
        <p:nvSpPr>
          <p:cNvPr id="478" name="Google Shape;478;p21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79" name="Google Shape;479;p21"/>
          <p:cNvGraphicFramePr/>
          <p:nvPr/>
        </p:nvGraphicFramePr>
        <p:xfrm>
          <a:off x="0" y="54033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589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088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Pursuit to Returner – Outside</a:t>
                      </a:r>
                      <a:r>
                        <a:rPr lang="en-US" sz="900"/>
                        <a:t> Contain – Don’t let returner cross face</a:t>
                      </a:r>
                      <a:endParaRPr b="1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Pursuit</a:t>
                      </a:r>
                      <a:r>
                        <a:rPr lang="en-US" sz="900"/>
                        <a:t> to near number of returner</a:t>
                      </a:r>
                      <a:endParaRPr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PUNT TO RIGHT – AT NUMBERS Call out direction of punt. Safety left.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Safety Right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Head</a:t>
                      </a:r>
                      <a:r>
                        <a:rPr lang="en-US" sz="900"/>
                        <a:t> up to Returner - </a:t>
                      </a:r>
                      <a:endParaRPr b="1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/>
                        <a:t>Pursuit</a:t>
                      </a:r>
                      <a:r>
                        <a:rPr lang="en-US" sz="900"/>
                        <a:t> to near number of returner</a:t>
                      </a:r>
                      <a:endParaRPr sz="9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/>
                        <a:t>- Outside Contain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0" name="Google Shape;480;p21"/>
          <p:cNvSpPr/>
          <p:nvPr/>
        </p:nvSpPr>
        <p:spPr>
          <a:xfrm>
            <a:off x="3936170" y="3367215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1"/>
          <p:cNvSpPr/>
          <p:nvPr/>
        </p:nvSpPr>
        <p:spPr>
          <a:xfrm>
            <a:off x="3429000" y="3352801"/>
            <a:ext cx="454284" cy="32731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1"/>
          <p:cNvSpPr/>
          <p:nvPr/>
        </p:nvSpPr>
        <p:spPr>
          <a:xfrm>
            <a:off x="4267200" y="42672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483" name="Google Shape;483;p21"/>
          <p:cNvSpPr/>
          <p:nvPr/>
        </p:nvSpPr>
        <p:spPr>
          <a:xfrm>
            <a:off x="4267200" y="3429000"/>
            <a:ext cx="292367" cy="27785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1"/>
          <p:cNvSpPr/>
          <p:nvPr/>
        </p:nvSpPr>
        <p:spPr>
          <a:xfrm>
            <a:off x="4650516" y="3367217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21"/>
          <p:cNvSpPr txBox="1"/>
          <p:nvPr/>
        </p:nvSpPr>
        <p:spPr>
          <a:xfrm>
            <a:off x="6836846" y="953848"/>
            <a:ext cx="571529" cy="47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486" name="Google Shape;486;p21"/>
          <p:cNvSpPr/>
          <p:nvPr/>
        </p:nvSpPr>
        <p:spPr>
          <a:xfrm rot="3519944">
            <a:off x="3059542" y="227471"/>
            <a:ext cx="45719" cy="4526630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21"/>
          <p:cNvSpPr/>
          <p:nvPr/>
        </p:nvSpPr>
        <p:spPr>
          <a:xfrm rot="3406141">
            <a:off x="4010250" y="132462"/>
            <a:ext cx="465382" cy="4854556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1"/>
          <p:cNvSpPr/>
          <p:nvPr/>
        </p:nvSpPr>
        <p:spPr>
          <a:xfrm rot="-1689860">
            <a:off x="6204590" y="1601672"/>
            <a:ext cx="1288355" cy="1721493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1"/>
          <p:cNvSpPr/>
          <p:nvPr/>
        </p:nvSpPr>
        <p:spPr>
          <a:xfrm>
            <a:off x="6553200" y="3352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490" name="Google Shape;490;p21"/>
          <p:cNvSpPr/>
          <p:nvPr/>
        </p:nvSpPr>
        <p:spPr>
          <a:xfrm rot="-1689860">
            <a:off x="7233159" y="1296865"/>
            <a:ext cx="526619" cy="2074575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21"/>
          <p:cNvSpPr/>
          <p:nvPr/>
        </p:nvSpPr>
        <p:spPr>
          <a:xfrm>
            <a:off x="7620000" y="3352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492" name="Google Shape;492;p21"/>
          <p:cNvSpPr/>
          <p:nvPr/>
        </p:nvSpPr>
        <p:spPr>
          <a:xfrm>
            <a:off x="1981200" y="36576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93" name="Google Shape;493;p21"/>
          <p:cNvSpPr/>
          <p:nvPr/>
        </p:nvSpPr>
        <p:spPr>
          <a:xfrm rot="-10498765">
            <a:off x="1197428" y="3042712"/>
            <a:ext cx="4432135" cy="1438193"/>
          </a:xfrm>
          <a:prstGeom prst="arc">
            <a:avLst>
              <a:gd fmla="val 12723613" name="adj1"/>
              <a:gd fmla="val 20495707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1"/>
          <p:cNvSpPr/>
          <p:nvPr/>
        </p:nvSpPr>
        <p:spPr>
          <a:xfrm flipH="1" rot="10800000">
            <a:off x="3952787" y="3416982"/>
            <a:ext cx="4143040" cy="477239"/>
          </a:xfrm>
          <a:prstGeom prst="arc">
            <a:avLst>
              <a:gd fmla="val 11734429" name="adj1"/>
              <a:gd fmla="val 21511755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1"/>
          <p:cNvSpPr txBox="1"/>
          <p:nvPr/>
        </p:nvSpPr>
        <p:spPr>
          <a:xfrm>
            <a:off x="381000" y="3962400"/>
            <a:ext cx="14370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Safety Left </a:t>
            </a:r>
            <a:endParaRPr/>
          </a:p>
        </p:txBody>
      </p:sp>
      <p:sp>
        <p:nvSpPr>
          <p:cNvPr id="496" name="Google Shape;496;p21"/>
          <p:cNvSpPr txBox="1"/>
          <p:nvPr/>
        </p:nvSpPr>
        <p:spPr>
          <a:xfrm>
            <a:off x="7239000" y="3962400"/>
            <a:ext cx="14370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Safety Right </a:t>
            </a:r>
            <a:endParaRPr/>
          </a:p>
        </p:txBody>
      </p:sp>
      <p:sp>
        <p:nvSpPr>
          <p:cNvPr id="497" name="Google Shape;497;p21"/>
          <p:cNvSpPr/>
          <p:nvPr/>
        </p:nvSpPr>
        <p:spPr>
          <a:xfrm>
            <a:off x="914400" y="35814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498" name="Google Shape;498;p21"/>
          <p:cNvSpPr/>
          <p:nvPr/>
        </p:nvSpPr>
        <p:spPr>
          <a:xfrm>
            <a:off x="4982227" y="3367216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1"/>
          <p:cNvSpPr/>
          <p:nvPr/>
        </p:nvSpPr>
        <p:spPr>
          <a:xfrm rot="2336953">
            <a:off x="4992308" y="3482880"/>
            <a:ext cx="215679" cy="962042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4648200" y="4114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501" name="Google Shape;501;p21"/>
          <p:cNvSpPr/>
          <p:nvPr/>
        </p:nvSpPr>
        <p:spPr>
          <a:xfrm flipH="1" rot="-263637">
            <a:off x="5477711" y="3526876"/>
            <a:ext cx="94450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22"/>
          <p:cNvGrpSpPr/>
          <p:nvPr/>
        </p:nvGrpSpPr>
        <p:grpSpPr>
          <a:xfrm>
            <a:off x="0" y="487100"/>
            <a:ext cx="9144000" cy="6370900"/>
            <a:chOff x="0" y="487100"/>
            <a:chExt cx="9144000" cy="6370900"/>
          </a:xfrm>
        </p:grpSpPr>
        <p:pic>
          <p:nvPicPr>
            <p:cNvPr id="508" name="Google Shape;508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87100"/>
              <a:ext cx="9144000" cy="6370900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509" name="Google Shape;509;p22"/>
            <p:cNvCxnSpPr/>
            <p:nvPr/>
          </p:nvCxnSpPr>
          <p:spPr>
            <a:xfrm flipH="1">
              <a:off x="9127684" y="487100"/>
              <a:ext cx="16316" cy="93349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10" name="Google Shape;510;p2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Spread Punt – Downing the ball – No touchbacks/Fair Catch</a:t>
            </a: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</p:txBody>
      </p:sp>
      <p:sp>
        <p:nvSpPr>
          <p:cNvPr id="511" name="Google Shape;511;p22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2" name="Google Shape;512;p22"/>
          <p:cNvGraphicFramePr/>
          <p:nvPr/>
        </p:nvGraphicFramePr>
        <p:xfrm>
          <a:off x="-21156" y="48920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35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QB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463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900"/>
                        <a:t>Squeeze</a:t>
                      </a:r>
                      <a:r>
                        <a:rPr b="0" lang="en-US" sz="900"/>
                        <a:t> Angle to Touch back – Fair catch – Near side number of returner on fair catch </a:t>
                      </a:r>
                      <a:endParaRPr b="0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en-US" sz="900"/>
                        <a:t>Down the ball – get heels</a:t>
                      </a:r>
                      <a:r>
                        <a:rPr b="1" lang="en-US" sz="900"/>
                        <a:t> on 1 yard line.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i="1" lang="en-US" sz="900"/>
                        <a:t>Fair Catch </a:t>
                      </a:r>
                      <a:r>
                        <a:rPr lang="en-US" sz="900"/>
                        <a:t>Work behind the returner at 5 yards deep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Protection to Pursuit of Ball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PUNT TO RIGHT – AT NUMBERS Call out direction of punt. Safety left.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Safety Right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0" lang="en-US" sz="900"/>
                        <a:t>Squeeze</a:t>
                      </a:r>
                      <a:r>
                        <a:rPr b="0" lang="en-US" sz="900"/>
                        <a:t> Angle to Touch back – Fair catch – Near side number of returner on fair catch </a:t>
                      </a:r>
                      <a:endParaRPr b="0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lang="en-US" sz="900"/>
                        <a:t>Down the ball – get heels</a:t>
                      </a:r>
                      <a:r>
                        <a:rPr b="1" lang="en-US" sz="900"/>
                        <a:t> on 1 yard line.</a:t>
                      </a:r>
                      <a:endParaRPr b="1"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t/>
                      </a:r>
                      <a:endParaRPr sz="9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i="1" lang="en-US" sz="900"/>
                        <a:t>Fair Catch </a:t>
                      </a:r>
                      <a:r>
                        <a:rPr lang="en-US" sz="900"/>
                        <a:t>Work behind the returner at 5 yards deep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13" name="Google Shape;513;p22"/>
          <p:cNvSpPr/>
          <p:nvPr/>
        </p:nvSpPr>
        <p:spPr>
          <a:xfrm>
            <a:off x="3936170" y="3367215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2"/>
          <p:cNvSpPr/>
          <p:nvPr/>
        </p:nvSpPr>
        <p:spPr>
          <a:xfrm>
            <a:off x="3429000" y="3352801"/>
            <a:ext cx="454284" cy="32731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endParaRPr/>
          </a:p>
        </p:txBody>
      </p:sp>
      <p:sp>
        <p:nvSpPr>
          <p:cNvPr id="515" name="Google Shape;515;p22"/>
          <p:cNvSpPr/>
          <p:nvPr/>
        </p:nvSpPr>
        <p:spPr>
          <a:xfrm>
            <a:off x="4267200" y="42672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endParaRPr/>
          </a:p>
        </p:txBody>
      </p:sp>
      <p:sp>
        <p:nvSpPr>
          <p:cNvPr id="516" name="Google Shape;516;p22"/>
          <p:cNvSpPr/>
          <p:nvPr/>
        </p:nvSpPr>
        <p:spPr>
          <a:xfrm>
            <a:off x="4267200" y="3429000"/>
            <a:ext cx="292367" cy="27785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22"/>
          <p:cNvSpPr/>
          <p:nvPr/>
        </p:nvSpPr>
        <p:spPr>
          <a:xfrm>
            <a:off x="4982227" y="3367216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4650516" y="3367217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6839043" y="957230"/>
            <a:ext cx="571529" cy="47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sp>
        <p:nvSpPr>
          <p:cNvPr id="520" name="Google Shape;520;p22"/>
          <p:cNvSpPr/>
          <p:nvPr/>
        </p:nvSpPr>
        <p:spPr>
          <a:xfrm rot="3519944">
            <a:off x="3373494" y="-348314"/>
            <a:ext cx="674019" cy="5649758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2"/>
          <p:cNvSpPr/>
          <p:nvPr/>
        </p:nvSpPr>
        <p:spPr>
          <a:xfrm rot="3406141">
            <a:off x="4292002" y="-276195"/>
            <a:ext cx="75125" cy="5226639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2"/>
          <p:cNvSpPr/>
          <p:nvPr/>
        </p:nvSpPr>
        <p:spPr>
          <a:xfrm rot="-1689860">
            <a:off x="6206697" y="1610070"/>
            <a:ext cx="1207942" cy="1732738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E36C0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2"/>
          <p:cNvSpPr/>
          <p:nvPr/>
        </p:nvSpPr>
        <p:spPr>
          <a:xfrm>
            <a:off x="6553200" y="3352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24" name="Google Shape;524;p22"/>
          <p:cNvSpPr/>
          <p:nvPr/>
        </p:nvSpPr>
        <p:spPr>
          <a:xfrm rot="-1689860">
            <a:off x="7237671" y="1314848"/>
            <a:ext cx="593796" cy="2038609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7620000" y="3352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26" name="Google Shape;526;p22"/>
          <p:cNvSpPr/>
          <p:nvPr/>
        </p:nvSpPr>
        <p:spPr>
          <a:xfrm>
            <a:off x="1981200" y="36576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27" name="Google Shape;527;p22"/>
          <p:cNvSpPr/>
          <p:nvPr/>
        </p:nvSpPr>
        <p:spPr>
          <a:xfrm rot="-10498765">
            <a:off x="1197428" y="3042712"/>
            <a:ext cx="4432135" cy="1438193"/>
          </a:xfrm>
          <a:prstGeom prst="arc">
            <a:avLst>
              <a:gd fmla="val 12723613" name="adj1"/>
              <a:gd fmla="val 20495707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22"/>
          <p:cNvSpPr/>
          <p:nvPr/>
        </p:nvSpPr>
        <p:spPr>
          <a:xfrm flipH="1" rot="10800000">
            <a:off x="3737671" y="3476572"/>
            <a:ext cx="4289707" cy="477239"/>
          </a:xfrm>
          <a:prstGeom prst="arc">
            <a:avLst>
              <a:gd fmla="val 11870801" name="adj1"/>
              <a:gd fmla="val 21511755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22"/>
          <p:cNvSpPr txBox="1"/>
          <p:nvPr/>
        </p:nvSpPr>
        <p:spPr>
          <a:xfrm>
            <a:off x="381000" y="3962400"/>
            <a:ext cx="14370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Safety Left </a:t>
            </a:r>
            <a:endParaRPr/>
          </a:p>
        </p:txBody>
      </p:sp>
      <p:sp>
        <p:nvSpPr>
          <p:cNvPr id="530" name="Google Shape;530;p22"/>
          <p:cNvSpPr txBox="1"/>
          <p:nvPr/>
        </p:nvSpPr>
        <p:spPr>
          <a:xfrm>
            <a:off x="7239000" y="3962400"/>
            <a:ext cx="14370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Safety Right </a:t>
            </a: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914400" y="35814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32" name="Google Shape;532;p22"/>
          <p:cNvSpPr/>
          <p:nvPr/>
        </p:nvSpPr>
        <p:spPr>
          <a:xfrm rot="-4256499">
            <a:off x="6835674" y="852862"/>
            <a:ext cx="628739" cy="355555"/>
          </a:xfrm>
          <a:prstGeom prst="arc">
            <a:avLst>
              <a:gd fmla="val 16133162" name="adj1"/>
              <a:gd fmla="val 488038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7116824" y="699357"/>
            <a:ext cx="216211" cy="1295401"/>
          </a:xfrm>
          <a:prstGeom prst="arc">
            <a:avLst>
              <a:gd fmla="val 16382056" name="adj1"/>
              <a:gd fmla="val 62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22"/>
          <p:cNvSpPr/>
          <p:nvPr/>
        </p:nvSpPr>
        <p:spPr>
          <a:xfrm flipH="1" rot="4256499">
            <a:off x="6294880" y="855552"/>
            <a:ext cx="615300" cy="430493"/>
          </a:xfrm>
          <a:prstGeom prst="arc">
            <a:avLst>
              <a:gd fmla="val 15919833" name="adj1"/>
              <a:gd fmla="val 0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22"/>
          <p:cNvSpPr/>
          <p:nvPr/>
        </p:nvSpPr>
        <p:spPr>
          <a:xfrm flipH="1">
            <a:off x="6471287" y="754003"/>
            <a:ext cx="163825" cy="438399"/>
          </a:xfrm>
          <a:prstGeom prst="arc">
            <a:avLst>
              <a:gd fmla="val 16503847" name="adj1"/>
              <a:gd fmla="val 62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6" name="Google Shape;536;p22"/>
          <p:cNvCxnSpPr/>
          <p:nvPr/>
        </p:nvCxnSpPr>
        <p:spPr>
          <a:xfrm>
            <a:off x="9127684" y="523220"/>
            <a:ext cx="0" cy="2743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7" name="Google Shape;537;p22"/>
          <p:cNvSpPr/>
          <p:nvPr/>
        </p:nvSpPr>
        <p:spPr>
          <a:xfrm rot="2336953">
            <a:off x="4992308" y="3482880"/>
            <a:ext cx="215679" cy="962042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2"/>
          <p:cNvSpPr/>
          <p:nvPr/>
        </p:nvSpPr>
        <p:spPr>
          <a:xfrm flipH="1" rot="-263637">
            <a:off x="5477711" y="3526876"/>
            <a:ext cx="94450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2"/>
          <p:cNvSpPr/>
          <p:nvPr/>
        </p:nvSpPr>
        <p:spPr>
          <a:xfrm>
            <a:off x="4648200" y="4114800"/>
            <a:ext cx="283646" cy="312893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7434296c6a_0_4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547" name="Google Shape;547;g37434296c6a_0_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37434296c6a_0_43"/>
          <p:cNvSpPr/>
          <p:nvPr/>
        </p:nvSpPr>
        <p:spPr>
          <a:xfrm>
            <a:off x="1191" y="0"/>
            <a:ext cx="91416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37434296c6a_0_43"/>
          <p:cNvSpPr/>
          <p:nvPr/>
        </p:nvSpPr>
        <p:spPr>
          <a:xfrm>
            <a:off x="-1191" y="-1"/>
            <a:ext cx="9144000" cy="34290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7434296c6a_0_43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37434296c6a_0_43"/>
          <p:cNvSpPr txBox="1"/>
          <p:nvPr/>
        </p:nvSpPr>
        <p:spPr>
          <a:xfrm>
            <a:off x="-2400300" y="2316163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75BFEA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CEB888"/>
                </a:solidFill>
              </a:rPr>
              <a:t>PAT/FG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552" name="Google Shape;552;g37434296c6a_0_43"/>
          <p:cNvSpPr txBox="1"/>
          <p:nvPr/>
        </p:nvSpPr>
        <p:spPr>
          <a:xfrm>
            <a:off x="-1200" y="3820058"/>
            <a:ext cx="434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#WEWILLWIN</a:t>
            </a:r>
            <a:endParaRPr sz="4000">
              <a:solidFill>
                <a:srgbClr val="7E12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#GAMECHANGERS</a:t>
            </a:r>
            <a:endParaRPr>
              <a:solidFill>
                <a:srgbClr val="7E12B5"/>
              </a:solidFill>
            </a:endParaRPr>
          </a:p>
        </p:txBody>
      </p:sp>
      <p:sp>
        <p:nvSpPr>
          <p:cNvPr id="553" name="Google Shape;553;g37434296c6a_0_43"/>
          <p:cNvSpPr txBox="1"/>
          <p:nvPr/>
        </p:nvSpPr>
        <p:spPr>
          <a:xfrm>
            <a:off x="5230000" y="4503525"/>
            <a:ext cx="50217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24"/>
          <p:cNvPicPr preferRelativeResize="0"/>
          <p:nvPr/>
        </p:nvPicPr>
        <p:blipFill rotWithShape="1">
          <a:blip r:embed="rId3">
            <a:alphaModFix/>
          </a:blip>
          <a:srcRect b="0" l="26667" r="2500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0" name="Google Shape;560;p24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61" name="Google Shape;561;p24"/>
          <p:cNvGraphicFramePr/>
          <p:nvPr/>
        </p:nvGraphicFramePr>
        <p:xfrm>
          <a:off x="6502" y="43891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58975"/>
                <a:gridCol w="8035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1431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1914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45 Degree,</a:t>
                      </a:r>
                      <a:r>
                        <a:rPr lang="en-US" sz="1100"/>
                        <a:t> arms length from end.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End.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in</a:t>
                      </a:r>
                      <a:r>
                        <a:rPr lang="en-US" sz="1100"/>
                        <a:t> split, toe-heel stager w/ inside FT back, on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Tackle.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in</a:t>
                      </a:r>
                      <a:r>
                        <a:rPr lang="en-US" sz="1100"/>
                        <a:t> split, toe-heel stager w/ inside FT back, on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Guard.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in</a:t>
                      </a:r>
                      <a:r>
                        <a:rPr lang="en-US" sz="1100"/>
                        <a:t> split, toe-heel stager w/ inside FT back, on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Center.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Over</a:t>
                      </a:r>
                      <a:r>
                        <a:rPr lang="en-US" sz="1100"/>
                        <a:t> the ball ready to snap, eyes on holder. After he says ready, wait for a count, then snap.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in</a:t>
                      </a:r>
                      <a:r>
                        <a:rPr lang="en-US" sz="1100"/>
                        <a:t> split, toe-heel stager w/ inside FT back, on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Center.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in</a:t>
                      </a:r>
                      <a:r>
                        <a:rPr lang="en-US" sz="1100"/>
                        <a:t> split, toe-heel stager w/ inside FT back, on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Guard.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6 in</a:t>
                      </a:r>
                      <a:r>
                        <a:rPr lang="en-US" sz="1100"/>
                        <a:t> split, toe-heel stager w/ inside FT back, on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Tackle.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1100"/>
                        <a:t>45 Degree,</a:t>
                      </a:r>
                      <a:r>
                        <a:rPr lang="en-US" sz="1100"/>
                        <a:t> arms length from end. </a:t>
                      </a:r>
                      <a:r>
                        <a:rPr b="1" i="1" lang="en-US" sz="1100"/>
                        <a:t>Ready</a:t>
                      </a:r>
                      <a:r>
                        <a:rPr lang="en-US" sz="1100"/>
                        <a:t>, shift down, step w/ inside FT behind near FT of End.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When</a:t>
                      </a:r>
                      <a:r>
                        <a:rPr lang="en-US" sz="1100"/>
                        <a:t> kicker gives you the sign he is ready, yell “READY”, get a good hold. </a:t>
                      </a:r>
                      <a:endParaRPr sz="11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MAKE IT !!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62" name="Google Shape;562;p24"/>
          <p:cNvSpPr txBox="1"/>
          <p:nvPr/>
        </p:nvSpPr>
        <p:spPr>
          <a:xfrm>
            <a:off x="0" y="0"/>
            <a:ext cx="9144000" cy="5232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PAT/FG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563" name="Google Shape;563;p24"/>
          <p:cNvSpPr/>
          <p:nvPr/>
        </p:nvSpPr>
        <p:spPr>
          <a:xfrm>
            <a:off x="3657600" y="7620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64" name="Google Shape;564;p24"/>
          <p:cNvSpPr/>
          <p:nvPr/>
        </p:nvSpPr>
        <p:spPr>
          <a:xfrm>
            <a:off x="3124200" y="7620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65" name="Google Shape;565;p24"/>
          <p:cNvSpPr/>
          <p:nvPr/>
        </p:nvSpPr>
        <p:spPr>
          <a:xfrm>
            <a:off x="4572000" y="13716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566" name="Google Shape;566;p24"/>
          <p:cNvSpPr/>
          <p:nvPr/>
        </p:nvSpPr>
        <p:spPr>
          <a:xfrm>
            <a:off x="2590800" y="7620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567" name="Google Shape;567;p24"/>
          <p:cNvSpPr/>
          <p:nvPr/>
        </p:nvSpPr>
        <p:spPr>
          <a:xfrm>
            <a:off x="4267200" y="762000"/>
            <a:ext cx="432352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68" name="Google Shape;568;p24"/>
          <p:cNvSpPr/>
          <p:nvPr/>
        </p:nvSpPr>
        <p:spPr>
          <a:xfrm>
            <a:off x="5943600" y="7620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569" name="Google Shape;569;p24"/>
          <p:cNvSpPr/>
          <p:nvPr/>
        </p:nvSpPr>
        <p:spPr>
          <a:xfrm>
            <a:off x="5410200" y="7620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70" name="Google Shape;570;p24"/>
          <p:cNvSpPr/>
          <p:nvPr/>
        </p:nvSpPr>
        <p:spPr>
          <a:xfrm>
            <a:off x="4876800" y="7620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71" name="Google Shape;571;p24"/>
          <p:cNvSpPr/>
          <p:nvPr/>
        </p:nvSpPr>
        <p:spPr>
          <a:xfrm>
            <a:off x="6248400" y="12954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572" name="Google Shape;572;p24"/>
          <p:cNvSpPr/>
          <p:nvPr/>
        </p:nvSpPr>
        <p:spPr>
          <a:xfrm>
            <a:off x="2209800" y="1219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573" name="Google Shape;573;p24"/>
          <p:cNvSpPr/>
          <p:nvPr/>
        </p:nvSpPr>
        <p:spPr>
          <a:xfrm>
            <a:off x="4038600" y="21336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574" name="Google Shape;574;p24"/>
          <p:cNvSpPr/>
          <p:nvPr/>
        </p:nvSpPr>
        <p:spPr>
          <a:xfrm rot="-5400000">
            <a:off x="8458200" y="1295400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575" name="Google Shape;575;p24"/>
          <p:cNvSpPr/>
          <p:nvPr/>
        </p:nvSpPr>
        <p:spPr>
          <a:xfrm rot="5400000">
            <a:off x="287808" y="1312392"/>
            <a:ext cx="495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cxnSp>
        <p:nvCxnSpPr>
          <p:cNvPr id="576" name="Google Shape;576;p24"/>
          <p:cNvCxnSpPr/>
          <p:nvPr/>
        </p:nvCxnSpPr>
        <p:spPr>
          <a:xfrm flipH="1">
            <a:off x="4267200" y="685800"/>
            <a:ext cx="457200" cy="1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7" name="Google Shape;577;p24"/>
          <p:cNvSpPr/>
          <p:nvPr/>
        </p:nvSpPr>
        <p:spPr>
          <a:xfrm>
            <a:off x="4267200" y="1371600"/>
            <a:ext cx="311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5"/>
          <p:cNvSpPr/>
          <p:nvPr/>
        </p:nvSpPr>
        <p:spPr>
          <a:xfrm rot="10800000">
            <a:off x="0" y="533400"/>
            <a:ext cx="9144000" cy="609600"/>
          </a:xfrm>
          <a:prstGeom prst="rect">
            <a:avLst/>
          </a:prstGeom>
          <a:solidFill>
            <a:srgbClr val="008000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5"/>
          <p:cNvSpPr/>
          <p:nvPr/>
        </p:nvSpPr>
        <p:spPr>
          <a:xfrm rot="10800000">
            <a:off x="0" y="1143000"/>
            <a:ext cx="9144000" cy="457200"/>
          </a:xfrm>
          <a:prstGeom prst="rect">
            <a:avLst/>
          </a:prstGeom>
          <a:solidFill>
            <a:srgbClr val="CEB888"/>
          </a:solidFill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25"/>
          <p:cNvPicPr preferRelativeResize="0"/>
          <p:nvPr/>
        </p:nvPicPr>
        <p:blipFill rotWithShape="1">
          <a:blip r:embed="rId3">
            <a:alphaModFix/>
          </a:blip>
          <a:srcRect b="0" l="0" r="0" t="45839"/>
          <a:stretch/>
        </p:blipFill>
        <p:spPr>
          <a:xfrm rot="10800000">
            <a:off x="0" y="2879351"/>
            <a:ext cx="9144000" cy="39623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6" name="Google Shape;586;p25"/>
          <p:cNvSpPr/>
          <p:nvPr/>
        </p:nvSpPr>
        <p:spPr>
          <a:xfrm>
            <a:off x="0" y="1600200"/>
            <a:ext cx="9144000" cy="1295400"/>
          </a:xfrm>
          <a:prstGeom prst="rect">
            <a:avLst/>
          </a:prstGeom>
          <a:solidFill>
            <a:srgbClr val="7E12B5"/>
          </a:solidFill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CTHS RANGERS</a:t>
            </a:r>
            <a:endParaRPr sz="10000">
              <a:solidFill>
                <a:srgbClr val="CEB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5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88" name="Google Shape;588;p25"/>
          <p:cNvGraphicFramePr/>
          <p:nvPr/>
        </p:nvGraphicFramePr>
        <p:xfrm>
          <a:off x="0" y="5440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45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991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Back of</a:t>
                      </a:r>
                      <a:r>
                        <a:rPr lang="en-US" sz="900"/>
                        <a:t> end zone to play clock</a:t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Block backside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Back right corner</a:t>
                      </a:r>
                      <a:r>
                        <a:rPr lang="en-US" sz="900"/>
                        <a:t> of the end zone</a:t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Right Flat 1</a:t>
                      </a:r>
                      <a:r>
                        <a:rPr lang="en-US" sz="900"/>
                        <a:t> yard in the end zone.</a:t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FIRE, FIRE, FIRE ! Get</a:t>
                      </a:r>
                      <a:r>
                        <a:rPr lang="en-US" sz="900"/>
                        <a:t> away from rush ASAP, Throw to open man or run.</a:t>
                      </a:r>
                      <a:endParaRPr sz="9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Work to Edge- Eyes inside for 1</a:t>
                      </a:r>
                      <a:r>
                        <a:rPr baseline="30000" lang="en-US" sz="900"/>
                        <a:t>st</a:t>
                      </a:r>
                      <a:r>
                        <a:rPr lang="en-US" sz="900"/>
                        <a:t> threat to sack Holder.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89" name="Google Shape;589;p25"/>
          <p:cNvSpPr/>
          <p:nvPr/>
        </p:nvSpPr>
        <p:spPr>
          <a:xfrm>
            <a:off x="3657600" y="3505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90" name="Google Shape;590;p25"/>
          <p:cNvSpPr/>
          <p:nvPr/>
        </p:nvSpPr>
        <p:spPr>
          <a:xfrm>
            <a:off x="3124200" y="3505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91" name="Google Shape;591;p25"/>
          <p:cNvSpPr/>
          <p:nvPr/>
        </p:nvSpPr>
        <p:spPr>
          <a:xfrm>
            <a:off x="4267200" y="3505200"/>
            <a:ext cx="432352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592" name="Google Shape;592;p25"/>
          <p:cNvSpPr/>
          <p:nvPr/>
        </p:nvSpPr>
        <p:spPr>
          <a:xfrm>
            <a:off x="5410200" y="3505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/>
          </a:p>
        </p:txBody>
      </p:sp>
      <p:sp>
        <p:nvSpPr>
          <p:cNvPr id="593" name="Google Shape;593;p25"/>
          <p:cNvSpPr/>
          <p:nvPr/>
        </p:nvSpPr>
        <p:spPr>
          <a:xfrm>
            <a:off x="4876800" y="3505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594" name="Google Shape;594;p25"/>
          <p:cNvSpPr/>
          <p:nvPr/>
        </p:nvSpPr>
        <p:spPr>
          <a:xfrm>
            <a:off x="4038600" y="48768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cxnSp>
        <p:nvCxnSpPr>
          <p:cNvPr id="595" name="Google Shape;595;p25"/>
          <p:cNvCxnSpPr/>
          <p:nvPr/>
        </p:nvCxnSpPr>
        <p:spPr>
          <a:xfrm flipH="1">
            <a:off x="4267200" y="3352800"/>
            <a:ext cx="457200" cy="1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6" name="Google Shape;596;p25"/>
          <p:cNvCxnSpPr/>
          <p:nvPr/>
        </p:nvCxnSpPr>
        <p:spPr>
          <a:xfrm flipH="1">
            <a:off x="3152864" y="1742419"/>
            <a:ext cx="3324136" cy="823608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97" name="Google Shape;597;p25"/>
          <p:cNvCxnSpPr/>
          <p:nvPr/>
        </p:nvCxnSpPr>
        <p:spPr>
          <a:xfrm flipH="1" rot="10800000">
            <a:off x="2327954" y="2568165"/>
            <a:ext cx="824910" cy="1409307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8" name="Google Shape;598;p25"/>
          <p:cNvCxnSpPr/>
          <p:nvPr/>
        </p:nvCxnSpPr>
        <p:spPr>
          <a:xfrm flipH="1">
            <a:off x="6172200" y="1676400"/>
            <a:ext cx="2819400" cy="1222104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99" name="Google Shape;599;p25"/>
          <p:cNvCxnSpPr/>
          <p:nvPr/>
        </p:nvCxnSpPr>
        <p:spPr>
          <a:xfrm rot="10800000">
            <a:off x="6172200" y="2879338"/>
            <a:ext cx="0" cy="64878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0" name="Google Shape;600;p25"/>
          <p:cNvSpPr/>
          <p:nvPr/>
        </p:nvSpPr>
        <p:spPr>
          <a:xfrm>
            <a:off x="2590800" y="3505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01" name="Google Shape;601;p25"/>
          <p:cNvSpPr/>
          <p:nvPr/>
        </p:nvSpPr>
        <p:spPr>
          <a:xfrm>
            <a:off x="5943600" y="35052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602" name="Google Shape;602;p25"/>
          <p:cNvCxnSpPr/>
          <p:nvPr/>
        </p:nvCxnSpPr>
        <p:spPr>
          <a:xfrm flipH="1" rot="10800000">
            <a:off x="6477000" y="3200400"/>
            <a:ext cx="457200" cy="937318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3" name="Google Shape;603;p25"/>
          <p:cNvCxnSpPr/>
          <p:nvPr/>
        </p:nvCxnSpPr>
        <p:spPr>
          <a:xfrm flipH="1">
            <a:off x="6934200" y="2590800"/>
            <a:ext cx="1981200" cy="6096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604" name="Google Shape;604;p25"/>
          <p:cNvSpPr/>
          <p:nvPr/>
        </p:nvSpPr>
        <p:spPr>
          <a:xfrm>
            <a:off x="6248400" y="40386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605" name="Google Shape;605;p25"/>
          <p:cNvSpPr/>
          <p:nvPr/>
        </p:nvSpPr>
        <p:spPr>
          <a:xfrm rot="10800000">
            <a:off x="4800600" y="3962400"/>
            <a:ext cx="3810000" cy="1066800"/>
          </a:xfrm>
          <a:prstGeom prst="arc">
            <a:avLst>
              <a:gd fmla="val 11886022" name="adj1"/>
              <a:gd fmla="val 21563099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2209800" y="39624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07" name="Google Shape;607;p25"/>
          <p:cNvSpPr/>
          <p:nvPr/>
        </p:nvSpPr>
        <p:spPr>
          <a:xfrm>
            <a:off x="4343400" y="1219200"/>
            <a:ext cx="228600" cy="381000"/>
          </a:xfrm>
          <a:prstGeom prst="can">
            <a:avLst>
              <a:gd fmla="val 25000" name="adj"/>
            </a:avLst>
          </a:prstGeom>
          <a:solidFill>
            <a:srgbClr val="7E12B5"/>
          </a:solidFill>
          <a:ln cap="flat" cmpd="sng" w="254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5BFE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6858000" y="1190501"/>
            <a:ext cx="152400" cy="381000"/>
          </a:xfrm>
          <a:prstGeom prst="can">
            <a:avLst>
              <a:gd fmla="val 25000" name="adj"/>
            </a:avLst>
          </a:prstGeom>
          <a:solidFill>
            <a:srgbClr val="7E12B5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9" name="Google Shape;609;p25"/>
          <p:cNvCxnSpPr/>
          <p:nvPr/>
        </p:nvCxnSpPr>
        <p:spPr>
          <a:xfrm rot="10800000">
            <a:off x="3733800" y="1066800"/>
            <a:ext cx="1371600" cy="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25"/>
          <p:cNvCxnSpPr/>
          <p:nvPr/>
        </p:nvCxnSpPr>
        <p:spPr>
          <a:xfrm>
            <a:off x="3733800" y="533400"/>
            <a:ext cx="0" cy="5334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1" name="Google Shape;611;p25"/>
          <p:cNvCxnSpPr/>
          <p:nvPr/>
        </p:nvCxnSpPr>
        <p:spPr>
          <a:xfrm>
            <a:off x="5105400" y="533400"/>
            <a:ext cx="0" cy="5334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2" name="Google Shape;612;p25"/>
          <p:cNvSpPr/>
          <p:nvPr/>
        </p:nvSpPr>
        <p:spPr>
          <a:xfrm>
            <a:off x="4419600" y="914400"/>
            <a:ext cx="76200" cy="381000"/>
          </a:xfrm>
          <a:prstGeom prst="arc">
            <a:avLst>
              <a:gd fmla="val 13499920" name="adj1"/>
              <a:gd fmla="val 4795166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3" name="Google Shape;613;p25"/>
          <p:cNvCxnSpPr/>
          <p:nvPr/>
        </p:nvCxnSpPr>
        <p:spPr>
          <a:xfrm>
            <a:off x="6934200" y="990600"/>
            <a:ext cx="0" cy="228600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25"/>
          <p:cNvSpPr/>
          <p:nvPr/>
        </p:nvSpPr>
        <p:spPr>
          <a:xfrm>
            <a:off x="6705600" y="762000"/>
            <a:ext cx="457200" cy="316666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615" name="Google Shape;615;p2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Fire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616" name="Google Shape;616;p25"/>
          <p:cNvSpPr/>
          <p:nvPr/>
        </p:nvSpPr>
        <p:spPr>
          <a:xfrm>
            <a:off x="4572000" y="4114800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7434296c6a_0_5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624" name="Google Shape;624;g37434296c6a_0_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37434296c6a_0_56"/>
          <p:cNvSpPr/>
          <p:nvPr/>
        </p:nvSpPr>
        <p:spPr>
          <a:xfrm>
            <a:off x="1191" y="0"/>
            <a:ext cx="91416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g37434296c6a_0_56"/>
          <p:cNvSpPr/>
          <p:nvPr/>
        </p:nvSpPr>
        <p:spPr>
          <a:xfrm>
            <a:off x="-1191" y="-1"/>
            <a:ext cx="9144000" cy="34290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g37434296c6a_0_56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37434296c6a_0_56"/>
          <p:cNvSpPr txBox="1"/>
          <p:nvPr/>
        </p:nvSpPr>
        <p:spPr>
          <a:xfrm>
            <a:off x="-995175" y="2396000"/>
            <a:ext cx="585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75BFEA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CEB888"/>
                </a:solidFill>
              </a:rPr>
              <a:t>Kickoff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629" name="Google Shape;629;g37434296c6a_0_56"/>
          <p:cNvSpPr txBox="1"/>
          <p:nvPr/>
        </p:nvSpPr>
        <p:spPr>
          <a:xfrm>
            <a:off x="-1200" y="3820058"/>
            <a:ext cx="434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#WEWILLWIN</a:t>
            </a:r>
            <a:endParaRPr sz="4000">
              <a:solidFill>
                <a:srgbClr val="7E12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#GAMECHANGERS</a:t>
            </a:r>
            <a:endParaRPr>
              <a:solidFill>
                <a:srgbClr val="7E12B5"/>
              </a:solidFill>
            </a:endParaRPr>
          </a:p>
        </p:txBody>
      </p:sp>
      <p:sp>
        <p:nvSpPr>
          <p:cNvPr id="630" name="Google Shape;630;g37434296c6a_0_56"/>
          <p:cNvSpPr txBox="1"/>
          <p:nvPr/>
        </p:nvSpPr>
        <p:spPr>
          <a:xfrm>
            <a:off x="5230000" y="4503525"/>
            <a:ext cx="50217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27"/>
          <p:cNvPicPr preferRelativeResize="0"/>
          <p:nvPr/>
        </p:nvPicPr>
        <p:blipFill rotWithShape="1">
          <a:blip r:embed="rId3">
            <a:alphaModFix/>
          </a:blip>
          <a:srcRect b="32293" l="73333" r="0" t="15079"/>
          <a:stretch/>
        </p:blipFill>
        <p:spPr>
          <a:xfrm>
            <a:off x="0" y="685800"/>
            <a:ext cx="9144000" cy="6172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6" name="Google Shape;636;p27"/>
          <p:cNvSpPr/>
          <p:nvPr/>
        </p:nvSpPr>
        <p:spPr>
          <a:xfrm>
            <a:off x="-3833578" y="11217716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637" name="Google Shape;637;p27"/>
          <p:cNvSpPr/>
          <p:nvPr/>
        </p:nvSpPr>
        <p:spPr>
          <a:xfrm>
            <a:off x="3505200" y="3962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38" name="Google Shape;638;p27"/>
          <p:cNvSpPr/>
          <p:nvPr/>
        </p:nvSpPr>
        <p:spPr>
          <a:xfrm>
            <a:off x="295329" y="11201468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sp>
        <p:nvSpPr>
          <p:cNvPr id="639" name="Google Shape;639;p27"/>
          <p:cNvSpPr txBox="1"/>
          <p:nvPr/>
        </p:nvSpPr>
        <p:spPr>
          <a:xfrm>
            <a:off x="0" y="-3789"/>
            <a:ext cx="9111368" cy="769441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KICKOFF– HUDDLE PROCEDURES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640" name="Google Shape;640;p27"/>
          <p:cNvSpPr/>
          <p:nvPr/>
        </p:nvSpPr>
        <p:spPr>
          <a:xfrm>
            <a:off x="4419600" y="3962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5334000" y="3962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42" name="Google Shape;642;p27"/>
          <p:cNvSpPr/>
          <p:nvPr/>
        </p:nvSpPr>
        <p:spPr>
          <a:xfrm>
            <a:off x="6248400" y="3962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43" name="Google Shape;643;p27"/>
          <p:cNvSpPr/>
          <p:nvPr/>
        </p:nvSpPr>
        <p:spPr>
          <a:xfrm>
            <a:off x="7239000" y="3962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44" name="Google Shape;644;p27"/>
          <p:cNvSpPr/>
          <p:nvPr/>
        </p:nvSpPr>
        <p:spPr>
          <a:xfrm>
            <a:off x="3429000" y="4724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4343400" y="4724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6324600" y="4724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647" name="Google Shape;647;p27"/>
          <p:cNvSpPr/>
          <p:nvPr/>
        </p:nvSpPr>
        <p:spPr>
          <a:xfrm>
            <a:off x="5334000" y="47244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6781800" y="32766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7239000" y="4800600"/>
            <a:ext cx="838200" cy="7155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5181600" y="3352800"/>
            <a:ext cx="1447800" cy="3900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</a:t>
            </a:r>
            <a:endParaRPr/>
          </a:p>
        </p:txBody>
      </p:sp>
      <p:sp>
        <p:nvSpPr>
          <p:cNvPr id="651" name="Google Shape;651;p27"/>
          <p:cNvSpPr/>
          <p:nvPr/>
        </p:nvSpPr>
        <p:spPr>
          <a:xfrm flipH="1" rot="10800000">
            <a:off x="2743200" y="4191000"/>
            <a:ext cx="533400" cy="16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27"/>
          <p:cNvSpPr/>
          <p:nvPr/>
        </p:nvSpPr>
        <p:spPr>
          <a:xfrm>
            <a:off x="304800" y="4495800"/>
            <a:ext cx="1905000" cy="12954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Huddle on 35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 Direction of Kick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7100"/>
            <a:ext cx="9144000" cy="6370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58" name="Google Shape;658;p28"/>
          <p:cNvSpPr/>
          <p:nvPr/>
        </p:nvSpPr>
        <p:spPr>
          <a:xfrm>
            <a:off x="-3833578" y="11217716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659" name="Google Shape;659;p28"/>
          <p:cNvSpPr txBox="1"/>
          <p:nvPr/>
        </p:nvSpPr>
        <p:spPr>
          <a:xfrm>
            <a:off x="16316" y="-36120"/>
            <a:ext cx="9111368" cy="769441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KICKOFF– HUDDLE PROCEDURES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660" name="Google Shape;660;p28"/>
          <p:cNvSpPr/>
          <p:nvPr/>
        </p:nvSpPr>
        <p:spPr>
          <a:xfrm>
            <a:off x="3162655" y="36459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61" name="Google Shape;661;p28"/>
          <p:cNvSpPr/>
          <p:nvPr/>
        </p:nvSpPr>
        <p:spPr>
          <a:xfrm>
            <a:off x="2705455" y="36459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3010255" y="41793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2248255" y="36459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3238855" y="3188732"/>
            <a:ext cx="432352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4153255" y="4179332"/>
            <a:ext cx="533400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4153255" y="36459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3696055" y="36459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3619855" y="41793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2476855" y="41793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2019655" y="4179332"/>
            <a:ext cx="419455" cy="44240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2781655" y="2731532"/>
            <a:ext cx="311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672" name="Google Shape;672;p28"/>
          <p:cNvSpPr/>
          <p:nvPr/>
        </p:nvSpPr>
        <p:spPr>
          <a:xfrm flipH="1" rot="10800000">
            <a:off x="2248255" y="1969532"/>
            <a:ext cx="533400" cy="1600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" name="Google Shape;677;p29"/>
          <p:cNvGraphicFramePr/>
          <p:nvPr/>
        </p:nvGraphicFramePr>
        <p:xfrm>
          <a:off x="7021" y="6102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2375"/>
                <a:gridCol w="832375"/>
                <a:gridCol w="832375"/>
                <a:gridCol w="832375"/>
                <a:gridCol w="832375"/>
                <a:gridCol w="832375"/>
                <a:gridCol w="832375"/>
                <a:gridCol w="832375"/>
                <a:gridCol w="832375"/>
                <a:gridCol w="832375"/>
                <a:gridCol w="832375"/>
              </a:tblGrid>
              <a:tr h="310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009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 LOS – Split #’s &amp; Sideline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 LOS – Top of #’s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r>
                        <a:rPr lang="en-US" sz="1200"/>
                        <a:t> YDS from LOS – Split #’s &amp; Hash</a:t>
                      </a:r>
                      <a:r>
                        <a:rPr lang="en-US" sz="1200"/>
                        <a:t>		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 LOS</a:t>
                      </a:r>
                      <a:r>
                        <a:rPr lang="en-US" sz="1200"/>
                        <a:t> – Outside of Hash</a:t>
                      </a:r>
                      <a:r>
                        <a:rPr lang="en-US" sz="1200"/>
                        <a:t>	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r>
                        <a:rPr lang="en-US" sz="1200"/>
                        <a:t> YDS from LOS – Goal Post</a:t>
                      </a:r>
                      <a:r>
                        <a:rPr lang="en-US" sz="1200"/>
                        <a:t>		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</a:t>
                      </a:r>
                      <a:r>
                        <a:rPr lang="en-US" sz="1200"/>
                        <a:t> LOS – Center of FG</a:t>
                      </a:r>
                      <a:endParaRPr sz="12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 LOS – RT Upright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 LOS – Outside of Hash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r>
                        <a:rPr lang="en-US" sz="1200"/>
                        <a:t> YDS from LOS – Split #’s &amp; Hash</a:t>
                      </a:r>
                      <a:r>
                        <a:rPr lang="en-US" sz="1200"/>
                        <a:t>	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 YDS from LOS – on the #’s	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LT HASH – Kick alignment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78" name="Google Shape;67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8" y="5943600"/>
            <a:ext cx="9146734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1752600"/>
            <a:ext cx="9144000" cy="4267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0" name="Google Shape;680;p29"/>
          <p:cNvSpPr/>
          <p:nvPr/>
        </p:nvSpPr>
        <p:spPr>
          <a:xfrm>
            <a:off x="270565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681" name="Google Shape;681;p29"/>
          <p:cNvSpPr/>
          <p:nvPr/>
        </p:nvSpPr>
        <p:spPr>
          <a:xfrm>
            <a:off x="1085108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682" name="Google Shape;682;p29"/>
          <p:cNvSpPr/>
          <p:nvPr/>
        </p:nvSpPr>
        <p:spPr>
          <a:xfrm>
            <a:off x="1680539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683" name="Google Shape;683;p29"/>
          <p:cNvSpPr/>
          <p:nvPr/>
        </p:nvSpPr>
        <p:spPr>
          <a:xfrm>
            <a:off x="2233672" y="5939672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684" name="Google Shape;684;p29"/>
          <p:cNvSpPr/>
          <p:nvPr/>
        </p:nvSpPr>
        <p:spPr>
          <a:xfrm>
            <a:off x="3276600" y="5911995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685" name="Google Shape;685;p29"/>
          <p:cNvSpPr/>
          <p:nvPr/>
        </p:nvSpPr>
        <p:spPr>
          <a:xfrm>
            <a:off x="4283234" y="5924504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686" name="Google Shape;686;p29"/>
          <p:cNvSpPr/>
          <p:nvPr/>
        </p:nvSpPr>
        <p:spPr>
          <a:xfrm>
            <a:off x="5257800" y="5924504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687" name="Google Shape;687;p29"/>
          <p:cNvSpPr/>
          <p:nvPr/>
        </p:nvSpPr>
        <p:spPr>
          <a:xfrm>
            <a:off x="6254231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688" name="Google Shape;688;p29"/>
          <p:cNvSpPr/>
          <p:nvPr/>
        </p:nvSpPr>
        <p:spPr>
          <a:xfrm>
            <a:off x="7057145" y="5911995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689" name="Google Shape;689;p29"/>
          <p:cNvSpPr/>
          <p:nvPr/>
        </p:nvSpPr>
        <p:spPr>
          <a:xfrm>
            <a:off x="7945272" y="5911995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690" name="Google Shape;690;p29"/>
          <p:cNvSpPr txBox="1"/>
          <p:nvPr/>
        </p:nvSpPr>
        <p:spPr>
          <a:xfrm>
            <a:off x="16316" y="-36120"/>
            <a:ext cx="9111300" cy="6465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 – Alignment &amp; Field Zones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691" name="Google Shape;691;p29"/>
          <p:cNvSpPr/>
          <p:nvPr/>
        </p:nvSpPr>
        <p:spPr>
          <a:xfrm>
            <a:off x="2387048" y="6337679"/>
            <a:ext cx="432352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692" name="Google Shape;692;p29"/>
          <p:cNvSpPr/>
          <p:nvPr/>
        </p:nvSpPr>
        <p:spPr>
          <a:xfrm>
            <a:off x="2819400" y="5466099"/>
            <a:ext cx="311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cxnSp>
        <p:nvCxnSpPr>
          <p:cNvPr id="693" name="Google Shape;693;p29"/>
          <p:cNvCxnSpPr/>
          <p:nvPr/>
        </p:nvCxnSpPr>
        <p:spPr>
          <a:xfrm flipH="1">
            <a:off x="0" y="5181600"/>
            <a:ext cx="16316" cy="93349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29"/>
          <p:cNvCxnSpPr/>
          <p:nvPr/>
        </p:nvCxnSpPr>
        <p:spPr>
          <a:xfrm flipH="1">
            <a:off x="0" y="5924504"/>
            <a:ext cx="16316" cy="933496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29"/>
          <p:cNvCxnSpPr/>
          <p:nvPr/>
        </p:nvCxnSpPr>
        <p:spPr>
          <a:xfrm>
            <a:off x="41263" y="2438400"/>
            <a:ext cx="912768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696" name="Google Shape;696;p29"/>
          <p:cNvCxnSpPr/>
          <p:nvPr/>
        </p:nvCxnSpPr>
        <p:spPr>
          <a:xfrm>
            <a:off x="69597" y="3429000"/>
            <a:ext cx="9127684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697" name="Google Shape;697;p29"/>
          <p:cNvSpPr/>
          <p:nvPr/>
        </p:nvSpPr>
        <p:spPr>
          <a:xfrm>
            <a:off x="4129648" y="2667000"/>
            <a:ext cx="1163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War</a:t>
            </a:r>
            <a:endParaRPr/>
          </a:p>
        </p:txBody>
      </p:sp>
      <p:sp>
        <p:nvSpPr>
          <p:cNvPr id="698" name="Google Shape;698;p29"/>
          <p:cNvSpPr/>
          <p:nvPr/>
        </p:nvSpPr>
        <p:spPr>
          <a:xfrm>
            <a:off x="3828889" y="3650776"/>
            <a:ext cx="16586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endParaRPr/>
          </a:p>
        </p:txBody>
      </p:sp>
      <p:cxnSp>
        <p:nvCxnSpPr>
          <p:cNvPr id="699" name="Google Shape;699;p29"/>
          <p:cNvCxnSpPr/>
          <p:nvPr/>
        </p:nvCxnSpPr>
        <p:spPr>
          <a:xfrm>
            <a:off x="41263" y="4419600"/>
            <a:ext cx="9127684" cy="0"/>
          </a:xfrm>
          <a:prstGeom prst="straightConnector1">
            <a:avLst/>
          </a:prstGeom>
          <a:noFill/>
          <a:ln cap="flat" cmpd="sng" w="57150">
            <a:solidFill>
              <a:srgbClr val="0000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700" name="Google Shape;700;p29"/>
          <p:cNvSpPr/>
          <p:nvPr/>
        </p:nvSpPr>
        <p:spPr>
          <a:xfrm>
            <a:off x="3521133" y="4648200"/>
            <a:ext cx="24365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&amp; Read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01" name="Google Shape;701;p29"/>
          <p:cNvCxnSpPr/>
          <p:nvPr/>
        </p:nvCxnSpPr>
        <p:spPr>
          <a:xfrm>
            <a:off x="69597" y="5648348"/>
            <a:ext cx="9127684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434296c6a_0_1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85" name="Google Shape;85;g37434296c6a_0_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7434296c6a_0_17"/>
          <p:cNvSpPr/>
          <p:nvPr/>
        </p:nvSpPr>
        <p:spPr>
          <a:xfrm>
            <a:off x="1191" y="0"/>
            <a:ext cx="91416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7434296c6a_0_17"/>
          <p:cNvSpPr/>
          <p:nvPr/>
        </p:nvSpPr>
        <p:spPr>
          <a:xfrm>
            <a:off x="-1191" y="-1"/>
            <a:ext cx="9144000" cy="34290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7434296c6a_0_17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37434296c6a_0_17"/>
          <p:cNvSpPr txBox="1"/>
          <p:nvPr/>
        </p:nvSpPr>
        <p:spPr>
          <a:xfrm>
            <a:off x="-2208700" y="2505588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75BFEA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CEB888"/>
                </a:solidFill>
              </a:rPr>
              <a:t>Kickoff Return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90" name="Google Shape;90;g37434296c6a_0_17"/>
          <p:cNvSpPr txBox="1"/>
          <p:nvPr/>
        </p:nvSpPr>
        <p:spPr>
          <a:xfrm>
            <a:off x="-1200" y="3820058"/>
            <a:ext cx="434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#WEWILLWIN</a:t>
            </a:r>
            <a:endParaRPr sz="4000">
              <a:solidFill>
                <a:srgbClr val="7E12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#GAMECHANGERS</a:t>
            </a:r>
            <a:endParaRPr>
              <a:solidFill>
                <a:srgbClr val="7E12B5"/>
              </a:solidFill>
            </a:endParaRPr>
          </a:p>
        </p:txBody>
      </p:sp>
      <p:sp>
        <p:nvSpPr>
          <p:cNvPr id="91" name="Google Shape;91;g37434296c6a_0_17"/>
          <p:cNvSpPr txBox="1"/>
          <p:nvPr/>
        </p:nvSpPr>
        <p:spPr>
          <a:xfrm>
            <a:off x="5230000" y="4503525"/>
            <a:ext cx="50217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" name="Google Shape;706;p30"/>
          <p:cNvGraphicFramePr/>
          <p:nvPr/>
        </p:nvGraphicFramePr>
        <p:xfrm>
          <a:off x="14982" y="6102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28300"/>
                <a:gridCol w="828300"/>
                <a:gridCol w="828300"/>
                <a:gridCol w="828300"/>
                <a:gridCol w="828300"/>
                <a:gridCol w="828300"/>
                <a:gridCol w="828300"/>
                <a:gridCol w="828300"/>
                <a:gridCol w="828300"/>
                <a:gridCol w="828300"/>
                <a:gridCol w="828300"/>
              </a:tblGrid>
              <a:tr h="3345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B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B8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585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/>
                        <a:t>Fold &amp; Fit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Bottom of #’s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Top of #’s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Split #’s &amp; Hash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LT Hash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LT Upright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Goal Post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RT Upright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RT Hash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/>
                        <a:t>Fold &amp; Fit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Kick Deep Left!!!!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Safety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07" name="Google Shape;70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43600"/>
            <a:ext cx="91630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0" y="1600200"/>
            <a:ext cx="9144000" cy="4419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9" name="Google Shape;709;p30"/>
          <p:cNvSpPr/>
          <p:nvPr/>
        </p:nvSpPr>
        <p:spPr>
          <a:xfrm>
            <a:off x="270565" y="5927491"/>
            <a:ext cx="452673" cy="313820"/>
          </a:xfrm>
          <a:prstGeom prst="rect">
            <a:avLst/>
          </a:prstGeom>
          <a:solidFill>
            <a:srgbClr val="7E12B5"/>
          </a:solidFill>
          <a:ln cap="flat" cmpd="sng" w="9525">
            <a:solidFill>
              <a:srgbClr val="7E12B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10" name="Google Shape;710;p30"/>
          <p:cNvSpPr/>
          <p:nvPr/>
        </p:nvSpPr>
        <p:spPr>
          <a:xfrm>
            <a:off x="3209352" y="5927547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11" name="Google Shape;711;p30"/>
          <p:cNvSpPr/>
          <p:nvPr/>
        </p:nvSpPr>
        <p:spPr>
          <a:xfrm>
            <a:off x="4345663" y="5926979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712" name="Google Shape;712;p30"/>
          <p:cNvSpPr/>
          <p:nvPr/>
        </p:nvSpPr>
        <p:spPr>
          <a:xfrm>
            <a:off x="5257800" y="5926979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713" name="Google Shape;713;p30"/>
          <p:cNvSpPr/>
          <p:nvPr/>
        </p:nvSpPr>
        <p:spPr>
          <a:xfrm>
            <a:off x="7016201" y="5917203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714" name="Google Shape;714;p30"/>
          <p:cNvSpPr/>
          <p:nvPr/>
        </p:nvSpPr>
        <p:spPr>
          <a:xfrm>
            <a:off x="7853127" y="5927547"/>
            <a:ext cx="452673" cy="313820"/>
          </a:xfrm>
          <a:prstGeom prst="rect">
            <a:avLst/>
          </a:prstGeom>
          <a:solidFill>
            <a:srgbClr val="7E12B5"/>
          </a:solidFill>
          <a:ln cap="flat" cmpd="sng" w="9525">
            <a:solidFill>
              <a:srgbClr val="7E12B5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15" name="Google Shape;715;p30"/>
          <p:cNvSpPr txBox="1"/>
          <p:nvPr/>
        </p:nvSpPr>
        <p:spPr>
          <a:xfrm>
            <a:off x="14982" y="-29698"/>
            <a:ext cx="9111300" cy="6465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 – Landmarks &amp; Pursuit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716" name="Google Shape;716;p30"/>
          <p:cNvSpPr/>
          <p:nvPr/>
        </p:nvSpPr>
        <p:spPr>
          <a:xfrm>
            <a:off x="2870752" y="5359021"/>
            <a:ext cx="311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cxnSp>
        <p:nvCxnSpPr>
          <p:cNvPr id="717" name="Google Shape;717;p30"/>
          <p:cNvCxnSpPr/>
          <p:nvPr/>
        </p:nvCxnSpPr>
        <p:spPr>
          <a:xfrm flipH="1">
            <a:off x="0" y="5181600"/>
            <a:ext cx="16316" cy="93349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8" name="Google Shape;718;p30"/>
          <p:cNvCxnSpPr/>
          <p:nvPr/>
        </p:nvCxnSpPr>
        <p:spPr>
          <a:xfrm rot="10800000">
            <a:off x="869569" y="2268191"/>
            <a:ext cx="32238" cy="294614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19" name="Google Shape;719;p30"/>
          <p:cNvCxnSpPr>
            <a:endCxn id="720" idx="0"/>
          </p:cNvCxnSpPr>
          <p:nvPr/>
        </p:nvCxnSpPr>
        <p:spPr>
          <a:xfrm>
            <a:off x="901681" y="5165791"/>
            <a:ext cx="330600" cy="761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1" name="Google Shape;721;p30"/>
          <p:cNvCxnSpPr/>
          <p:nvPr/>
        </p:nvCxnSpPr>
        <p:spPr>
          <a:xfrm flipH="1">
            <a:off x="435803" y="3048000"/>
            <a:ext cx="30548" cy="2922803"/>
          </a:xfrm>
          <a:prstGeom prst="straightConnector1">
            <a:avLst/>
          </a:prstGeom>
          <a:noFill/>
          <a:ln cap="flat" cmpd="sng" w="38100">
            <a:solidFill>
              <a:srgbClr val="7E12B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CEB888">
                <a:alpha val="50000"/>
              </a:srgbClr>
            </a:outerShdw>
          </a:effectLst>
        </p:spPr>
      </p:cxnSp>
      <p:cxnSp>
        <p:nvCxnSpPr>
          <p:cNvPr id="722" name="Google Shape;722;p30"/>
          <p:cNvCxnSpPr/>
          <p:nvPr/>
        </p:nvCxnSpPr>
        <p:spPr>
          <a:xfrm flipH="1" rot="10800000">
            <a:off x="435803" y="2895600"/>
            <a:ext cx="796477" cy="152400"/>
          </a:xfrm>
          <a:prstGeom prst="straightConnector1">
            <a:avLst/>
          </a:prstGeom>
          <a:noFill/>
          <a:ln cap="flat" cmpd="sng" w="38100">
            <a:solidFill>
              <a:srgbClr val="7E12B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CEB888">
                <a:alpha val="50000"/>
              </a:srgbClr>
            </a:outerShdw>
          </a:effectLst>
        </p:spPr>
      </p:cxnSp>
      <p:cxnSp>
        <p:nvCxnSpPr>
          <p:cNvPr id="723" name="Google Shape;723;p30"/>
          <p:cNvCxnSpPr>
            <a:stCxn id="724" idx="0"/>
          </p:cNvCxnSpPr>
          <p:nvPr/>
        </p:nvCxnSpPr>
        <p:spPr>
          <a:xfrm rot="10800000">
            <a:off x="1304315" y="2301391"/>
            <a:ext cx="600300" cy="3626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25" name="Google Shape;725;p30"/>
          <p:cNvCxnSpPr>
            <a:stCxn id="726" idx="0"/>
          </p:cNvCxnSpPr>
          <p:nvPr/>
        </p:nvCxnSpPr>
        <p:spPr>
          <a:xfrm rot="10800000">
            <a:off x="2058815" y="2247391"/>
            <a:ext cx="585600" cy="3680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27" name="Google Shape;727;p30"/>
          <p:cNvCxnSpPr/>
          <p:nvPr/>
        </p:nvCxnSpPr>
        <p:spPr>
          <a:xfrm flipH="1" rot="10800000">
            <a:off x="1232280" y="2219536"/>
            <a:ext cx="445998" cy="676064"/>
          </a:xfrm>
          <a:prstGeom prst="straightConnector1">
            <a:avLst/>
          </a:prstGeom>
          <a:noFill/>
          <a:ln cap="flat" cmpd="sng" w="38100">
            <a:solidFill>
              <a:srgbClr val="7E12B5"/>
            </a:solidFill>
            <a:prstDash val="solid"/>
            <a:round/>
            <a:headEnd len="sm" w="sm" type="none"/>
            <a:tailEnd len="med" w="med" type="stealth"/>
          </a:ln>
          <a:effectLst>
            <a:outerShdw blurRad="57150" rotWithShape="0" algn="bl" dir="5400000" dist="19050">
              <a:srgbClr val="CEB888">
                <a:alpha val="50000"/>
              </a:srgbClr>
            </a:outerShdw>
          </a:effectLst>
        </p:spPr>
      </p:cxnSp>
      <p:cxnSp>
        <p:nvCxnSpPr>
          <p:cNvPr id="728" name="Google Shape;728;p30"/>
          <p:cNvCxnSpPr>
            <a:stCxn id="710" idx="0"/>
          </p:cNvCxnSpPr>
          <p:nvPr/>
        </p:nvCxnSpPr>
        <p:spPr>
          <a:xfrm rot="10800000">
            <a:off x="3010289" y="2279547"/>
            <a:ext cx="425400" cy="36480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29" name="Google Shape;729;p30"/>
          <p:cNvCxnSpPr>
            <a:stCxn id="711" idx="0"/>
          </p:cNvCxnSpPr>
          <p:nvPr/>
        </p:nvCxnSpPr>
        <p:spPr>
          <a:xfrm rot="10800000">
            <a:off x="3733800" y="2294279"/>
            <a:ext cx="838200" cy="3632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0" name="Google Shape;730;p30"/>
          <p:cNvCxnSpPr/>
          <p:nvPr/>
        </p:nvCxnSpPr>
        <p:spPr>
          <a:xfrm rot="10800000">
            <a:off x="4571999" y="2294405"/>
            <a:ext cx="912137" cy="362279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1" name="Google Shape;731;p30"/>
          <p:cNvCxnSpPr/>
          <p:nvPr/>
        </p:nvCxnSpPr>
        <p:spPr>
          <a:xfrm rot="10800000">
            <a:off x="5484136" y="2344686"/>
            <a:ext cx="1023727" cy="3622798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32" name="Google Shape;732;p30"/>
          <p:cNvCxnSpPr>
            <a:stCxn id="713" idx="0"/>
          </p:cNvCxnSpPr>
          <p:nvPr/>
        </p:nvCxnSpPr>
        <p:spPr>
          <a:xfrm rot="10800000">
            <a:off x="6164938" y="2326503"/>
            <a:ext cx="1077600" cy="3590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3" name="Google Shape;733;p30"/>
          <p:cNvSpPr/>
          <p:nvPr/>
        </p:nvSpPr>
        <p:spPr>
          <a:xfrm>
            <a:off x="6281527" y="5926923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720" name="Google Shape;720;p30"/>
          <p:cNvSpPr/>
          <p:nvPr/>
        </p:nvSpPr>
        <p:spPr>
          <a:xfrm>
            <a:off x="1005944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24" name="Google Shape;724;p30"/>
          <p:cNvSpPr/>
          <p:nvPr/>
        </p:nvSpPr>
        <p:spPr>
          <a:xfrm>
            <a:off x="1678278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26" name="Google Shape;726;p30"/>
          <p:cNvSpPr/>
          <p:nvPr/>
        </p:nvSpPr>
        <p:spPr>
          <a:xfrm>
            <a:off x="2418078" y="592749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734" name="Google Shape;734;p30"/>
          <p:cNvCxnSpPr/>
          <p:nvPr/>
        </p:nvCxnSpPr>
        <p:spPr>
          <a:xfrm>
            <a:off x="6858000" y="2895600"/>
            <a:ext cx="1236460" cy="3075203"/>
          </a:xfrm>
          <a:prstGeom prst="straightConnector1">
            <a:avLst/>
          </a:prstGeom>
          <a:noFill/>
          <a:ln cap="flat" cmpd="sng" w="38100">
            <a:solidFill>
              <a:srgbClr val="7E12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5" name="Google Shape;735;p30"/>
          <p:cNvCxnSpPr/>
          <p:nvPr/>
        </p:nvCxnSpPr>
        <p:spPr>
          <a:xfrm>
            <a:off x="5867400" y="2895600"/>
            <a:ext cx="990600" cy="4549"/>
          </a:xfrm>
          <a:prstGeom prst="straightConnector1">
            <a:avLst/>
          </a:prstGeom>
          <a:noFill/>
          <a:ln cap="flat" cmpd="sng" w="38100">
            <a:solidFill>
              <a:srgbClr val="7E12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30"/>
          <p:cNvCxnSpPr/>
          <p:nvPr/>
        </p:nvCxnSpPr>
        <p:spPr>
          <a:xfrm rot="10800000">
            <a:off x="5484137" y="2057400"/>
            <a:ext cx="383263" cy="842749"/>
          </a:xfrm>
          <a:prstGeom prst="straightConnector1">
            <a:avLst/>
          </a:prstGeom>
          <a:noFill/>
          <a:ln cap="flat" cmpd="sng" w="38100">
            <a:solidFill>
              <a:srgbClr val="7E12B5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37" name="Google Shape;737;p30"/>
          <p:cNvSpPr/>
          <p:nvPr/>
        </p:nvSpPr>
        <p:spPr>
          <a:xfrm rot="-10498741">
            <a:off x="-537691" y="5224359"/>
            <a:ext cx="4432107" cy="1438330"/>
          </a:xfrm>
          <a:prstGeom prst="arc">
            <a:avLst>
              <a:gd fmla="val 12723613" name="adj1"/>
              <a:gd fmla="val 20495707" name="adj2"/>
            </a:avLst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CEB888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0"/>
          <p:cNvSpPr txBox="1"/>
          <p:nvPr/>
        </p:nvSpPr>
        <p:spPr>
          <a:xfrm>
            <a:off x="2818039" y="6435783"/>
            <a:ext cx="14370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  <a:endParaRPr/>
          </a:p>
        </p:txBody>
      </p:sp>
      <p:sp>
        <p:nvSpPr>
          <p:cNvPr id="739" name="Google Shape;739;p30"/>
          <p:cNvSpPr/>
          <p:nvPr/>
        </p:nvSpPr>
        <p:spPr>
          <a:xfrm>
            <a:off x="2349775" y="6405918"/>
            <a:ext cx="432352" cy="381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7434296c6a_0_6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747" name="Google Shape;747;g37434296c6a_0_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g37434296c6a_0_69"/>
          <p:cNvSpPr/>
          <p:nvPr/>
        </p:nvSpPr>
        <p:spPr>
          <a:xfrm>
            <a:off x="1191" y="0"/>
            <a:ext cx="91416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g37434296c6a_0_69"/>
          <p:cNvSpPr/>
          <p:nvPr/>
        </p:nvSpPr>
        <p:spPr>
          <a:xfrm>
            <a:off x="-1191" y="-1"/>
            <a:ext cx="9144000" cy="34290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37434296c6a_0_69"/>
          <p:cNvSpPr txBox="1"/>
          <p:nvPr/>
        </p:nvSpPr>
        <p:spPr>
          <a:xfrm>
            <a:off x="-4267200" y="3048000"/>
            <a:ext cx="396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Calibri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37434296c6a_0_69"/>
          <p:cNvSpPr txBox="1"/>
          <p:nvPr/>
        </p:nvSpPr>
        <p:spPr>
          <a:xfrm>
            <a:off x="-2400300" y="2316163"/>
            <a:ext cx="914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75BFEA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CEB888"/>
                </a:solidFill>
              </a:rPr>
              <a:t>Onside Kick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752" name="Google Shape;752;g37434296c6a_0_69"/>
          <p:cNvSpPr txBox="1"/>
          <p:nvPr/>
        </p:nvSpPr>
        <p:spPr>
          <a:xfrm>
            <a:off x="-1200" y="3820058"/>
            <a:ext cx="4343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#WEWILLWIN</a:t>
            </a:r>
            <a:endParaRPr sz="4000">
              <a:solidFill>
                <a:srgbClr val="7E12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E12B5"/>
                </a:solidFill>
                <a:latin typeface="Calibri"/>
                <a:ea typeface="Calibri"/>
                <a:cs typeface="Calibri"/>
                <a:sym typeface="Calibri"/>
              </a:rPr>
              <a:t>#GAMECHANGERS</a:t>
            </a:r>
            <a:endParaRPr>
              <a:solidFill>
                <a:srgbClr val="7E12B5"/>
              </a:solidFill>
            </a:endParaRPr>
          </a:p>
        </p:txBody>
      </p:sp>
      <p:sp>
        <p:nvSpPr>
          <p:cNvPr id="753" name="Google Shape;753;g37434296c6a_0_69"/>
          <p:cNvSpPr txBox="1"/>
          <p:nvPr/>
        </p:nvSpPr>
        <p:spPr>
          <a:xfrm>
            <a:off x="5230000" y="4503525"/>
            <a:ext cx="50217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LOGO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1"/>
          <p:cNvPicPr preferRelativeResize="0"/>
          <p:nvPr/>
        </p:nvPicPr>
        <p:blipFill rotWithShape="1">
          <a:blip r:embed="rId3">
            <a:alphaModFix/>
          </a:blip>
          <a:srcRect b="0" l="0" r="0" t="38950"/>
          <a:stretch/>
        </p:blipFill>
        <p:spPr>
          <a:xfrm rot="10800000">
            <a:off x="-16322" y="5548521"/>
            <a:ext cx="9144006" cy="132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31"/>
          <p:cNvPicPr preferRelativeResize="0"/>
          <p:nvPr/>
        </p:nvPicPr>
        <p:blipFill rotWithShape="1">
          <a:blip r:embed="rId4">
            <a:alphaModFix/>
          </a:blip>
          <a:srcRect b="54327" l="0" r="0" t="0"/>
          <a:stretch/>
        </p:blipFill>
        <p:spPr>
          <a:xfrm rot="10800000">
            <a:off x="-16322" y="610211"/>
            <a:ext cx="9160322" cy="49383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0" name="Google Shape;760;p31"/>
          <p:cNvCxnSpPr>
            <a:stCxn id="761" idx="5"/>
          </p:cNvCxnSpPr>
          <p:nvPr/>
        </p:nvCxnSpPr>
        <p:spPr>
          <a:xfrm rot="-5400000">
            <a:off x="4795808" y="2971622"/>
            <a:ext cx="299700" cy="4891500"/>
          </a:xfrm>
          <a:prstGeom prst="curvedConnector4">
            <a:avLst>
              <a:gd fmla="val 47895" name="adj1"/>
              <a:gd fmla="val 50684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62" name="Google Shape;762;p31"/>
          <p:cNvCxnSpPr>
            <a:stCxn id="763" idx="5"/>
          </p:cNvCxnSpPr>
          <p:nvPr/>
        </p:nvCxnSpPr>
        <p:spPr>
          <a:xfrm rot="-5400000">
            <a:off x="4770896" y="2199632"/>
            <a:ext cx="531600" cy="5326800"/>
          </a:xfrm>
          <a:prstGeom prst="curvedConnector4">
            <a:avLst>
              <a:gd fmla="val 12339" name="adj1"/>
              <a:gd fmla="val 50627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64" name="Google Shape;764;p31"/>
          <p:cNvCxnSpPr/>
          <p:nvPr/>
        </p:nvCxnSpPr>
        <p:spPr>
          <a:xfrm flipH="1" rot="10800000">
            <a:off x="2163317" y="4495667"/>
            <a:ext cx="5888400" cy="410700"/>
          </a:xfrm>
          <a:prstGeom prst="curvedConnector3">
            <a:avLst>
              <a:gd fmla="val 49999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65" name="Google Shape;765;p31"/>
          <p:cNvSpPr txBox="1"/>
          <p:nvPr/>
        </p:nvSpPr>
        <p:spPr>
          <a:xfrm>
            <a:off x="285466" y="3352800"/>
            <a:ext cx="2313300" cy="1200600"/>
          </a:xfrm>
          <a:prstGeom prst="rect">
            <a:avLst/>
          </a:prstGeom>
          <a:solidFill>
            <a:srgbClr val="CEB88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#1- #4-STACK AND MIRROR BALL INSIDE OUT AS SAFETIES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#5-#9-HOT TO BALL. EXPECT TO GET BALL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#10-KEEP BALL IN BOUNDS</a:t>
            </a:r>
            <a:endParaRPr/>
          </a:p>
        </p:txBody>
      </p:sp>
      <p:sp>
        <p:nvSpPr>
          <p:cNvPr id="766" name="Google Shape;766;p31"/>
          <p:cNvSpPr txBox="1"/>
          <p:nvPr/>
        </p:nvSpPr>
        <p:spPr>
          <a:xfrm>
            <a:off x="285466" y="1056278"/>
            <a:ext cx="2457600" cy="1939500"/>
          </a:xfrm>
          <a:prstGeom prst="rect">
            <a:avLst/>
          </a:prstGeom>
          <a:solidFill>
            <a:srgbClr val="7E12B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ALIGNMENT: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#1-#4- STACK TO LEFT OF BALL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 SETS STACK ALLIGNMENT HEELS ON 35 YD LINE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#5 GOAL POST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#6 RIGHT UPRIGHT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#7 ON HASH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#8 BETWEEN # &amp; HASH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#9 MIDDLE OF #S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#10- 2 YDS FROM SIDELINE</a:t>
            </a:r>
            <a:endParaRPr/>
          </a:p>
        </p:txBody>
      </p:sp>
      <p:cxnSp>
        <p:nvCxnSpPr>
          <p:cNvPr id="767" name="Google Shape;767;p31"/>
          <p:cNvCxnSpPr/>
          <p:nvPr/>
        </p:nvCxnSpPr>
        <p:spPr>
          <a:xfrm flipH="1" rot="10800000">
            <a:off x="3352800" y="2995270"/>
            <a:ext cx="4698809" cy="1880905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68" name="Google Shape;768;p31"/>
          <p:cNvSpPr txBox="1"/>
          <p:nvPr/>
        </p:nvSpPr>
        <p:spPr>
          <a:xfrm>
            <a:off x="16316" y="-36120"/>
            <a:ext cx="9111300" cy="6465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Onsides Kick</a:t>
            </a:r>
            <a:endParaRPr b="1" i="1" sz="3600" u="sng">
              <a:solidFill>
                <a:srgbClr val="CEB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9" name="Google Shape;769;p31"/>
          <p:cNvCxnSpPr/>
          <p:nvPr/>
        </p:nvCxnSpPr>
        <p:spPr>
          <a:xfrm>
            <a:off x="16316" y="4114800"/>
            <a:ext cx="0" cy="27432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0" name="Google Shape;770;p31"/>
          <p:cNvSpPr/>
          <p:nvPr/>
        </p:nvSpPr>
        <p:spPr>
          <a:xfrm>
            <a:off x="3212166" y="4506285"/>
            <a:ext cx="311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1983051" y="4933710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1" name="Google Shape;771;p31"/>
          <p:cNvSpPr/>
          <p:nvPr/>
        </p:nvSpPr>
        <p:spPr>
          <a:xfrm>
            <a:off x="4429834" y="5396659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2" name="Google Shape;772;p31"/>
          <p:cNvSpPr/>
          <p:nvPr/>
        </p:nvSpPr>
        <p:spPr>
          <a:xfrm>
            <a:off x="7809269" y="5267573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3" name="Google Shape;773;p31"/>
          <p:cNvSpPr/>
          <p:nvPr/>
        </p:nvSpPr>
        <p:spPr>
          <a:xfrm>
            <a:off x="8339918" y="5087769"/>
            <a:ext cx="685800" cy="274093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4" name="Google Shape;774;p31"/>
          <p:cNvSpPr/>
          <p:nvPr/>
        </p:nvSpPr>
        <p:spPr>
          <a:xfrm>
            <a:off x="5192118" y="5444854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5" name="Google Shape;775;p31"/>
          <p:cNvSpPr/>
          <p:nvPr/>
        </p:nvSpPr>
        <p:spPr>
          <a:xfrm>
            <a:off x="6041692" y="5444854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6" name="Google Shape;776;p31"/>
          <p:cNvSpPr/>
          <p:nvPr/>
        </p:nvSpPr>
        <p:spPr>
          <a:xfrm>
            <a:off x="6815918" y="5406894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7" name="Google Shape;777;p31"/>
          <p:cNvSpPr/>
          <p:nvPr/>
        </p:nvSpPr>
        <p:spPr>
          <a:xfrm>
            <a:off x="2599314" y="4990474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78" name="Google Shape;778;p31"/>
          <p:cNvCxnSpPr/>
          <p:nvPr/>
        </p:nvCxnSpPr>
        <p:spPr>
          <a:xfrm flipH="1" rot="10800000">
            <a:off x="2276155" y="5071986"/>
            <a:ext cx="5420100" cy="263400"/>
          </a:xfrm>
          <a:prstGeom prst="curvedConnector3">
            <a:avLst>
              <a:gd fmla="val 49999" name="adj1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79" name="Google Shape;779;p31"/>
          <p:cNvSpPr/>
          <p:nvPr/>
        </p:nvSpPr>
        <p:spPr>
          <a:xfrm>
            <a:off x="1934717" y="4711891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0" name="Google Shape;780;p31"/>
          <p:cNvSpPr/>
          <p:nvPr/>
        </p:nvSpPr>
        <p:spPr>
          <a:xfrm>
            <a:off x="2042171" y="5153273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781" name="Google Shape;781;p31"/>
          <p:cNvCxnSpPr>
            <a:stCxn id="772" idx="0"/>
          </p:cNvCxnSpPr>
          <p:nvPr/>
        </p:nvCxnSpPr>
        <p:spPr>
          <a:xfrm flipH="1" rot="10800000">
            <a:off x="8037869" y="2948273"/>
            <a:ext cx="46200" cy="23193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82" name="Google Shape;782;p31"/>
          <p:cNvCxnSpPr>
            <a:stCxn id="776" idx="0"/>
          </p:cNvCxnSpPr>
          <p:nvPr/>
        </p:nvCxnSpPr>
        <p:spPr>
          <a:xfrm flipH="1" rot="10800000">
            <a:off x="7044518" y="3028794"/>
            <a:ext cx="46200" cy="23781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83" name="Google Shape;783;p31"/>
          <p:cNvCxnSpPr>
            <a:stCxn id="775" idx="0"/>
          </p:cNvCxnSpPr>
          <p:nvPr/>
        </p:nvCxnSpPr>
        <p:spPr>
          <a:xfrm flipH="1" rot="10800000">
            <a:off x="6270292" y="3077254"/>
            <a:ext cx="46200" cy="23676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84" name="Google Shape;784;p31"/>
          <p:cNvCxnSpPr>
            <a:stCxn id="774" idx="0"/>
          </p:cNvCxnSpPr>
          <p:nvPr/>
        </p:nvCxnSpPr>
        <p:spPr>
          <a:xfrm flipH="1" rot="10800000">
            <a:off x="5420718" y="3060154"/>
            <a:ext cx="46200" cy="23847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85" name="Google Shape;785;p31"/>
          <p:cNvCxnSpPr>
            <a:stCxn id="771" idx="0"/>
          </p:cNvCxnSpPr>
          <p:nvPr/>
        </p:nvCxnSpPr>
        <p:spPr>
          <a:xfrm flipH="1" rot="10800000">
            <a:off x="4658434" y="3028459"/>
            <a:ext cx="46200" cy="23682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786" name="Google Shape;786;p31"/>
          <p:cNvCxnSpPr>
            <a:stCxn id="773" idx="0"/>
          </p:cNvCxnSpPr>
          <p:nvPr/>
        </p:nvCxnSpPr>
        <p:spPr>
          <a:xfrm flipH="1" rot="10800000">
            <a:off x="8682818" y="2763369"/>
            <a:ext cx="80100" cy="2324400"/>
          </a:xfrm>
          <a:prstGeom prst="straightConnector1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761" name="Google Shape;761;p31"/>
          <p:cNvSpPr/>
          <p:nvPr/>
        </p:nvSpPr>
        <p:spPr>
          <a:xfrm>
            <a:off x="2109663" y="5372100"/>
            <a:ext cx="457200" cy="228600"/>
          </a:xfrm>
          <a:prstGeom prst="ellipse">
            <a:avLst/>
          </a:prstGeom>
          <a:solidFill>
            <a:srgbClr val="FFFF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207" t="0"/>
          <a:stretch/>
        </p:blipFill>
        <p:spPr>
          <a:xfrm>
            <a:off x="-19050" y="-9525"/>
            <a:ext cx="9163050" cy="6877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" name="Google Shape;98;p4"/>
          <p:cNvSpPr/>
          <p:nvPr/>
        </p:nvSpPr>
        <p:spPr>
          <a:xfrm>
            <a:off x="0" y="-36120"/>
            <a:ext cx="9127683" cy="569520"/>
          </a:xfrm>
          <a:prstGeom prst="rect">
            <a:avLst/>
          </a:prstGeom>
          <a:solidFill>
            <a:srgbClr val="0000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4953000" y="2362200"/>
            <a:ext cx="642170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2590800" y="4800600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4267200" y="2362200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3048000" y="3124200"/>
            <a:ext cx="6299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5410200" y="3124200"/>
            <a:ext cx="671796" cy="4074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</a:t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1676400" y="2743200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6934200" y="2743200"/>
            <a:ext cx="609932" cy="33667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3505200" y="2362200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2665904" y="2372698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5791200" y="2362200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5867400" y="4724400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graphicFrame>
        <p:nvGraphicFramePr>
          <p:cNvPr id="111" name="Google Shape;111;p4"/>
          <p:cNvGraphicFramePr/>
          <p:nvPr/>
        </p:nvGraphicFramePr>
        <p:xfrm>
          <a:off x="-3" y="5303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2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1048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48 YL. On the Hash Ready for Onside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48 YL. Inside Hash. Ready for Onside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48 YL to RT or LT of ball. Ready for Onside.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48 YL. Inside the Hash. Ready for Onside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48 YL. On the Hash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Ready for Onside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44 YL. Between Hash &amp; #’s Ready for Pop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40 YL. Inside the Hash. Ready for Pop-Squib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40 YL. Bottom of the #’s. Ready for Pop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44 YL. Inside the Hash. Ready for Pop-Squib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20 on Hash.  Ready for Pop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20 on Hash.  Ready for Pop.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2" name="Google Shape;112;p4"/>
          <p:cNvSpPr txBox="1"/>
          <p:nvPr/>
        </p:nvSpPr>
        <p:spPr>
          <a:xfrm>
            <a:off x="-59025" y="-58350"/>
            <a:ext cx="9239100" cy="5850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KOR – Alignment vs. HUDDLE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191000" y="1143000"/>
            <a:ext cx="304800" cy="261429"/>
          </a:xfrm>
          <a:prstGeom prst="rect">
            <a:avLst/>
          </a:prstGeom>
          <a:solidFill>
            <a:srgbClr val="E36C09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>
            <a:off x="4224282" y="595970"/>
            <a:ext cx="380999" cy="2286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4755993" y="620719"/>
            <a:ext cx="381000" cy="2376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5219700" y="609600"/>
            <a:ext cx="381000" cy="2376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5746098" y="609600"/>
            <a:ext cx="381000" cy="2376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6317764" y="609600"/>
            <a:ext cx="381000" cy="2376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2519547" y="914400"/>
            <a:ext cx="438398" cy="2286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3189703" y="914400"/>
            <a:ext cx="389716" cy="2286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3791197" y="914400"/>
            <a:ext cx="381000" cy="2286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4253343" y="901103"/>
            <a:ext cx="381000" cy="2286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4755993" y="901103"/>
            <a:ext cx="381000" cy="2286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0" y="609600"/>
            <a:ext cx="2438400" cy="129540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they break Huddle – Move to Return Alignment – 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eyes to Kicker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0" y="-36120"/>
            <a:ext cx="9127683" cy="707886"/>
          </a:xfrm>
          <a:prstGeom prst="rect">
            <a:avLst/>
          </a:prstGeom>
          <a:solidFill>
            <a:srgbClr val="0000F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610211"/>
            <a:ext cx="9127684" cy="50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5"/>
          <p:cNvSpPr/>
          <p:nvPr/>
        </p:nvSpPr>
        <p:spPr>
          <a:xfrm>
            <a:off x="6242319" y="1066634"/>
            <a:ext cx="642170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2205556" y="4810485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4332873" y="1063326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2980902" y="3155460"/>
            <a:ext cx="6299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5373133" y="3194617"/>
            <a:ext cx="671796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1219200" y="2732360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7239000" y="2759483"/>
            <a:ext cx="609932" cy="33667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2298992" y="1063326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308560" y="1063326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8261134" y="1050332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6334463" y="4794237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16316" y="53035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22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1048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48 YL. Bottom of the #’s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48 YL. Outside the Hash.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48 YL. Even with the ball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48 YL. Outside the the Hash.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48 YL. Bottom of the #’s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30 YL. Top of the #’s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Align on the 25 YL. Inside the Hash.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25 YL. Inside the Hash.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Align on the 30 YL. Top of the #’s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 yard line. Outside the Hash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5 yard line. Outside the Hash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5" name="Google Shape;145;p5"/>
          <p:cNvSpPr txBox="1"/>
          <p:nvPr/>
        </p:nvSpPr>
        <p:spPr>
          <a:xfrm>
            <a:off x="16316" y="-36120"/>
            <a:ext cx="9111300" cy="6465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 RETURN – Alignment – Break Huddle</a:t>
            </a:r>
            <a:endParaRPr>
              <a:solidFill>
                <a:srgbClr val="CEB88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610211"/>
            <a:ext cx="9127684" cy="50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16316" y="-36120"/>
            <a:ext cx="9111300" cy="6465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 RETURN – Catch Assignment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6139630" y="1189781"/>
            <a:ext cx="642170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2205556" y="4889797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4191000" y="1182883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2718050" y="3252852"/>
            <a:ext cx="6299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5932266" y="3252852"/>
            <a:ext cx="671796" cy="4074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230869" y="2780942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8229268" y="2678701"/>
            <a:ext cx="609932" cy="33667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2430446" y="1175853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68400" y="1189781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229268" y="1129239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6334464" y="4874825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-10650" y="54864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2250"/>
                <a:gridCol w="832250"/>
                <a:gridCol w="832250"/>
                <a:gridCol w="832250"/>
                <a:gridCol w="832250"/>
                <a:gridCol w="832250"/>
                <a:gridCol w="832250"/>
                <a:gridCol w="832250"/>
                <a:gridCol w="832250"/>
                <a:gridCol w="832250"/>
                <a:gridCol w="832250"/>
              </a:tblGrid>
              <a:tr h="319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RG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RT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135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 - </a:t>
                      </a:r>
                      <a:r>
                        <a:rPr b="1" i="1" lang="en-US" sz="1200" u="sng" cap="none" strike="noStrike"/>
                        <a:t>Onside kick Alert </a:t>
                      </a:r>
                      <a:r>
                        <a:rPr b="0" i="0" lang="en-US" sz="11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 - </a:t>
                      </a:r>
                      <a:r>
                        <a:rPr b="1" i="1" lang="en-US" sz="1200" u="sng" cap="none" strike="noStrike"/>
                        <a:t>Onside kick Alert</a:t>
                      </a:r>
                      <a:r>
                        <a:rPr b="0" i="0" lang="en-US" sz="1200" u="none" cap="none" strike="noStrike"/>
                        <a:t> -Ball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1" sz="1200" u="sng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 - </a:t>
                      </a:r>
                      <a:r>
                        <a:rPr b="1" i="1" lang="en-US" sz="1200" u="sng" cap="none" strike="noStrike"/>
                        <a:t>Onside kick Alert </a:t>
                      </a:r>
                      <a:r>
                        <a:rPr b="0" i="0" lang="en-US" sz="12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1" sz="1200" u="sng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 - </a:t>
                      </a:r>
                      <a:r>
                        <a:rPr b="1" i="1" lang="en-US" sz="1200" u="sng" cap="none" strike="noStrike"/>
                        <a:t>Onside kick Alert </a:t>
                      </a:r>
                      <a:r>
                        <a:rPr b="0" i="0" lang="en-US" sz="12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1" sz="1200" u="sng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 - </a:t>
                      </a:r>
                      <a:r>
                        <a:rPr b="1" i="1" lang="en-US" sz="1200" u="sng" cap="none" strike="noStrike"/>
                        <a:t>Onside kick Alert </a:t>
                      </a:r>
                      <a:r>
                        <a:rPr b="0" i="0" lang="en-US" sz="12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1" i="1" sz="1200" u="sng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Ball off Tee,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Pop/Squib-</a:t>
                      </a:r>
                      <a:r>
                        <a:rPr b="0" i="0" lang="en-US" sz="1200" u="none" cap="none" strike="noStrike"/>
                        <a:t> Ball over Head set up return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Tee, Pop/Squib</a:t>
                      </a:r>
                      <a:r>
                        <a:rPr b="0" i="0" lang="en-US" sz="12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Tee, Pop/Squib</a:t>
                      </a:r>
                      <a:r>
                        <a:rPr b="0" i="0" lang="en-US" sz="12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Ball off Tee, Pop/Squib</a:t>
                      </a:r>
                      <a:r>
                        <a:rPr b="0" i="0" lang="en-US" sz="1200" u="none" cap="none" strike="noStrike"/>
                        <a:t>– Ball over Head set up return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Ball off Tee, Field the ball &amp; Score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Ball Security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Ball off Tee, Field the ball &amp; Score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Ball Security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610211"/>
            <a:ext cx="9127684" cy="509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6316" y="-36120"/>
            <a:ext cx="9111300" cy="646500"/>
          </a:xfrm>
          <a:prstGeom prst="rect">
            <a:avLst/>
          </a:prstGeom>
          <a:solidFill>
            <a:srgbClr val="7E12B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KICKOFF RETURN – Pop Zones</a:t>
            </a:r>
            <a:endParaRPr>
              <a:solidFill>
                <a:srgbClr val="CEB888"/>
              </a:solidFill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6139630" y="1189781"/>
            <a:ext cx="642170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2205556" y="4889797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4191000" y="1182883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230869" y="2780942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8229268" y="2678701"/>
            <a:ext cx="609932" cy="33667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2430446" y="1175853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268400" y="1189781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8229268" y="1129239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6334464" y="4874825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16316" y="1981200"/>
            <a:ext cx="2189240" cy="2280866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4" name="Google Shape;184;p7"/>
          <p:cNvGraphicFramePr/>
          <p:nvPr/>
        </p:nvGraphicFramePr>
        <p:xfrm>
          <a:off x="-10650" y="54864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1520400"/>
                <a:gridCol w="1520400"/>
                <a:gridCol w="1520400"/>
                <a:gridCol w="1520400"/>
                <a:gridCol w="1520400"/>
                <a:gridCol w="1520400"/>
              </a:tblGrid>
              <a:tr h="325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LM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RM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RE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6C0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894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Pops to Red – Hash to SL. Short Pops – Fair Catch . Back Up to Field &amp; Return down SL - Unless called off by LR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 u="none" cap="none" strike="noStrike"/>
                        <a:t>Pops to Yellow  on Return Right</a:t>
                      </a:r>
                      <a:r>
                        <a:rPr lang="en-US" sz="1200" u="none" cap="none" strike="noStrike"/>
                        <a:t>– Hash to Hash. Catch Squib &amp; Get Down Short Pops – Fair Catch. Back Up to Field - Unless called off by Returners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200" u="none" cap="none" strike="noStrike"/>
                        <a:t>Pops to Blue on Return Left </a:t>
                      </a:r>
                      <a:r>
                        <a:rPr lang="en-US" sz="1200" u="none" cap="none" strike="noStrike"/>
                        <a:t>– Hash to 1/2. Catch Squib &amp; Get Down. Short Pops – Fair Catch. Back Up to Field - Unless called off by Returners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Pops to Orange – Hash to SL. Short Pops – Fair Catch . Back Up to Field &amp; Return down SL - Unless called off by RR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Protect Man with Ball, Go block!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cap="none" strike="noStrike"/>
                        <a:t>Protect Man with Ball, Go block!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5" name="Google Shape;185;p7"/>
          <p:cNvSpPr/>
          <p:nvPr/>
        </p:nvSpPr>
        <p:spPr>
          <a:xfrm>
            <a:off x="2286527" y="2018699"/>
            <a:ext cx="2514073" cy="2243367"/>
          </a:xfrm>
          <a:prstGeom prst="rect">
            <a:avLst/>
          </a:prstGeom>
          <a:noFill/>
          <a:ln cap="flat" cmpd="sng" w="5715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 flipH="1">
            <a:off x="4190999" y="2018699"/>
            <a:ext cx="2817135" cy="2243367"/>
          </a:xfrm>
          <a:prstGeom prst="rect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2718050" y="3252852"/>
            <a:ext cx="6299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7094824" y="1976066"/>
            <a:ext cx="2016937" cy="2286000"/>
          </a:xfrm>
          <a:prstGeom prst="rect">
            <a:avLst/>
          </a:prstGeom>
          <a:noFill/>
          <a:ln cap="flat" cmpd="sng" w="5715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5932266" y="3252852"/>
            <a:ext cx="671796" cy="4074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2988803" y="1722081"/>
            <a:ext cx="2974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Communicate!!!</a:t>
            </a: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923C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16316" y="-36120"/>
            <a:ext cx="9111300" cy="95430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KOR – Return Right (Flip Left)</a:t>
            </a:r>
            <a:endParaRPr>
              <a:solidFill>
                <a:srgbClr val="CEB888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75BFEA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6316" y="504474"/>
            <a:ext cx="9144000" cy="5213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0" y="5620327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679676" y="568826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1575476" y="568826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2244537" y="568826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3099475" y="568882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4087811" y="568882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5105822" y="581007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5983916" y="59471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6604676" y="581007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88270" y="599521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08" name="Google Shape;208;p8"/>
          <p:cNvSpPr/>
          <p:nvPr/>
        </p:nvSpPr>
        <p:spPr>
          <a:xfrm>
            <a:off x="8262238" y="584935"/>
            <a:ext cx="452673" cy="31382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09" name="Google Shape;209;p8"/>
          <p:cNvSpPr/>
          <p:nvPr/>
        </p:nvSpPr>
        <p:spPr>
          <a:xfrm flipH="1" rot="10800000">
            <a:off x="6257943" y="3211651"/>
            <a:ext cx="302534" cy="901989"/>
          </a:xfrm>
          <a:custGeom>
            <a:rect b="b" l="l" r="r" t="t"/>
            <a:pathLst>
              <a:path extrusionOk="0" h="327298" w="476878">
                <a:moveTo>
                  <a:pt x="0" y="327298"/>
                </a:moveTo>
                <a:cubicBezTo>
                  <a:pt x="119958" y="306173"/>
                  <a:pt x="239917" y="285048"/>
                  <a:pt x="307818" y="254870"/>
                </a:cubicBezTo>
                <a:cubicBezTo>
                  <a:pt x="375719" y="224692"/>
                  <a:pt x="380246" y="186969"/>
                  <a:pt x="407406" y="146228"/>
                </a:cubicBezTo>
                <a:cubicBezTo>
                  <a:pt x="434566" y="105487"/>
                  <a:pt x="460219" y="31551"/>
                  <a:pt x="470781" y="10426"/>
                </a:cubicBezTo>
                <a:cubicBezTo>
                  <a:pt x="481343" y="-10699"/>
                  <a:pt x="476062" y="4390"/>
                  <a:pt x="470781" y="1948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8055986" y="2081766"/>
            <a:ext cx="3799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5586230" y="2170224"/>
            <a:ext cx="3312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4749076" y="2688072"/>
            <a:ext cx="355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8138091" y="3612084"/>
            <a:ext cx="3125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2763179" y="2290395"/>
            <a:ext cx="3025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215" name="Google Shape;215;p8"/>
          <p:cNvSpPr txBox="1"/>
          <p:nvPr/>
        </p:nvSpPr>
        <p:spPr>
          <a:xfrm>
            <a:off x="6628453" y="3388088"/>
            <a:ext cx="31941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16" name="Google Shape;216;p8"/>
          <p:cNvSpPr/>
          <p:nvPr/>
        </p:nvSpPr>
        <p:spPr>
          <a:xfrm>
            <a:off x="2815627" y="2933323"/>
            <a:ext cx="4941743" cy="2064190"/>
          </a:xfrm>
          <a:custGeom>
            <a:rect b="b" l="l" r="r" t="t"/>
            <a:pathLst>
              <a:path extrusionOk="0" h="1973656" w="4879818">
                <a:moveTo>
                  <a:pt x="0" y="1973656"/>
                </a:moveTo>
                <a:cubicBezTo>
                  <a:pt x="1354247" y="1957058"/>
                  <a:pt x="2708495" y="1940460"/>
                  <a:pt x="3521798" y="1611517"/>
                </a:cubicBezTo>
                <a:cubicBezTo>
                  <a:pt x="4335101" y="1282574"/>
                  <a:pt x="4607459" y="641287"/>
                  <a:pt x="4879818" y="0"/>
                </a:cubicBez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224327" y="2483441"/>
            <a:ext cx="9669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MDM</a:t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6681455" y="4188529"/>
            <a:ext cx="2194560" cy="954640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7121566" y="1333376"/>
            <a:ext cx="725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Score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 flipH="1" rot="-4852065">
            <a:off x="2780923" y="2559650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1" name="Google Shape;221;p8"/>
          <p:cNvGraphicFramePr/>
          <p:nvPr/>
        </p:nvGraphicFramePr>
        <p:xfrm>
          <a:off x="-2" y="525780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  <a:gridCol w="831275"/>
              </a:tblGrid>
              <a:tr h="358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LR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RR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/>
                    </a:solidFill>
                  </a:tcPr>
                </a:tc>
              </a:tr>
              <a:tr h="1241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Take angle to get inside leverage on #8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First one you get. 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Take angle to get inside leverage on #7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Take angle to get inside leverage on #6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Keep your leverage on #5 &amp; don’t let him cross hash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Block #2 &amp;  keep him pinned inside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Block MDM and kick him to the Sideline.  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Block #4  &amp; kick him to the Sideline.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Block #3 &amp; keep him pinned inside.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Take angle to get leverage on #1 &amp; pin him field side.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 cap="none" strike="noStrike"/>
                        <a:t>Ball </a:t>
                      </a:r>
                      <a:r>
                        <a:rPr lang="en-US" sz="1100" u="none" cap="none" strike="noStrike"/>
                        <a:t>cross field, stay bottom of numbers and the boundary </a:t>
                      </a:r>
                      <a:r>
                        <a:rPr lang="en-US" sz="1100" u="sng" cap="none" strike="noStrike"/>
                        <a:t>Block</a:t>
                      </a:r>
                      <a:r>
                        <a:rPr lang="en-US" sz="1100" u="none" cap="none" strike="noStrike"/>
                        <a:t> MDM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 cap="none" strike="noStrike"/>
                        <a:t>Ball:</a:t>
                      </a:r>
                      <a:r>
                        <a:rPr lang="en-US" sz="1100" u="none" cap="none" strike="noStrike"/>
                        <a:t> Score, stay bottom of numbers and the boundary. </a:t>
                      </a:r>
                      <a:r>
                        <a:rPr lang="en-US" sz="1100" u="sng" cap="none" strike="noStrike"/>
                        <a:t>Block</a:t>
                      </a:r>
                      <a:r>
                        <a:rPr lang="en-US" sz="1100" u="none" cap="none" strike="noStrike"/>
                        <a:t> MDM.</a:t>
                      </a:r>
                      <a:endParaRPr sz="11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2" name="Google Shape;222;p8"/>
          <p:cNvSpPr/>
          <p:nvPr/>
        </p:nvSpPr>
        <p:spPr>
          <a:xfrm flipH="1" rot="-5923076">
            <a:off x="2116948" y="2250056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 flipH="1" rot="-5795576">
            <a:off x="4882930" y="2917635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 flipH="1" rot="-9304448">
            <a:off x="5813961" y="2323774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 flipH="1" rot="-6241547">
            <a:off x="8206811" y="2356125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 flipH="1" rot="-5564913">
            <a:off x="7120888" y="4143758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 flipH="1" rot="-5663637">
            <a:off x="7677526" y="2789636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 rot="3692200">
            <a:off x="8318469" y="3841080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 rot="6946852">
            <a:off x="6669490" y="3658230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 rot="5400000">
            <a:off x="5103011" y="3594558"/>
            <a:ext cx="159689" cy="274100"/>
          </a:xfrm>
          <a:prstGeom prst="rightBrace">
            <a:avLst>
              <a:gd fmla="val 8333" name="adj1"/>
              <a:gd fmla="val 44581" name="adj2"/>
            </a:avLst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6139630" y="1133965"/>
            <a:ext cx="642170" cy="37122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RG</a:t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2244537" y="4768737"/>
            <a:ext cx="616232" cy="45755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LR</a:t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4281109" y="1139916"/>
            <a:ext cx="457200" cy="37812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2202787" y="2829703"/>
            <a:ext cx="629979" cy="423148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LM</a:t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6009661" y="3057019"/>
            <a:ext cx="671796" cy="407407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</a:t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561875" y="3480925"/>
            <a:ext cx="625936" cy="413686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8220150" y="3200305"/>
            <a:ext cx="609932" cy="336679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2513672" y="1162558"/>
            <a:ext cx="602594" cy="386432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LG</a:t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609600" y="1094419"/>
            <a:ext cx="591806" cy="410774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LT</a:t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229268" y="1073423"/>
            <a:ext cx="609932" cy="43177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RT</a:t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6334464" y="4768737"/>
            <a:ext cx="673671" cy="4738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 rot="10800000">
            <a:off x="8479396" y="3536983"/>
            <a:ext cx="102728" cy="612600"/>
          </a:xfrm>
          <a:custGeom>
            <a:rect b="b" l="l" r="r" t="t"/>
            <a:pathLst>
              <a:path extrusionOk="0" h="3213980" w="760492">
                <a:moveTo>
                  <a:pt x="0" y="3213980"/>
                </a:moveTo>
                <a:lnTo>
                  <a:pt x="760492" y="0"/>
                </a:ln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p8"/>
          <p:cNvCxnSpPr>
            <a:stCxn id="209" idx="3"/>
          </p:cNvCxnSpPr>
          <p:nvPr/>
        </p:nvCxnSpPr>
        <p:spPr>
          <a:xfrm flipH="1" rot="10800000">
            <a:off x="6556609" y="3884507"/>
            <a:ext cx="157800" cy="2004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4" name="Google Shape;244;p8"/>
          <p:cNvSpPr/>
          <p:nvPr/>
        </p:nvSpPr>
        <p:spPr>
          <a:xfrm rot="10800000">
            <a:off x="2590106" y="2224547"/>
            <a:ext cx="3417623" cy="2064189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 rot="5400000">
            <a:off x="3752210" y="2857060"/>
            <a:ext cx="1066479" cy="179481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4996326" y="3301752"/>
            <a:ext cx="3551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cxnSp>
        <p:nvCxnSpPr>
          <p:cNvPr id="247" name="Google Shape;247;p8"/>
          <p:cNvCxnSpPr/>
          <p:nvPr/>
        </p:nvCxnSpPr>
        <p:spPr>
          <a:xfrm>
            <a:off x="962331" y="1533555"/>
            <a:ext cx="1258163" cy="1002546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48" name="Google Shape;248;p8"/>
          <p:cNvSpPr txBox="1"/>
          <p:nvPr/>
        </p:nvSpPr>
        <p:spPr>
          <a:xfrm>
            <a:off x="1757336" y="1931764"/>
            <a:ext cx="4588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endParaRPr/>
          </a:p>
        </p:txBody>
      </p:sp>
      <p:cxnSp>
        <p:nvCxnSpPr>
          <p:cNvPr id="249" name="Google Shape;249;p8"/>
          <p:cNvCxnSpPr>
            <a:stCxn id="238" idx="4"/>
          </p:cNvCxnSpPr>
          <p:nvPr/>
        </p:nvCxnSpPr>
        <p:spPr>
          <a:xfrm>
            <a:off x="2814969" y="1548990"/>
            <a:ext cx="45900" cy="12369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50" name="Google Shape;250;p8"/>
          <p:cNvCxnSpPr>
            <a:stCxn id="233" idx="4"/>
            <a:endCxn id="212" idx="2"/>
          </p:cNvCxnSpPr>
          <p:nvPr/>
        </p:nvCxnSpPr>
        <p:spPr>
          <a:xfrm>
            <a:off x="4509709" y="1518042"/>
            <a:ext cx="417000" cy="16317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51" name="Google Shape;251;p8"/>
          <p:cNvCxnSpPr/>
          <p:nvPr/>
        </p:nvCxnSpPr>
        <p:spPr>
          <a:xfrm flipH="1">
            <a:off x="5977926" y="1445775"/>
            <a:ext cx="429968" cy="1074604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52" name="Google Shape;252;p8"/>
          <p:cNvCxnSpPr/>
          <p:nvPr/>
        </p:nvCxnSpPr>
        <p:spPr>
          <a:xfrm flipH="1">
            <a:off x="8329615" y="1491111"/>
            <a:ext cx="199627" cy="1097479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53" name="Google Shape;253;p8"/>
          <p:cNvSpPr/>
          <p:nvPr/>
        </p:nvSpPr>
        <p:spPr>
          <a:xfrm rot="-10552184">
            <a:off x="855791" y="3906592"/>
            <a:ext cx="10567678" cy="731954"/>
          </a:xfrm>
          <a:prstGeom prst="arc">
            <a:avLst>
              <a:gd fmla="val 16220290" name="adj1"/>
              <a:gd fmla="val 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 flipH="1" rot="-10529853">
            <a:off x="4960701" y="3894510"/>
            <a:ext cx="2248507" cy="738737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794942" y="3763417"/>
            <a:ext cx="9669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MDM</a:t>
            </a:r>
            <a:endParaRPr/>
          </a:p>
        </p:txBody>
      </p:sp>
      <p:cxnSp>
        <p:nvCxnSpPr>
          <p:cNvPr id="256" name="Google Shape;256;p8"/>
          <p:cNvCxnSpPr/>
          <p:nvPr/>
        </p:nvCxnSpPr>
        <p:spPr>
          <a:xfrm rot="10800000">
            <a:off x="8839200" y="2297867"/>
            <a:ext cx="0" cy="1847286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erek\Pictures\Picture1.png" id="261" name="Google Shape;26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2" name="Google Shape;262;p9"/>
          <p:cNvGraphicFramePr/>
          <p:nvPr/>
        </p:nvGraphicFramePr>
        <p:xfrm>
          <a:off x="16316" y="4871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{E65EC938-E21D-4A9B-B173-07CEFEC6BC8D}</a:tableStyleId>
              </a:tblPr>
              <a:tblGrid>
                <a:gridCol w="593275"/>
                <a:gridCol w="1219200"/>
                <a:gridCol w="7298875"/>
              </a:tblGrid>
              <a:tr h="4037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CEB888"/>
                          </a:solidFill>
                        </a:rPr>
                        <a:t>Pos</a:t>
                      </a:r>
                      <a:endParaRPr sz="2000" u="none" cap="none" strike="noStrike">
                        <a:solidFill>
                          <a:srgbClr val="CEB888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CEB888"/>
                          </a:solidFill>
                        </a:rPr>
                        <a:t>Man</a:t>
                      </a:r>
                      <a:endParaRPr>
                        <a:solidFill>
                          <a:srgbClr val="CEB888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rgbClr val="CEB888"/>
                          </a:solidFill>
                        </a:rPr>
                        <a:t>Technique </a:t>
                      </a:r>
                      <a:endParaRPr>
                        <a:solidFill>
                          <a:srgbClr val="CEB888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7E12B5"/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LT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#8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Drop and gain inside leverage on #8. Keep sinking &amp; wall play side.</a:t>
                      </a:r>
                      <a:r>
                        <a:rPr lang="en-US" sz="1500"/>
                        <a:t> – </a:t>
                      </a:r>
                      <a:r>
                        <a:rPr b="1" lang="en-US" sz="1500"/>
                        <a:t>Don’t</a:t>
                      </a:r>
                      <a:r>
                        <a:rPr lang="en-US" sz="1500"/>
                        <a:t> let him cross  face. 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#7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Drop to gain inside leverage on #7. Keep sinking &amp; wall O.S.</a:t>
                      </a:r>
                      <a:r>
                        <a:rPr lang="en-US" sz="1500"/>
                        <a:t> – </a:t>
                      </a:r>
                      <a:r>
                        <a:rPr b="1" lang="en-US" sz="1500"/>
                        <a:t>Don’t</a:t>
                      </a:r>
                      <a:r>
                        <a:rPr lang="en-US" sz="1500"/>
                        <a:t> let him cross  face. 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#6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Drop to gain inside leverage on #6. Keep sinking &amp; wall O.S.</a:t>
                      </a:r>
                      <a:r>
                        <a:rPr lang="en-US" sz="1500"/>
                        <a:t> – </a:t>
                      </a:r>
                      <a:r>
                        <a:rPr b="1" lang="en-US" sz="1500"/>
                        <a:t>Don’t</a:t>
                      </a:r>
                      <a:r>
                        <a:rPr lang="en-US" sz="1500"/>
                        <a:t> let him cross  face. 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RG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#5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Open</a:t>
                      </a:r>
                      <a:r>
                        <a:rPr lang="en-US" sz="1500"/>
                        <a:t> to Inside &amp; Sprint. Keep Playside Leverage  on #5. Man can’t cross face into SL/Boundary. If face crossed wash to boundary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DT w/ RM - #4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Open</a:t>
                      </a:r>
                      <a:r>
                        <a:rPr lang="en-US" sz="1500"/>
                        <a:t> to Inside &amp; Sprint. Keep Playside Leverage  on #2. Man can’t cross face into SL/Boundary. If face crossed wash to boundary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DT w/ LM -</a:t>
                      </a:r>
                      <a:r>
                        <a:rPr lang="en-US" sz="1400"/>
                        <a:t> </a:t>
                      </a:r>
                      <a:r>
                        <a:rPr lang="en-US" sz="1400"/>
                        <a:t>#3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Sprint in straight line to opposite boundary. Find work and block MDM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#2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Work I.S. – Out of #2. Keep him walled to</a:t>
                      </a:r>
                      <a:r>
                        <a:rPr lang="en-US" sz="1500"/>
                        <a:t> S.L. after fit. Do not  allow #2 to cross face. 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DT w/ LM - #3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Sprint across  field &amp; maintain I.S. Leverage on # 3. Make contact</a:t>
                      </a:r>
                      <a:r>
                        <a:rPr lang="en-US" sz="1500"/>
                        <a:t> between 25-20 YL. Do not allow #3 to cross face &amp; get back I.S. Kickout with LE. 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DT w/ RT</a:t>
                      </a:r>
                      <a:r>
                        <a:rPr lang="en-US" sz="1400"/>
                        <a:t> </a:t>
                      </a:r>
                      <a:r>
                        <a:rPr lang="en-US" sz="1400"/>
                        <a:t>- #4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Work forward to meet RT</a:t>
                      </a:r>
                      <a:r>
                        <a:rPr lang="en-US" sz="1500"/>
                        <a:t>  &amp; Seal DT on #4. Look to DT on 30 YL. Fit head up on man &amp; Drive #4 Inside. Do not all #4 to cross face or split DT.  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LR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Lead Block - Score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Find Seems on DT’s of #3 &amp; #4.</a:t>
                      </a:r>
                      <a:r>
                        <a:rPr lang="en-US" sz="1500"/>
                        <a:t> Block M.D.M in alley to his Lev. Return should be run between hash &amp; #’s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  <a:tr h="56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RR 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Lead Block - Score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/>
                        <a:t>Find Seems on DT’s of #3 &amp; #4.</a:t>
                      </a:r>
                      <a:r>
                        <a:rPr lang="en-US" sz="1500"/>
                        <a:t> Block M.D.M in alley to his Lev. Return should be run between hash &amp; #’s</a:t>
                      </a:r>
                      <a:endParaRPr sz="1500"/>
                    </a:p>
                  </a:txBody>
                  <a:tcPr marT="45725" marB="45725" marR="91450" marL="91450">
                    <a:solidFill>
                      <a:srgbClr val="7E12B5">
                        <a:alpha val="3545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3" name="Google Shape;263;p9"/>
          <p:cNvSpPr txBox="1"/>
          <p:nvPr/>
        </p:nvSpPr>
        <p:spPr>
          <a:xfrm>
            <a:off x="16316" y="-36120"/>
            <a:ext cx="9111368" cy="523220"/>
          </a:xfrm>
          <a:prstGeom prst="rect">
            <a:avLst/>
          </a:prstGeom>
          <a:solidFill>
            <a:srgbClr val="7E12B5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CEB888"/>
                </a:solidFill>
                <a:latin typeface="Calibri"/>
                <a:ea typeface="Calibri"/>
                <a:cs typeface="Calibri"/>
                <a:sym typeface="Calibri"/>
              </a:rPr>
              <a:t>KOR – Return Right</a:t>
            </a:r>
            <a:endParaRPr>
              <a:solidFill>
                <a:srgbClr val="CEB88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2020-09-13T18:51:07Z</dcterms:created>
  <dc:creator>Gochis, Andrew</dc:creator>
</cp:coreProperties>
</file>