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  <p:sldId id="276" r:id="rId3"/>
    <p:sldId id="278" r:id="rId4"/>
    <p:sldId id="265" r:id="rId5"/>
    <p:sldId id="268" r:id="rId6"/>
    <p:sldId id="279" r:id="rId7"/>
    <p:sldId id="271" r:id="rId8"/>
    <p:sldId id="270" r:id="rId9"/>
    <p:sldId id="272" r:id="rId10"/>
    <p:sldId id="277" r:id="rId11"/>
    <p:sldId id="269" r:id="rId12"/>
    <p:sldId id="273" r:id="rId13"/>
    <p:sldId id="274" r:id="rId1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D"/>
    <a:srgbClr val="AD2235"/>
    <a:srgbClr val="FDF9D8"/>
    <a:srgbClr val="841517"/>
    <a:srgbClr val="011689"/>
    <a:srgbClr val="007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6"/>
    <p:restoredTop sz="96327"/>
  </p:normalViewPr>
  <p:slideViewPr>
    <p:cSldViewPr snapToGrid="0">
      <p:cViewPr varScale="1">
        <p:scale>
          <a:sx n="93" d="100"/>
          <a:sy n="93" d="100"/>
        </p:scale>
        <p:origin x="28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6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0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3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3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8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0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6/4/24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5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5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6/4/24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6/4/24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4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6/4/24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0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8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6/4/24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4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8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6/4/24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4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2C86C-E644-064E-83DA-FF52028A49B2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4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EF9CB84-23F3-E8E5-6AB8-C577247D1F59}"/>
              </a:ext>
            </a:extLst>
          </p:cNvPr>
          <p:cNvSpPr/>
          <p:nvPr/>
        </p:nvSpPr>
        <p:spPr>
          <a:xfrm>
            <a:off x="59800" y="75341"/>
            <a:ext cx="6752480" cy="1059194"/>
          </a:xfrm>
          <a:prstGeom prst="rect">
            <a:avLst/>
          </a:prstGeom>
          <a:gradFill>
            <a:gsLst>
              <a:gs pos="87000">
                <a:schemeClr val="tx1"/>
              </a:gs>
              <a:gs pos="30000">
                <a:srgbClr val="841517"/>
              </a:gs>
            </a:gsLst>
            <a:path path="circle">
              <a:fillToRect l="50000" t="50000" r="50000" b="50000"/>
            </a:path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ill Sans Ultra Bold" panose="020B0A02020104020203" pitchFamily="34" charset="77"/>
                <a:cs typeface="Arial" panose="020B0604020202020204" pitchFamily="34" charset="0"/>
              </a:rPr>
              <a:t>INTRO</a:t>
            </a:r>
            <a:endParaRPr lang="en-US" sz="2000" b="1" dirty="0">
              <a:solidFill>
                <a:schemeClr val="bg1"/>
              </a:solidFill>
              <a:latin typeface="Gill Sans Ultra Bold" panose="020B0A02020104020203" pitchFamily="34" charset="77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4FA074-F45A-F695-7F6D-D57EA6F580C1}"/>
              </a:ext>
            </a:extLst>
          </p:cNvPr>
          <p:cNvSpPr/>
          <p:nvPr/>
        </p:nvSpPr>
        <p:spPr>
          <a:xfrm>
            <a:off x="60557" y="1172099"/>
            <a:ext cx="6752480" cy="78872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CEE0A4-F400-20AA-BF31-F47C4F7D1CD1}"/>
              </a:ext>
            </a:extLst>
          </p:cNvPr>
          <p:cNvSpPr txBox="1"/>
          <p:nvPr/>
        </p:nvSpPr>
        <p:spPr>
          <a:xfrm>
            <a:off x="60557" y="1255571"/>
            <a:ext cx="6452472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What is This Course About?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Explosive Half-Roll Play Action Shots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Different Variations of a Core Concept that show up on tape</a:t>
            </a: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     year after year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Creative Ways to Create One on One’s &amp; Shots</a:t>
            </a: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What’s in This Course?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Protection Schemes utilized throughout the years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Frontside 1 Man Route Combos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Backside 1 Man Route Rules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Frontside 2 Man Route Combos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Backside 2 Man Route Rules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Complimentary/Trick Plays off of Base Concept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90 Cutups from a Seven Year Breakdown</a:t>
            </a:r>
          </a:p>
          <a:p>
            <a:pPr marL="285750" indent="-285750">
              <a:buFontTx/>
              <a:buChar char="-"/>
            </a:pPr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Why Did I Make This Course?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Love Studying the Air Raid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Always want to find new ways to protect the QB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Changing the Launch point of the QB messes with Defenses</a:t>
            </a:r>
          </a:p>
          <a:p>
            <a:pPr marL="285750" indent="-285750">
              <a:buFontTx/>
              <a:buChar char="-"/>
            </a:pPr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285750" indent="-285750">
              <a:buFontTx/>
              <a:buChar char="-"/>
            </a:pPr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EFDD223-13C0-E123-CD74-1C33231FA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2" y="104987"/>
            <a:ext cx="765888" cy="98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A3AA5F61-0A7E-6297-CE6A-9F31D4615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940" y="104987"/>
            <a:ext cx="765888" cy="98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698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3302411" y="3867717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3694677" y="3915176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1131527" y="117400"/>
            <a:ext cx="5681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SOONER SAIL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1131527" y="570114"/>
            <a:ext cx="5681511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>
                <a:solidFill>
                  <a:schemeClr val="tx1"/>
                </a:solidFill>
              </a:rPr>
              <a:t>FULL FIELD HALF ROLL ACTION PASS, WITH A TWO MAN SAIL COMBINATION TO THE FIELD WITH A BACKSIDE OVER WORKING FROM THE BOUNDARY WITH A SPEED ACROSS THE FIELD MENTALITY.</a:t>
            </a:r>
          </a:p>
          <a:p>
            <a:r>
              <a:rPr lang="en-US" sz="800" dirty="0">
                <a:solidFill>
                  <a:schemeClr val="tx1"/>
                </a:solidFill>
              </a:rPr>
              <a:t>QB LAUNCH POINT IS THE FIELD C-GAP.</a:t>
            </a:r>
          </a:p>
          <a:p>
            <a:endParaRPr lang="en-US" sz="1050" dirty="0">
              <a:solidFill>
                <a:schemeClr val="tx1"/>
              </a:solidFill>
            </a:endParaRPr>
          </a:p>
          <a:p>
            <a:endParaRPr lang="en-US" sz="105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27057"/>
              </p:ext>
            </p:extLst>
          </p:nvPr>
        </p:nvGraphicFramePr>
        <p:xfrm>
          <a:off x="28228" y="7589569"/>
          <a:ext cx="6784808" cy="1515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404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  <a:gridCol w="3392404">
                  <a:extLst>
                    <a:ext uri="{9D8B030D-6E8A-4147-A177-3AD203B41FA5}">
                      <a16:colId xmlns:a16="http://schemas.microsoft.com/office/drawing/2014/main" val="358265548"/>
                    </a:ext>
                  </a:extLst>
                </a:gridCol>
              </a:tblGrid>
              <a:tr h="242496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OBSERVATIONS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263919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FOOTWORK: POP TO HALF ROLL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7 STEPS TO SAIL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9 STEPS AND SETTLE TO BACKSIDE OVER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PURE PROGRESSION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 (ALERT) GO – SAIL – OVER – BLEED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F1 ALWAYS TOP OF #’s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SLOT ALWAYS ON HASH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QB ROLL IS ELONGATED TO HIT THE SAIL/PIVOT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321854"/>
              </p:ext>
            </p:extLst>
          </p:nvPr>
        </p:nvGraphicFramePr>
        <p:xfrm>
          <a:off x="31930" y="4404266"/>
          <a:ext cx="6775283" cy="3133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9037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MOR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TOP OF THE #’s SPLIT</a:t>
                      </a:r>
                    </a:p>
                    <a:p>
                      <a:pPr algn="l"/>
                      <a:r>
                        <a:rPr lang="en-US" sz="1000" dirty="0"/>
                        <a:t>MANDATORY OUTSIDE RELEASE GO.</a:t>
                      </a:r>
                    </a:p>
                    <a:p>
                      <a:pPr algn="l"/>
                      <a:endParaRPr lang="en-US" sz="1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SAIL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BEST RELEASE</a:t>
                      </a:r>
                    </a:p>
                    <a:p>
                      <a:pPr algn="l"/>
                      <a:r>
                        <a:rPr lang="en-US" sz="1000" dirty="0"/>
                        <a:t>VERTICAL THRU 8-10 ROLL OUT TO 12-YARDS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PIVOT OUT (VERTICAL THRU 12-YARDS, TURN IN, FLAT BREAK OUT)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SLAM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BALANCED STANCE AS HIPPED WING.</a:t>
                      </a:r>
                    </a:p>
                    <a:p>
                      <a:pPr algn="l"/>
                      <a:r>
                        <a:rPr lang="en-US" sz="1000" dirty="0"/>
                        <a:t>PIN C-GAP DEFENDER INSIDE, AIMING FOR TOP SHOULDER.</a:t>
                      </a:r>
                    </a:p>
                    <a:p>
                      <a:pPr algn="l"/>
                      <a:r>
                        <a:rPr lang="en-US" sz="1000" dirty="0"/>
                        <a:t>VS ODD EYE THE DE, IF HE WORKS INSIDE GET EYES TO APEX.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OVER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SPEED ACROSS THE FIELD MENTALITY. ALIGN IN THE PAINT TO -2.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BUILDING TO 10-15 YARDS WHEN CROSSING FAR HASH.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MUCH LESS ROUTE FREEDOM.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BLEED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SELL RUN ACTION (USUALLY OUTSIDE ZONE), TEMPO’D RELEASE ONCE FREE, READ THE #’s.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RUN THRU O/S LEG OF OT, IF EDGE PRESSURE COMES, TAKE IT.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CAN SETTLE UP IN FLATS IF A DEFENDER SINKS OVER THE #’s.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561942" y="1170569"/>
            <a:ext cx="2251640" cy="289572"/>
          </a:xfrm>
          <a:prstGeom prst="rect">
            <a:avLst/>
          </a:prstGeom>
          <a:solidFill>
            <a:srgbClr val="FDF9D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TRIO RT SLAM LT SOONER SAIL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MOR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SAIL</a:t>
            </a:r>
          </a:p>
          <a:p>
            <a:r>
              <a:rPr lang="en-US" sz="800" dirty="0">
                <a:solidFill>
                  <a:schemeClr val="tx1"/>
                </a:solidFill>
              </a:rPr>
              <a:t>F3 – SLAM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OVER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BLEED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3X1 (TE WING)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DEFAULT TE WING.</a:t>
            </a: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3731868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3511797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3071655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2851584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3291726" y="3422575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1754011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4527645" y="348400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44E8BA-13DC-1AF7-9FCD-6552E926A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" y="48016"/>
            <a:ext cx="842477" cy="108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Freeform 148">
            <a:extLst>
              <a:ext uri="{FF2B5EF4-FFF2-40B4-BE49-F238E27FC236}">
                <a16:creationId xmlns:a16="http://schemas.microsoft.com/office/drawing/2014/main" id="{1877042A-3BF7-A4B1-E3AB-3BDC84CD3744}"/>
              </a:ext>
            </a:extLst>
          </p:cNvPr>
          <p:cNvSpPr/>
          <p:nvPr/>
        </p:nvSpPr>
        <p:spPr>
          <a:xfrm>
            <a:off x="1857434" y="2370314"/>
            <a:ext cx="2485702" cy="1063539"/>
          </a:xfrm>
          <a:custGeom>
            <a:avLst/>
            <a:gdLst>
              <a:gd name="connsiteX0" fmla="*/ 0 w 2329422"/>
              <a:gd name="connsiteY0" fmla="*/ 1690874 h 1690874"/>
              <a:gd name="connsiteX1" fmla="*/ 945051 w 2329422"/>
              <a:gd name="connsiteY1" fmla="*/ 725390 h 1690874"/>
              <a:gd name="connsiteX2" fmla="*/ 2329422 w 2329422"/>
              <a:gd name="connsiteY2" fmla="*/ 0 h 1690874"/>
              <a:gd name="connsiteX0" fmla="*/ 0 w 2329422"/>
              <a:gd name="connsiteY0" fmla="*/ 1690874 h 1690874"/>
              <a:gd name="connsiteX1" fmla="*/ 1327926 w 2329422"/>
              <a:gd name="connsiteY1" fmla="*/ 281787 h 1690874"/>
              <a:gd name="connsiteX2" fmla="*/ 2329422 w 2329422"/>
              <a:gd name="connsiteY2" fmla="*/ 0 h 1690874"/>
              <a:gd name="connsiteX0" fmla="*/ 0 w 2329422"/>
              <a:gd name="connsiteY0" fmla="*/ 1691852 h 1691852"/>
              <a:gd name="connsiteX1" fmla="*/ 1327926 w 2329422"/>
              <a:gd name="connsiteY1" fmla="*/ 282765 h 1691852"/>
              <a:gd name="connsiteX2" fmla="*/ 2329422 w 2329422"/>
              <a:gd name="connsiteY2" fmla="*/ 978 h 169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422" h="1691852">
                <a:moveTo>
                  <a:pt x="0" y="1691852"/>
                </a:moveTo>
                <a:cubicBezTo>
                  <a:pt x="278407" y="1350016"/>
                  <a:pt x="939689" y="564577"/>
                  <a:pt x="1327926" y="282765"/>
                </a:cubicBezTo>
                <a:cubicBezTo>
                  <a:pt x="1716163" y="953"/>
                  <a:pt x="1807045" y="-4192"/>
                  <a:pt x="2329422" y="978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006E36C-14A6-BE9F-A5D3-01024BE022D3}"/>
              </a:ext>
            </a:extLst>
          </p:cNvPr>
          <p:cNvGrpSpPr/>
          <p:nvPr/>
        </p:nvGrpSpPr>
        <p:grpSpPr>
          <a:xfrm>
            <a:off x="3815036" y="3283764"/>
            <a:ext cx="245249" cy="275411"/>
            <a:chOff x="3840976" y="3283764"/>
            <a:chExt cx="245249" cy="275411"/>
          </a:xfrm>
        </p:grpSpPr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C3F03C8C-E1CA-6B71-227D-6F0CC6808FA3}"/>
                </a:ext>
              </a:extLst>
            </p:cNvPr>
            <p:cNvSpPr/>
            <p:nvPr/>
          </p:nvSpPr>
          <p:spPr>
            <a:xfrm>
              <a:off x="3867150" y="3311525"/>
              <a:ext cx="219075" cy="247650"/>
            </a:xfrm>
            <a:custGeom>
              <a:avLst/>
              <a:gdLst>
                <a:gd name="connsiteX0" fmla="*/ 371475 w 371475"/>
                <a:gd name="connsiteY0" fmla="*/ 247650 h 247650"/>
                <a:gd name="connsiteX1" fmla="*/ 219075 w 371475"/>
                <a:gd name="connsiteY1" fmla="*/ 247650 h 247650"/>
                <a:gd name="connsiteX2" fmla="*/ 0 w 371475"/>
                <a:gd name="connsiteY2" fmla="*/ 0 h 247650"/>
                <a:gd name="connsiteX0" fmla="*/ 219075 w 219075"/>
                <a:gd name="connsiteY0" fmla="*/ 247650 h 247650"/>
                <a:gd name="connsiteX1" fmla="*/ 0 w 219075"/>
                <a:gd name="connsiteY1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9075" h="247650">
                  <a:moveTo>
                    <a:pt x="219075" y="24765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84F1D8A7-31DC-24BC-F23A-A0C26FD8E7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0976" y="3283764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Freeform 159">
            <a:extLst>
              <a:ext uri="{FF2B5EF4-FFF2-40B4-BE49-F238E27FC236}">
                <a16:creationId xmlns:a16="http://schemas.microsoft.com/office/drawing/2014/main" id="{07AD775D-0D94-8657-2A66-C538817B8B01}"/>
              </a:ext>
            </a:extLst>
          </p:cNvPr>
          <p:cNvSpPr/>
          <p:nvPr/>
        </p:nvSpPr>
        <p:spPr>
          <a:xfrm>
            <a:off x="1470980" y="2470912"/>
            <a:ext cx="2223195" cy="1507744"/>
          </a:xfrm>
          <a:custGeom>
            <a:avLst/>
            <a:gdLst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45440 w 2271776"/>
              <a:gd name="connsiteY2" fmla="*/ 1202944 h 1438656"/>
              <a:gd name="connsiteX3" fmla="*/ 0 w 2271776"/>
              <a:gd name="connsiteY3" fmla="*/ 0 h 1438656"/>
              <a:gd name="connsiteX0" fmla="*/ 2218944 w 2218944"/>
              <a:gd name="connsiteY0" fmla="*/ 1507744 h 1507744"/>
              <a:gd name="connsiteX1" fmla="*/ 2076704 w 2218944"/>
              <a:gd name="connsiteY1" fmla="*/ 1373632 h 1507744"/>
              <a:gd name="connsiteX2" fmla="*/ 292608 w 2218944"/>
              <a:gd name="connsiteY2" fmla="*/ 1272032 h 1507744"/>
              <a:gd name="connsiteX3" fmla="*/ 0 w 2218944"/>
              <a:gd name="connsiteY3" fmla="*/ 0 h 1507744"/>
              <a:gd name="connsiteX0" fmla="*/ 2221928 w 2221928"/>
              <a:gd name="connsiteY0" fmla="*/ 1507744 h 1507744"/>
              <a:gd name="connsiteX1" fmla="*/ 2079688 w 2221928"/>
              <a:gd name="connsiteY1" fmla="*/ 1373632 h 1507744"/>
              <a:gd name="connsiteX2" fmla="*/ 295592 w 2221928"/>
              <a:gd name="connsiteY2" fmla="*/ 1272032 h 1507744"/>
              <a:gd name="connsiteX3" fmla="*/ 2984 w 2221928"/>
              <a:gd name="connsiteY3" fmla="*/ 0 h 1507744"/>
              <a:gd name="connsiteX0" fmla="*/ 2223195 w 2223195"/>
              <a:gd name="connsiteY0" fmla="*/ 1507744 h 1507744"/>
              <a:gd name="connsiteX1" fmla="*/ 2080955 w 2223195"/>
              <a:gd name="connsiteY1" fmla="*/ 1373632 h 1507744"/>
              <a:gd name="connsiteX2" fmla="*/ 288731 w 2223195"/>
              <a:gd name="connsiteY2" fmla="*/ 1235456 h 1507744"/>
              <a:gd name="connsiteX3" fmla="*/ 4251 w 2223195"/>
              <a:gd name="connsiteY3" fmla="*/ 0 h 150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3195" h="1507744">
                <a:moveTo>
                  <a:pt x="2223195" y="1507744"/>
                </a:moveTo>
                <a:lnTo>
                  <a:pt x="2080955" y="1373632"/>
                </a:lnTo>
                <a:cubicBezTo>
                  <a:pt x="1763286" y="1351280"/>
                  <a:pt x="634848" y="1464395"/>
                  <a:pt x="288731" y="1235456"/>
                </a:cubicBezTo>
                <a:cubicBezTo>
                  <a:pt x="-57386" y="1006517"/>
                  <a:pt x="4251" y="581152"/>
                  <a:pt x="4251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D5981825-B32C-B63C-5990-D3D7C4F0CD75}"/>
              </a:ext>
            </a:extLst>
          </p:cNvPr>
          <p:cNvGrpSpPr/>
          <p:nvPr/>
        </p:nvGrpSpPr>
        <p:grpSpPr>
          <a:xfrm>
            <a:off x="2709180" y="3578872"/>
            <a:ext cx="298180" cy="265672"/>
            <a:chOff x="2709180" y="3578872"/>
            <a:chExt cx="298180" cy="265672"/>
          </a:xfrm>
        </p:grpSpPr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E987A0DB-A4C4-130F-BDBA-D946F4FA290C}"/>
                </a:ext>
              </a:extLst>
            </p:cNvPr>
            <p:cNvSpPr/>
            <p:nvPr/>
          </p:nvSpPr>
          <p:spPr>
            <a:xfrm>
              <a:off x="2735072" y="3604768"/>
              <a:ext cx="272288" cy="239776"/>
            </a:xfrm>
            <a:custGeom>
              <a:avLst/>
              <a:gdLst>
                <a:gd name="connsiteX0" fmla="*/ 272288 w 272288"/>
                <a:gd name="connsiteY0" fmla="*/ 239776 h 239776"/>
                <a:gd name="connsiteX1" fmla="*/ 0 w 272288"/>
                <a:gd name="connsiteY1" fmla="*/ 0 h 23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288" h="239776">
                  <a:moveTo>
                    <a:pt x="272288" y="239776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3443CBD1-C582-C40C-8C35-39BE6BBE01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9180" y="3578872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TextBox 171">
            <a:extLst>
              <a:ext uri="{FF2B5EF4-FFF2-40B4-BE49-F238E27FC236}">
                <a16:creationId xmlns:a16="http://schemas.microsoft.com/office/drawing/2014/main" id="{AE4724B4-E8B5-AA16-0234-2A25D7929022}"/>
              </a:ext>
            </a:extLst>
          </p:cNvPr>
          <p:cNvSpPr txBox="1"/>
          <p:nvPr/>
        </p:nvSpPr>
        <p:spPr>
          <a:xfrm>
            <a:off x="2449594" y="3487089"/>
            <a:ext cx="35618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BLITZ</a:t>
            </a:r>
          </a:p>
        </p:txBody>
      </p:sp>
      <p:sp>
        <p:nvSpPr>
          <p:cNvPr id="174" name="Freeform 173">
            <a:extLst>
              <a:ext uri="{FF2B5EF4-FFF2-40B4-BE49-F238E27FC236}">
                <a16:creationId xmlns:a16="http://schemas.microsoft.com/office/drawing/2014/main" id="{D3FD2B2B-0478-A364-03E2-091A31C7E328}"/>
              </a:ext>
            </a:extLst>
          </p:cNvPr>
          <p:cNvSpPr/>
          <p:nvPr/>
        </p:nvSpPr>
        <p:spPr>
          <a:xfrm>
            <a:off x="1486820" y="3138370"/>
            <a:ext cx="205791" cy="134996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4911063-DFDE-F08E-7F4F-EFDC7BB813F7}"/>
              </a:ext>
            </a:extLst>
          </p:cNvPr>
          <p:cNvSpPr txBox="1"/>
          <p:nvPr/>
        </p:nvSpPr>
        <p:spPr>
          <a:xfrm>
            <a:off x="1457425" y="3253187"/>
            <a:ext cx="4395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CAPPED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3964309" y="3506420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F3</a:t>
            </a: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5762259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142" name="Freeform 141">
            <a:extLst>
              <a:ext uri="{FF2B5EF4-FFF2-40B4-BE49-F238E27FC236}">
                <a16:creationId xmlns:a16="http://schemas.microsoft.com/office/drawing/2014/main" id="{3227927F-6BF1-990E-060B-DE72E5900859}"/>
              </a:ext>
            </a:extLst>
          </p:cNvPr>
          <p:cNvSpPr/>
          <p:nvPr/>
        </p:nvSpPr>
        <p:spPr>
          <a:xfrm>
            <a:off x="3475973" y="4008329"/>
            <a:ext cx="638827" cy="210602"/>
          </a:xfrm>
          <a:custGeom>
            <a:avLst/>
            <a:gdLst>
              <a:gd name="connsiteX0" fmla="*/ 0 w 638827"/>
              <a:gd name="connsiteY0" fmla="*/ 0 h 210602"/>
              <a:gd name="connsiteX1" fmla="*/ 338202 w 638827"/>
              <a:gd name="connsiteY1" fmla="*/ 187890 h 210602"/>
              <a:gd name="connsiteX2" fmla="*/ 638827 w 638827"/>
              <a:gd name="connsiteY2" fmla="*/ 200416 h 21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8827" h="210602">
                <a:moveTo>
                  <a:pt x="0" y="0"/>
                </a:moveTo>
                <a:cubicBezTo>
                  <a:pt x="115865" y="77243"/>
                  <a:pt x="231731" y="154487"/>
                  <a:pt x="338202" y="187890"/>
                </a:cubicBezTo>
                <a:cubicBezTo>
                  <a:pt x="444673" y="221293"/>
                  <a:pt x="541750" y="210854"/>
                  <a:pt x="638827" y="200416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>
            <a:extLst>
              <a:ext uri="{FF2B5EF4-FFF2-40B4-BE49-F238E27FC236}">
                <a16:creationId xmlns:a16="http://schemas.microsoft.com/office/drawing/2014/main" id="{AD5A4DB7-15F3-524A-5B54-44AD9E3FAF36}"/>
              </a:ext>
            </a:extLst>
          </p:cNvPr>
          <p:cNvSpPr/>
          <p:nvPr/>
        </p:nvSpPr>
        <p:spPr>
          <a:xfrm>
            <a:off x="4624035" y="2406525"/>
            <a:ext cx="741018" cy="1067864"/>
          </a:xfrm>
          <a:custGeom>
            <a:avLst/>
            <a:gdLst>
              <a:gd name="connsiteX0" fmla="*/ 0 w 296883"/>
              <a:gd name="connsiteY0" fmla="*/ 581891 h 581891"/>
              <a:gd name="connsiteX1" fmla="*/ 0 w 296883"/>
              <a:gd name="connsiteY1" fmla="*/ 0 h 581891"/>
              <a:gd name="connsiteX2" fmla="*/ 296883 w 296883"/>
              <a:gd name="connsiteY2" fmla="*/ 0 h 581891"/>
              <a:gd name="connsiteX0" fmla="*/ 0 w 296883"/>
              <a:gd name="connsiteY0" fmla="*/ 607133 h 607133"/>
              <a:gd name="connsiteX1" fmla="*/ 0 w 296883"/>
              <a:gd name="connsiteY1" fmla="*/ 25242 h 607133"/>
              <a:gd name="connsiteX2" fmla="*/ 296883 w 296883"/>
              <a:gd name="connsiteY2" fmla="*/ 25242 h 607133"/>
              <a:gd name="connsiteX0" fmla="*/ 0 w 302562"/>
              <a:gd name="connsiteY0" fmla="*/ 633164 h 633164"/>
              <a:gd name="connsiteX1" fmla="*/ 0 w 302562"/>
              <a:gd name="connsiteY1" fmla="*/ 51273 h 633164"/>
              <a:gd name="connsiteX2" fmla="*/ 302562 w 302562"/>
              <a:gd name="connsiteY2" fmla="*/ 157 h 633164"/>
              <a:gd name="connsiteX0" fmla="*/ 0 w 302562"/>
              <a:gd name="connsiteY0" fmla="*/ 698057 h 698057"/>
              <a:gd name="connsiteX1" fmla="*/ 0 w 302562"/>
              <a:gd name="connsiteY1" fmla="*/ 116166 h 698057"/>
              <a:gd name="connsiteX2" fmla="*/ 302562 w 302562"/>
              <a:gd name="connsiteY2" fmla="*/ 65050 h 698057"/>
              <a:gd name="connsiteX0" fmla="*/ 0 w 308242"/>
              <a:gd name="connsiteY0" fmla="*/ 754463 h 754463"/>
              <a:gd name="connsiteX1" fmla="*/ 0 w 308242"/>
              <a:gd name="connsiteY1" fmla="*/ 172572 h 754463"/>
              <a:gd name="connsiteX2" fmla="*/ 308242 w 308242"/>
              <a:gd name="connsiteY2" fmla="*/ 7866 h 754463"/>
              <a:gd name="connsiteX0" fmla="*/ 0 w 304364"/>
              <a:gd name="connsiteY0" fmla="*/ 772830 h 772830"/>
              <a:gd name="connsiteX1" fmla="*/ 0 w 304364"/>
              <a:gd name="connsiteY1" fmla="*/ 190939 h 772830"/>
              <a:gd name="connsiteX2" fmla="*/ 304364 w 304364"/>
              <a:gd name="connsiteY2" fmla="*/ 2506 h 77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364" h="772830">
                <a:moveTo>
                  <a:pt x="0" y="772830"/>
                </a:moveTo>
                <a:lnTo>
                  <a:pt x="0" y="190939"/>
                </a:lnTo>
                <a:cubicBezTo>
                  <a:pt x="8088" y="-36241"/>
                  <a:pt x="205403" y="2506"/>
                  <a:pt x="304364" y="2506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>
            <a:extLst>
              <a:ext uri="{FF2B5EF4-FFF2-40B4-BE49-F238E27FC236}">
                <a16:creationId xmlns:a16="http://schemas.microsoft.com/office/drawing/2014/main" id="{4171CCEE-CEDD-2A0F-F543-24BE9E2AFDA0}"/>
              </a:ext>
            </a:extLst>
          </p:cNvPr>
          <p:cNvSpPr/>
          <p:nvPr/>
        </p:nvSpPr>
        <p:spPr>
          <a:xfrm>
            <a:off x="5867400" y="1621971"/>
            <a:ext cx="120381" cy="1817915"/>
          </a:xfrm>
          <a:custGeom>
            <a:avLst/>
            <a:gdLst>
              <a:gd name="connsiteX0" fmla="*/ 0 w 130629"/>
              <a:gd name="connsiteY0" fmla="*/ 1817915 h 1817915"/>
              <a:gd name="connsiteX1" fmla="*/ 130629 w 130629"/>
              <a:gd name="connsiteY1" fmla="*/ 1360715 h 1817915"/>
              <a:gd name="connsiteX2" fmla="*/ 130629 w 130629"/>
              <a:gd name="connsiteY2" fmla="*/ 0 h 181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817915">
                <a:moveTo>
                  <a:pt x="0" y="1817915"/>
                </a:moveTo>
                <a:lnTo>
                  <a:pt x="130629" y="1360715"/>
                </a:lnTo>
                <a:lnTo>
                  <a:pt x="130629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>
            <a:extLst>
              <a:ext uri="{FF2B5EF4-FFF2-40B4-BE49-F238E27FC236}">
                <a16:creationId xmlns:a16="http://schemas.microsoft.com/office/drawing/2014/main" id="{CA01DD9A-9968-0841-6CED-7055F7CDA67B}"/>
              </a:ext>
            </a:extLst>
          </p:cNvPr>
          <p:cNvSpPr/>
          <p:nvPr/>
        </p:nvSpPr>
        <p:spPr>
          <a:xfrm>
            <a:off x="4564929" y="2352044"/>
            <a:ext cx="361095" cy="244177"/>
          </a:xfrm>
          <a:custGeom>
            <a:avLst/>
            <a:gdLst>
              <a:gd name="connsiteX0" fmla="*/ 87405 w 551329"/>
              <a:gd name="connsiteY0" fmla="*/ 369794 h 369794"/>
              <a:gd name="connsiteX1" fmla="*/ 87405 w 551329"/>
              <a:gd name="connsiteY1" fmla="*/ 0 h 369794"/>
              <a:gd name="connsiteX2" fmla="*/ 0 w 551329"/>
              <a:gd name="connsiteY2" fmla="*/ 87405 h 369794"/>
              <a:gd name="connsiteX3" fmla="*/ 551329 w 551329"/>
              <a:gd name="connsiteY3" fmla="*/ 87405 h 36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329" h="369794">
                <a:moveTo>
                  <a:pt x="87405" y="369794"/>
                </a:moveTo>
                <a:lnTo>
                  <a:pt x="87405" y="0"/>
                </a:lnTo>
                <a:lnTo>
                  <a:pt x="0" y="87405"/>
                </a:lnTo>
                <a:lnTo>
                  <a:pt x="551329" y="87405"/>
                </a:lnTo>
              </a:path>
            </a:pathLst>
          </a:custGeom>
          <a:noFill/>
          <a:ln w="1905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53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3302411" y="3867717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3694677" y="3915176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1131527" y="117400"/>
            <a:ext cx="5681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BOOMER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1131527" y="570114"/>
            <a:ext cx="5681511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>
                <a:solidFill>
                  <a:schemeClr val="tx1"/>
                </a:solidFill>
              </a:rPr>
              <a:t>FULL FIELD HALF ROLL ACTION PASS, WITH A TWO MAN SMASH HOOK COMBINATION TO THE FIELD WITH A BACKSIDE PIPE WORKING FROM THE BOUNDARY.</a:t>
            </a:r>
          </a:p>
          <a:p>
            <a:r>
              <a:rPr lang="en-US" sz="800" dirty="0">
                <a:solidFill>
                  <a:schemeClr val="tx1"/>
                </a:solidFill>
              </a:rPr>
              <a:t>QB LAUNCH POINT IS THE FIELD C-GAP.</a:t>
            </a:r>
          </a:p>
          <a:p>
            <a:endParaRPr lang="en-US" sz="1050" dirty="0">
              <a:solidFill>
                <a:schemeClr val="tx1"/>
              </a:solidFill>
            </a:endParaRPr>
          </a:p>
          <a:p>
            <a:endParaRPr lang="en-US" sz="105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428670"/>
              </p:ext>
            </p:extLst>
          </p:nvPr>
        </p:nvGraphicFramePr>
        <p:xfrm>
          <a:off x="28228" y="7589569"/>
          <a:ext cx="6784808" cy="1515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404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  <a:gridCol w="3392404">
                  <a:extLst>
                    <a:ext uri="{9D8B030D-6E8A-4147-A177-3AD203B41FA5}">
                      <a16:colId xmlns:a16="http://schemas.microsoft.com/office/drawing/2014/main" val="358265548"/>
                    </a:ext>
                  </a:extLst>
                </a:gridCol>
              </a:tblGrid>
              <a:tr h="242496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OBSERVATIONS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263919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FOOTWORK: POP TO HALF ROLL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3 STEPS TO WAHOO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5 STEPS AND DEEP WAHOO TO PIPE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PURE PROGRESSION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 WAHOO – DEEP WAHOO – PIPE – BLEED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DBL WAHOO CONCEPT STRETCHES THE FIELD APEX.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WITH SLUGGO ON THE BACKSIDE, QB SEEMS TO IGNORE FRONTSIDE CONCEPT.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787177"/>
              </p:ext>
            </p:extLst>
          </p:nvPr>
        </p:nvGraphicFramePr>
        <p:xfrm>
          <a:off x="31930" y="4404266"/>
          <a:ext cx="6775283" cy="3133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9037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WAHOO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VARIED SPLIT, END RESULT IS ALWAYS TO END UP IN THE PAINT.</a:t>
                      </a:r>
                    </a:p>
                    <a:p>
                      <a:pPr algn="l"/>
                      <a:r>
                        <a:rPr lang="en-US" sz="1000" dirty="0"/>
                        <a:t>5-STEP WIDE ANGLE HITCH.</a:t>
                      </a:r>
                    </a:p>
                    <a:p>
                      <a:pPr algn="l"/>
                      <a:endParaRPr lang="en-US" sz="1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DEEP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WAHOO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HASH +2 -2 ALIGN. </a:t>
                      </a:r>
                    </a:p>
                    <a:p>
                      <a:pPr algn="l"/>
                      <a:r>
                        <a:rPr lang="en-US" sz="1000" dirty="0"/>
                        <a:t>7-9 STEPS (USUALLY 12 YARDS), SETTLING UP IN THE STD.</a:t>
                      </a:r>
                    </a:p>
                    <a:p>
                      <a:pPr algn="l"/>
                      <a:r>
                        <a:rPr lang="en-US" sz="1000" dirty="0"/>
                        <a:t>WORKING BACK TO QB OUT OF BREAK, FREEDOM TO WRAP IF MATCHED.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SLAM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BALANCED STANCE AS HIPPED WING.</a:t>
                      </a:r>
                    </a:p>
                    <a:p>
                      <a:pPr algn="l"/>
                      <a:r>
                        <a:rPr lang="en-US" sz="1000" dirty="0"/>
                        <a:t>PIN C-GAP DEFENDER INSIDE, AIMING FOR TOP SHOULDER.</a:t>
                      </a:r>
                    </a:p>
                    <a:p>
                      <a:pPr algn="l"/>
                      <a:r>
                        <a:rPr lang="en-US" sz="1000" dirty="0"/>
                        <a:t>VS ODD EYE THE DE, IF HE WORKS INSIDE GET EYES TO APEX.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PIPE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BASE ALIGN IS INSIDE THE #’s, BUT CAN WIDEN INTO THE PAINT.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SEAM RELEASE WORKING TO ATTACK THE PIPE, CAN BEND AS NEEDED.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SLUGGO ACTION IS OFF OF SEAM RELEASE.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BLEED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SELL RUN ACTION (USUALLY OUTSIDE ZONE), TEMPO’D RELEASE ONCE FREE, READ THE #’s.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RUN THRU O/S LEG OF OT, IF EDGE PRESSURE COMES, TAKE IT.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CAN SETTLE UP IN FLATS IF A DEFENDER SINKS OVER THE #’s.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561942" y="1170569"/>
            <a:ext cx="2251640" cy="289572"/>
          </a:xfrm>
          <a:prstGeom prst="rect">
            <a:avLst/>
          </a:prstGeom>
          <a:solidFill>
            <a:srgbClr val="FDF9D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TRIO RT SLAM LT BOOMER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WAHOO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DEEP WAHOO</a:t>
            </a:r>
          </a:p>
          <a:p>
            <a:r>
              <a:rPr lang="en-US" sz="800" dirty="0">
                <a:solidFill>
                  <a:schemeClr val="tx1"/>
                </a:solidFill>
              </a:rPr>
              <a:t>F3 – SLAM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PIPE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BLEED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3X1 (TE WING)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DEFAULT TE WING.</a:t>
            </a:r>
          </a:p>
          <a:p>
            <a:r>
              <a:rPr lang="en-US" sz="800" dirty="0">
                <a:solidFill>
                  <a:schemeClr val="tx1"/>
                </a:solidFill>
              </a:rPr>
              <a:t>WILL SHIFT TE TO BEST ALIGN.</a:t>
            </a:r>
          </a:p>
          <a:p>
            <a:r>
              <a:rPr lang="en-US" sz="800" dirty="0">
                <a:solidFill>
                  <a:schemeClr val="tx1"/>
                </a:solidFill>
              </a:rPr>
              <a:t>BACKSIDE SLUGGO.</a:t>
            </a: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3731868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3511797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3071655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2851584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3291726" y="3422575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2193723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4527645" y="348400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44E8BA-13DC-1AF7-9FCD-6552E926A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" y="48016"/>
            <a:ext cx="842477" cy="108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006E36C-14A6-BE9F-A5D3-01024BE022D3}"/>
              </a:ext>
            </a:extLst>
          </p:cNvPr>
          <p:cNvGrpSpPr/>
          <p:nvPr/>
        </p:nvGrpSpPr>
        <p:grpSpPr>
          <a:xfrm>
            <a:off x="3815036" y="3283764"/>
            <a:ext cx="245249" cy="275411"/>
            <a:chOff x="3840976" y="3283764"/>
            <a:chExt cx="245249" cy="275411"/>
          </a:xfrm>
        </p:grpSpPr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C3F03C8C-E1CA-6B71-227D-6F0CC6808FA3}"/>
                </a:ext>
              </a:extLst>
            </p:cNvPr>
            <p:cNvSpPr/>
            <p:nvPr/>
          </p:nvSpPr>
          <p:spPr>
            <a:xfrm>
              <a:off x="3867150" y="3311525"/>
              <a:ext cx="219075" cy="247650"/>
            </a:xfrm>
            <a:custGeom>
              <a:avLst/>
              <a:gdLst>
                <a:gd name="connsiteX0" fmla="*/ 371475 w 371475"/>
                <a:gd name="connsiteY0" fmla="*/ 247650 h 247650"/>
                <a:gd name="connsiteX1" fmla="*/ 219075 w 371475"/>
                <a:gd name="connsiteY1" fmla="*/ 247650 h 247650"/>
                <a:gd name="connsiteX2" fmla="*/ 0 w 371475"/>
                <a:gd name="connsiteY2" fmla="*/ 0 h 247650"/>
                <a:gd name="connsiteX0" fmla="*/ 219075 w 219075"/>
                <a:gd name="connsiteY0" fmla="*/ 247650 h 247650"/>
                <a:gd name="connsiteX1" fmla="*/ 0 w 219075"/>
                <a:gd name="connsiteY1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9075" h="247650">
                  <a:moveTo>
                    <a:pt x="219075" y="24765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84F1D8A7-31DC-24BC-F23A-A0C26FD8E7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0976" y="3283764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Freeform 159">
            <a:extLst>
              <a:ext uri="{FF2B5EF4-FFF2-40B4-BE49-F238E27FC236}">
                <a16:creationId xmlns:a16="http://schemas.microsoft.com/office/drawing/2014/main" id="{07AD775D-0D94-8657-2A66-C538817B8B01}"/>
              </a:ext>
            </a:extLst>
          </p:cNvPr>
          <p:cNvSpPr/>
          <p:nvPr/>
        </p:nvSpPr>
        <p:spPr>
          <a:xfrm>
            <a:off x="1470980" y="2470912"/>
            <a:ext cx="2223195" cy="1507744"/>
          </a:xfrm>
          <a:custGeom>
            <a:avLst/>
            <a:gdLst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45440 w 2271776"/>
              <a:gd name="connsiteY2" fmla="*/ 1202944 h 1438656"/>
              <a:gd name="connsiteX3" fmla="*/ 0 w 2271776"/>
              <a:gd name="connsiteY3" fmla="*/ 0 h 1438656"/>
              <a:gd name="connsiteX0" fmla="*/ 2218944 w 2218944"/>
              <a:gd name="connsiteY0" fmla="*/ 1507744 h 1507744"/>
              <a:gd name="connsiteX1" fmla="*/ 2076704 w 2218944"/>
              <a:gd name="connsiteY1" fmla="*/ 1373632 h 1507744"/>
              <a:gd name="connsiteX2" fmla="*/ 292608 w 2218944"/>
              <a:gd name="connsiteY2" fmla="*/ 1272032 h 1507744"/>
              <a:gd name="connsiteX3" fmla="*/ 0 w 2218944"/>
              <a:gd name="connsiteY3" fmla="*/ 0 h 1507744"/>
              <a:gd name="connsiteX0" fmla="*/ 2221928 w 2221928"/>
              <a:gd name="connsiteY0" fmla="*/ 1507744 h 1507744"/>
              <a:gd name="connsiteX1" fmla="*/ 2079688 w 2221928"/>
              <a:gd name="connsiteY1" fmla="*/ 1373632 h 1507744"/>
              <a:gd name="connsiteX2" fmla="*/ 295592 w 2221928"/>
              <a:gd name="connsiteY2" fmla="*/ 1272032 h 1507744"/>
              <a:gd name="connsiteX3" fmla="*/ 2984 w 2221928"/>
              <a:gd name="connsiteY3" fmla="*/ 0 h 1507744"/>
              <a:gd name="connsiteX0" fmla="*/ 2223195 w 2223195"/>
              <a:gd name="connsiteY0" fmla="*/ 1507744 h 1507744"/>
              <a:gd name="connsiteX1" fmla="*/ 2080955 w 2223195"/>
              <a:gd name="connsiteY1" fmla="*/ 1373632 h 1507744"/>
              <a:gd name="connsiteX2" fmla="*/ 288731 w 2223195"/>
              <a:gd name="connsiteY2" fmla="*/ 1235456 h 1507744"/>
              <a:gd name="connsiteX3" fmla="*/ 4251 w 2223195"/>
              <a:gd name="connsiteY3" fmla="*/ 0 h 150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3195" h="1507744">
                <a:moveTo>
                  <a:pt x="2223195" y="1507744"/>
                </a:moveTo>
                <a:lnTo>
                  <a:pt x="2080955" y="1373632"/>
                </a:lnTo>
                <a:cubicBezTo>
                  <a:pt x="1763286" y="1351280"/>
                  <a:pt x="634848" y="1464395"/>
                  <a:pt x="288731" y="1235456"/>
                </a:cubicBezTo>
                <a:cubicBezTo>
                  <a:pt x="-57386" y="1006517"/>
                  <a:pt x="4251" y="581152"/>
                  <a:pt x="4251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D5981825-B32C-B63C-5990-D3D7C4F0CD75}"/>
              </a:ext>
            </a:extLst>
          </p:cNvPr>
          <p:cNvGrpSpPr/>
          <p:nvPr/>
        </p:nvGrpSpPr>
        <p:grpSpPr>
          <a:xfrm>
            <a:off x="2709180" y="3578872"/>
            <a:ext cx="298180" cy="265672"/>
            <a:chOff x="2709180" y="3578872"/>
            <a:chExt cx="298180" cy="265672"/>
          </a:xfrm>
        </p:grpSpPr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E987A0DB-A4C4-130F-BDBA-D946F4FA290C}"/>
                </a:ext>
              </a:extLst>
            </p:cNvPr>
            <p:cNvSpPr/>
            <p:nvPr/>
          </p:nvSpPr>
          <p:spPr>
            <a:xfrm>
              <a:off x="2735072" y="3604768"/>
              <a:ext cx="272288" cy="239776"/>
            </a:xfrm>
            <a:custGeom>
              <a:avLst/>
              <a:gdLst>
                <a:gd name="connsiteX0" fmla="*/ 272288 w 272288"/>
                <a:gd name="connsiteY0" fmla="*/ 239776 h 239776"/>
                <a:gd name="connsiteX1" fmla="*/ 0 w 272288"/>
                <a:gd name="connsiteY1" fmla="*/ 0 h 23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288" h="239776">
                  <a:moveTo>
                    <a:pt x="272288" y="239776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3443CBD1-C582-C40C-8C35-39BE6BBE01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9180" y="3578872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TextBox 171">
            <a:extLst>
              <a:ext uri="{FF2B5EF4-FFF2-40B4-BE49-F238E27FC236}">
                <a16:creationId xmlns:a16="http://schemas.microsoft.com/office/drawing/2014/main" id="{AE4724B4-E8B5-AA16-0234-2A25D7929022}"/>
              </a:ext>
            </a:extLst>
          </p:cNvPr>
          <p:cNvSpPr txBox="1"/>
          <p:nvPr/>
        </p:nvSpPr>
        <p:spPr>
          <a:xfrm>
            <a:off x="2449594" y="3487089"/>
            <a:ext cx="35618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BLITZ</a:t>
            </a:r>
          </a:p>
        </p:txBody>
      </p:sp>
      <p:sp>
        <p:nvSpPr>
          <p:cNvPr id="174" name="Freeform 173">
            <a:extLst>
              <a:ext uri="{FF2B5EF4-FFF2-40B4-BE49-F238E27FC236}">
                <a16:creationId xmlns:a16="http://schemas.microsoft.com/office/drawing/2014/main" id="{D3FD2B2B-0478-A364-03E2-091A31C7E328}"/>
              </a:ext>
            </a:extLst>
          </p:cNvPr>
          <p:cNvSpPr/>
          <p:nvPr/>
        </p:nvSpPr>
        <p:spPr>
          <a:xfrm>
            <a:off x="1486820" y="3138370"/>
            <a:ext cx="205791" cy="134996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4911063-DFDE-F08E-7F4F-EFDC7BB813F7}"/>
              </a:ext>
            </a:extLst>
          </p:cNvPr>
          <p:cNvSpPr txBox="1"/>
          <p:nvPr/>
        </p:nvSpPr>
        <p:spPr>
          <a:xfrm>
            <a:off x="1457425" y="3253187"/>
            <a:ext cx="4395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CAPPED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3964309" y="3506420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F3</a:t>
            </a:r>
          </a:p>
        </p:txBody>
      </p:sp>
      <p:sp>
        <p:nvSpPr>
          <p:cNvPr id="139" name="Freeform 138">
            <a:extLst>
              <a:ext uri="{FF2B5EF4-FFF2-40B4-BE49-F238E27FC236}">
                <a16:creationId xmlns:a16="http://schemas.microsoft.com/office/drawing/2014/main" id="{BC2AA02A-6E47-6CC5-A1DE-3F43BF4EC0F7}"/>
              </a:ext>
            </a:extLst>
          </p:cNvPr>
          <p:cNvSpPr/>
          <p:nvPr/>
        </p:nvSpPr>
        <p:spPr>
          <a:xfrm>
            <a:off x="5447489" y="2853447"/>
            <a:ext cx="525294" cy="590144"/>
          </a:xfrm>
          <a:custGeom>
            <a:avLst/>
            <a:gdLst>
              <a:gd name="connsiteX0" fmla="*/ 0 w 525294"/>
              <a:gd name="connsiteY0" fmla="*/ 590144 h 590144"/>
              <a:gd name="connsiteX1" fmla="*/ 525294 w 525294"/>
              <a:gd name="connsiteY1" fmla="*/ 0 h 59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5294" h="590144">
                <a:moveTo>
                  <a:pt x="0" y="590144"/>
                </a:moveTo>
                <a:lnTo>
                  <a:pt x="525294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5359486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177" name="Freeform 176">
            <a:extLst>
              <a:ext uri="{FF2B5EF4-FFF2-40B4-BE49-F238E27FC236}">
                <a16:creationId xmlns:a16="http://schemas.microsoft.com/office/drawing/2014/main" id="{1D46FAC7-7773-7474-FB99-42F4F3CD0FBF}"/>
              </a:ext>
            </a:extLst>
          </p:cNvPr>
          <p:cNvSpPr/>
          <p:nvPr/>
        </p:nvSpPr>
        <p:spPr>
          <a:xfrm>
            <a:off x="4617397" y="2288458"/>
            <a:ext cx="739000" cy="1194044"/>
          </a:xfrm>
          <a:custGeom>
            <a:avLst/>
            <a:gdLst>
              <a:gd name="connsiteX0" fmla="*/ 0 w 719847"/>
              <a:gd name="connsiteY0" fmla="*/ 1147864 h 1147864"/>
              <a:gd name="connsiteX1" fmla="*/ 719847 w 719847"/>
              <a:gd name="connsiteY1" fmla="*/ 0 h 1147864"/>
              <a:gd name="connsiteX2" fmla="*/ 512323 w 719847"/>
              <a:gd name="connsiteY2" fmla="*/ 201039 h 1147864"/>
              <a:gd name="connsiteX0" fmla="*/ 0 w 739000"/>
              <a:gd name="connsiteY0" fmla="*/ 1194044 h 1194044"/>
              <a:gd name="connsiteX1" fmla="*/ 719847 w 739000"/>
              <a:gd name="connsiteY1" fmla="*/ 46180 h 1194044"/>
              <a:gd name="connsiteX2" fmla="*/ 512323 w 739000"/>
              <a:gd name="connsiteY2" fmla="*/ 247219 h 119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9000" h="1194044">
                <a:moveTo>
                  <a:pt x="0" y="1194044"/>
                </a:moveTo>
                <a:cubicBezTo>
                  <a:pt x="239949" y="811423"/>
                  <a:pt x="634460" y="203984"/>
                  <a:pt x="719847" y="46180"/>
                </a:cubicBezTo>
                <a:cubicBezTo>
                  <a:pt x="805234" y="-111624"/>
                  <a:pt x="581498" y="180206"/>
                  <a:pt x="512323" y="247219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>
            <a:extLst>
              <a:ext uri="{FF2B5EF4-FFF2-40B4-BE49-F238E27FC236}">
                <a16:creationId xmlns:a16="http://schemas.microsoft.com/office/drawing/2014/main" id="{4BD9F6CC-8A6C-A9D0-CA21-90422B2CBA96}"/>
              </a:ext>
            </a:extLst>
          </p:cNvPr>
          <p:cNvSpPr/>
          <p:nvPr/>
        </p:nvSpPr>
        <p:spPr>
          <a:xfrm>
            <a:off x="4890476" y="2278208"/>
            <a:ext cx="431198" cy="156622"/>
          </a:xfrm>
          <a:custGeom>
            <a:avLst/>
            <a:gdLst>
              <a:gd name="connsiteX0" fmla="*/ 536575 w 536575"/>
              <a:gd name="connsiteY0" fmla="*/ 13747 h 156622"/>
              <a:gd name="connsiteX1" fmla="*/ 187325 w 536575"/>
              <a:gd name="connsiteY1" fmla="*/ 13747 h 156622"/>
              <a:gd name="connsiteX2" fmla="*/ 0 w 536575"/>
              <a:gd name="connsiteY2" fmla="*/ 156622 h 156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575" h="156622">
                <a:moveTo>
                  <a:pt x="536575" y="13747"/>
                </a:moveTo>
                <a:cubicBezTo>
                  <a:pt x="406664" y="1841"/>
                  <a:pt x="276754" y="-10065"/>
                  <a:pt x="187325" y="13747"/>
                </a:cubicBezTo>
                <a:cubicBezTo>
                  <a:pt x="97896" y="37559"/>
                  <a:pt x="48948" y="97090"/>
                  <a:pt x="0" y="156622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>
            <a:extLst>
              <a:ext uri="{FF2B5EF4-FFF2-40B4-BE49-F238E27FC236}">
                <a16:creationId xmlns:a16="http://schemas.microsoft.com/office/drawing/2014/main" id="{D5EF318F-8FAC-0888-4311-0C42DAD167B6}"/>
              </a:ext>
            </a:extLst>
          </p:cNvPr>
          <p:cNvSpPr/>
          <p:nvPr/>
        </p:nvSpPr>
        <p:spPr>
          <a:xfrm>
            <a:off x="2173574" y="1683895"/>
            <a:ext cx="539646" cy="1279161"/>
          </a:xfrm>
          <a:custGeom>
            <a:avLst/>
            <a:gdLst>
              <a:gd name="connsiteX0" fmla="*/ 539646 w 539646"/>
              <a:gd name="connsiteY0" fmla="*/ 1279161 h 1279161"/>
              <a:gd name="connsiteX1" fmla="*/ 89941 w 539646"/>
              <a:gd name="connsiteY1" fmla="*/ 809469 h 1279161"/>
              <a:gd name="connsiteX2" fmla="*/ 0 w 539646"/>
              <a:gd name="connsiteY2" fmla="*/ 0 h 127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646" h="1279161">
                <a:moveTo>
                  <a:pt x="539646" y="1279161"/>
                </a:moveTo>
                <a:cubicBezTo>
                  <a:pt x="359764" y="1150911"/>
                  <a:pt x="179882" y="1022662"/>
                  <a:pt x="89941" y="809469"/>
                </a:cubicBezTo>
                <a:cubicBezTo>
                  <a:pt x="0" y="596276"/>
                  <a:pt x="0" y="298138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38031A52-4CBA-4973-8DE0-F7868457AFB4}"/>
              </a:ext>
            </a:extLst>
          </p:cNvPr>
          <p:cNvSpPr txBox="1"/>
          <p:nvPr/>
        </p:nvSpPr>
        <p:spPr>
          <a:xfrm>
            <a:off x="1951571" y="1476474"/>
            <a:ext cx="45397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SLUGGO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C1CE9E9-3693-AC03-6904-FC33A2D2CC07}"/>
              </a:ext>
            </a:extLst>
          </p:cNvPr>
          <p:cNvSpPr txBox="1"/>
          <p:nvPr/>
        </p:nvSpPr>
        <p:spPr>
          <a:xfrm>
            <a:off x="3302028" y="1433048"/>
            <a:ext cx="3481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BASE</a:t>
            </a:r>
          </a:p>
        </p:txBody>
      </p:sp>
      <p:sp>
        <p:nvSpPr>
          <p:cNvPr id="187" name="Freeform 186">
            <a:extLst>
              <a:ext uri="{FF2B5EF4-FFF2-40B4-BE49-F238E27FC236}">
                <a16:creationId xmlns:a16="http://schemas.microsoft.com/office/drawing/2014/main" id="{AC57CBD9-9F0C-292B-B222-A99FF9D2D11E}"/>
              </a:ext>
            </a:extLst>
          </p:cNvPr>
          <p:cNvSpPr/>
          <p:nvPr/>
        </p:nvSpPr>
        <p:spPr>
          <a:xfrm>
            <a:off x="2304288" y="1623974"/>
            <a:ext cx="1155802" cy="1806855"/>
          </a:xfrm>
          <a:custGeom>
            <a:avLst/>
            <a:gdLst>
              <a:gd name="connsiteX0" fmla="*/ 0 w 1155802"/>
              <a:gd name="connsiteY0" fmla="*/ 1806855 h 1806855"/>
              <a:gd name="connsiteX1" fmla="*/ 416966 w 1155802"/>
              <a:gd name="connsiteY1" fmla="*/ 1324052 h 1806855"/>
              <a:gd name="connsiteX2" fmla="*/ 1155802 w 1155802"/>
              <a:gd name="connsiteY2" fmla="*/ 0 h 180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5802" h="1806855">
                <a:moveTo>
                  <a:pt x="0" y="1806855"/>
                </a:moveTo>
                <a:lnTo>
                  <a:pt x="416966" y="1324052"/>
                </a:lnTo>
                <a:lnTo>
                  <a:pt x="1155802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>
            <a:extLst>
              <a:ext uri="{FF2B5EF4-FFF2-40B4-BE49-F238E27FC236}">
                <a16:creationId xmlns:a16="http://schemas.microsoft.com/office/drawing/2014/main" id="{B9B0D3BA-EF64-794D-8E9F-1A8EBF1EC2E5}"/>
              </a:ext>
            </a:extLst>
          </p:cNvPr>
          <p:cNvSpPr/>
          <p:nvPr/>
        </p:nvSpPr>
        <p:spPr>
          <a:xfrm>
            <a:off x="3475973" y="4008329"/>
            <a:ext cx="638827" cy="210602"/>
          </a:xfrm>
          <a:custGeom>
            <a:avLst/>
            <a:gdLst>
              <a:gd name="connsiteX0" fmla="*/ 0 w 638827"/>
              <a:gd name="connsiteY0" fmla="*/ 0 h 210602"/>
              <a:gd name="connsiteX1" fmla="*/ 338202 w 638827"/>
              <a:gd name="connsiteY1" fmla="*/ 187890 h 210602"/>
              <a:gd name="connsiteX2" fmla="*/ 638827 w 638827"/>
              <a:gd name="connsiteY2" fmla="*/ 200416 h 21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8827" h="210602">
                <a:moveTo>
                  <a:pt x="0" y="0"/>
                </a:moveTo>
                <a:cubicBezTo>
                  <a:pt x="115865" y="77243"/>
                  <a:pt x="231731" y="154487"/>
                  <a:pt x="338202" y="187890"/>
                </a:cubicBezTo>
                <a:cubicBezTo>
                  <a:pt x="444673" y="221293"/>
                  <a:pt x="541750" y="210854"/>
                  <a:pt x="638827" y="200416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59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3302411" y="3867717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3694677" y="3893231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1131527" y="117400"/>
            <a:ext cx="5681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SOONER SCREEN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1131527" y="570114"/>
            <a:ext cx="5681511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>
                <a:solidFill>
                  <a:schemeClr val="tx1"/>
                </a:solidFill>
              </a:rPr>
              <a:t>ROLL OUT SCREEN OFF OF HALF-FIELD POCKET ROLL OUT ACTION.</a:t>
            </a:r>
          </a:p>
          <a:p>
            <a:r>
              <a:rPr lang="en-US" sz="800" dirty="0">
                <a:solidFill>
                  <a:schemeClr val="tx1"/>
                </a:solidFill>
              </a:rPr>
              <a:t>QB LAUNCH POINT IS THE FIELD C-GAP.</a:t>
            </a:r>
          </a:p>
          <a:p>
            <a:endParaRPr lang="en-US" sz="1050" dirty="0">
              <a:solidFill>
                <a:schemeClr val="tx1"/>
              </a:solidFill>
            </a:endParaRPr>
          </a:p>
          <a:p>
            <a:endParaRPr lang="en-US" sz="105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907970"/>
              </p:ext>
            </p:extLst>
          </p:nvPr>
        </p:nvGraphicFramePr>
        <p:xfrm>
          <a:off x="28228" y="7589569"/>
          <a:ext cx="6784808" cy="1515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404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  <a:gridCol w="3392404">
                  <a:extLst>
                    <a:ext uri="{9D8B030D-6E8A-4147-A177-3AD203B41FA5}">
                      <a16:colId xmlns:a16="http://schemas.microsoft.com/office/drawing/2014/main" val="358265548"/>
                    </a:ext>
                  </a:extLst>
                </a:gridCol>
              </a:tblGrid>
              <a:tr h="242496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OBSERVATIONS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263919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FOOTWORK: POP TO HALF ROLL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3 STEPS TO BLUFF-FLAT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SCREEN RULES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 THROW IT, TUCK IT, TURF IT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152150"/>
              </p:ext>
            </p:extLst>
          </p:nvPr>
        </p:nvGraphicFramePr>
        <p:xfrm>
          <a:off x="31930" y="4404266"/>
          <a:ext cx="6775283" cy="3115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9037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INSIDE RELEASE.</a:t>
                      </a:r>
                    </a:p>
                    <a:p>
                      <a:pPr algn="l"/>
                      <a:r>
                        <a:rPr lang="en-US" sz="1000" dirty="0"/>
                        <a:t>SELL VERTICAL ROUTE, ENGAGE WITH DB WHEN HE TRIGGERS.</a:t>
                      </a:r>
                    </a:p>
                    <a:p>
                      <a:pPr algn="l"/>
                      <a:endParaRPr lang="en-US" sz="1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SPRAY RELEASE.</a:t>
                      </a:r>
                    </a:p>
                    <a:p>
                      <a:pPr algn="l"/>
                      <a:r>
                        <a:rPr lang="en-US" sz="1000" dirty="0"/>
                        <a:t>SELL VERTICAL ROUTE, ENGAGE WITH DB WHEN HE TRIGGERS.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OVER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SELL OVER ACTION.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BLUFF FLAT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SELL 2-BACK SLAM ACTION.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SLIP THE DE, RELEASE TO FLATS.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CONVERT TO CONVOY IF MATCHED.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BLEED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SELL RUN ACTION (USUALLY OUTSIDE ZONE), TEMPO’D RELEASE ONCE FREE, READ THE #’s.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RUN THRU O/S LEG OF OT, IF EDGE PRESSURE COMES, TAKE IT.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CAN SETTLE UP IN FLATS IF A DEFENDER SINKS OVER THE #’s.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561942" y="1170569"/>
            <a:ext cx="2251640" cy="289572"/>
          </a:xfrm>
          <a:prstGeom prst="rect">
            <a:avLst/>
          </a:prstGeom>
          <a:solidFill>
            <a:srgbClr val="FDF9D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PRO RT SLAM LT SOONER SCREEN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CROSS</a:t>
            </a:r>
          </a:p>
          <a:p>
            <a:r>
              <a:rPr lang="en-US" sz="800" dirty="0">
                <a:solidFill>
                  <a:schemeClr val="tx1"/>
                </a:solidFill>
              </a:rPr>
              <a:t>B2 – BLUFF FLAT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BLEED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2-BACK SETS.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3731868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3511797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3071655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2851584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3291726" y="3422575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1754011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4527645" y="348400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44E8BA-13DC-1AF7-9FCD-6552E926A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" y="48016"/>
            <a:ext cx="842477" cy="108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Freeform 148">
            <a:extLst>
              <a:ext uri="{FF2B5EF4-FFF2-40B4-BE49-F238E27FC236}">
                <a16:creationId xmlns:a16="http://schemas.microsoft.com/office/drawing/2014/main" id="{1877042A-3BF7-A4B1-E3AB-3BDC84CD3744}"/>
              </a:ext>
            </a:extLst>
          </p:cNvPr>
          <p:cNvSpPr/>
          <p:nvPr/>
        </p:nvSpPr>
        <p:spPr>
          <a:xfrm>
            <a:off x="1857434" y="2370314"/>
            <a:ext cx="2485702" cy="1063539"/>
          </a:xfrm>
          <a:custGeom>
            <a:avLst/>
            <a:gdLst>
              <a:gd name="connsiteX0" fmla="*/ 0 w 2329422"/>
              <a:gd name="connsiteY0" fmla="*/ 1690874 h 1690874"/>
              <a:gd name="connsiteX1" fmla="*/ 945051 w 2329422"/>
              <a:gd name="connsiteY1" fmla="*/ 725390 h 1690874"/>
              <a:gd name="connsiteX2" fmla="*/ 2329422 w 2329422"/>
              <a:gd name="connsiteY2" fmla="*/ 0 h 1690874"/>
              <a:gd name="connsiteX0" fmla="*/ 0 w 2329422"/>
              <a:gd name="connsiteY0" fmla="*/ 1690874 h 1690874"/>
              <a:gd name="connsiteX1" fmla="*/ 1327926 w 2329422"/>
              <a:gd name="connsiteY1" fmla="*/ 281787 h 1690874"/>
              <a:gd name="connsiteX2" fmla="*/ 2329422 w 2329422"/>
              <a:gd name="connsiteY2" fmla="*/ 0 h 1690874"/>
              <a:gd name="connsiteX0" fmla="*/ 0 w 2329422"/>
              <a:gd name="connsiteY0" fmla="*/ 1691852 h 1691852"/>
              <a:gd name="connsiteX1" fmla="*/ 1327926 w 2329422"/>
              <a:gd name="connsiteY1" fmla="*/ 282765 h 1691852"/>
              <a:gd name="connsiteX2" fmla="*/ 2329422 w 2329422"/>
              <a:gd name="connsiteY2" fmla="*/ 978 h 169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422" h="1691852">
                <a:moveTo>
                  <a:pt x="0" y="1691852"/>
                </a:moveTo>
                <a:cubicBezTo>
                  <a:pt x="278407" y="1350016"/>
                  <a:pt x="939689" y="564577"/>
                  <a:pt x="1327926" y="282765"/>
                </a:cubicBezTo>
                <a:cubicBezTo>
                  <a:pt x="1716163" y="953"/>
                  <a:pt x="1807045" y="-4192"/>
                  <a:pt x="2329422" y="978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>
            <a:extLst>
              <a:ext uri="{FF2B5EF4-FFF2-40B4-BE49-F238E27FC236}">
                <a16:creationId xmlns:a16="http://schemas.microsoft.com/office/drawing/2014/main" id="{07AD775D-0D94-8657-2A66-C538817B8B01}"/>
              </a:ext>
            </a:extLst>
          </p:cNvPr>
          <p:cNvSpPr/>
          <p:nvPr/>
        </p:nvSpPr>
        <p:spPr>
          <a:xfrm>
            <a:off x="1470980" y="2448967"/>
            <a:ext cx="2223195" cy="1507744"/>
          </a:xfrm>
          <a:custGeom>
            <a:avLst/>
            <a:gdLst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45440 w 2271776"/>
              <a:gd name="connsiteY2" fmla="*/ 1202944 h 1438656"/>
              <a:gd name="connsiteX3" fmla="*/ 0 w 2271776"/>
              <a:gd name="connsiteY3" fmla="*/ 0 h 1438656"/>
              <a:gd name="connsiteX0" fmla="*/ 2218944 w 2218944"/>
              <a:gd name="connsiteY0" fmla="*/ 1507744 h 1507744"/>
              <a:gd name="connsiteX1" fmla="*/ 2076704 w 2218944"/>
              <a:gd name="connsiteY1" fmla="*/ 1373632 h 1507744"/>
              <a:gd name="connsiteX2" fmla="*/ 292608 w 2218944"/>
              <a:gd name="connsiteY2" fmla="*/ 1272032 h 1507744"/>
              <a:gd name="connsiteX3" fmla="*/ 0 w 2218944"/>
              <a:gd name="connsiteY3" fmla="*/ 0 h 1507744"/>
              <a:gd name="connsiteX0" fmla="*/ 2221928 w 2221928"/>
              <a:gd name="connsiteY0" fmla="*/ 1507744 h 1507744"/>
              <a:gd name="connsiteX1" fmla="*/ 2079688 w 2221928"/>
              <a:gd name="connsiteY1" fmla="*/ 1373632 h 1507744"/>
              <a:gd name="connsiteX2" fmla="*/ 295592 w 2221928"/>
              <a:gd name="connsiteY2" fmla="*/ 1272032 h 1507744"/>
              <a:gd name="connsiteX3" fmla="*/ 2984 w 2221928"/>
              <a:gd name="connsiteY3" fmla="*/ 0 h 1507744"/>
              <a:gd name="connsiteX0" fmla="*/ 2223195 w 2223195"/>
              <a:gd name="connsiteY0" fmla="*/ 1507744 h 1507744"/>
              <a:gd name="connsiteX1" fmla="*/ 2080955 w 2223195"/>
              <a:gd name="connsiteY1" fmla="*/ 1373632 h 1507744"/>
              <a:gd name="connsiteX2" fmla="*/ 288731 w 2223195"/>
              <a:gd name="connsiteY2" fmla="*/ 1235456 h 1507744"/>
              <a:gd name="connsiteX3" fmla="*/ 4251 w 2223195"/>
              <a:gd name="connsiteY3" fmla="*/ 0 h 150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3195" h="1507744">
                <a:moveTo>
                  <a:pt x="2223195" y="1507744"/>
                </a:moveTo>
                <a:lnTo>
                  <a:pt x="2080955" y="1373632"/>
                </a:lnTo>
                <a:cubicBezTo>
                  <a:pt x="1763286" y="1351280"/>
                  <a:pt x="634848" y="1464395"/>
                  <a:pt x="288731" y="1235456"/>
                </a:cubicBezTo>
                <a:cubicBezTo>
                  <a:pt x="-57386" y="1006517"/>
                  <a:pt x="4251" y="581152"/>
                  <a:pt x="4251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D5981825-B32C-B63C-5990-D3D7C4F0CD75}"/>
              </a:ext>
            </a:extLst>
          </p:cNvPr>
          <p:cNvGrpSpPr/>
          <p:nvPr/>
        </p:nvGrpSpPr>
        <p:grpSpPr>
          <a:xfrm>
            <a:off x="2709180" y="3556927"/>
            <a:ext cx="298180" cy="265672"/>
            <a:chOff x="2709180" y="3578872"/>
            <a:chExt cx="298180" cy="265672"/>
          </a:xfrm>
        </p:grpSpPr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E987A0DB-A4C4-130F-BDBA-D946F4FA290C}"/>
                </a:ext>
              </a:extLst>
            </p:cNvPr>
            <p:cNvSpPr/>
            <p:nvPr/>
          </p:nvSpPr>
          <p:spPr>
            <a:xfrm>
              <a:off x="2735072" y="3604768"/>
              <a:ext cx="272288" cy="239776"/>
            </a:xfrm>
            <a:custGeom>
              <a:avLst/>
              <a:gdLst>
                <a:gd name="connsiteX0" fmla="*/ 272288 w 272288"/>
                <a:gd name="connsiteY0" fmla="*/ 239776 h 239776"/>
                <a:gd name="connsiteX1" fmla="*/ 0 w 272288"/>
                <a:gd name="connsiteY1" fmla="*/ 0 h 23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288" h="239776">
                  <a:moveTo>
                    <a:pt x="272288" y="239776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3443CBD1-C582-C40C-8C35-39BE6BBE01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9180" y="3578872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TextBox 171">
            <a:extLst>
              <a:ext uri="{FF2B5EF4-FFF2-40B4-BE49-F238E27FC236}">
                <a16:creationId xmlns:a16="http://schemas.microsoft.com/office/drawing/2014/main" id="{AE4724B4-E8B5-AA16-0234-2A25D7929022}"/>
              </a:ext>
            </a:extLst>
          </p:cNvPr>
          <p:cNvSpPr txBox="1"/>
          <p:nvPr/>
        </p:nvSpPr>
        <p:spPr>
          <a:xfrm>
            <a:off x="2449594" y="3465144"/>
            <a:ext cx="35618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BLITZ</a:t>
            </a:r>
          </a:p>
        </p:txBody>
      </p:sp>
      <p:sp>
        <p:nvSpPr>
          <p:cNvPr id="174" name="Freeform 173">
            <a:extLst>
              <a:ext uri="{FF2B5EF4-FFF2-40B4-BE49-F238E27FC236}">
                <a16:creationId xmlns:a16="http://schemas.microsoft.com/office/drawing/2014/main" id="{D3FD2B2B-0478-A364-03E2-091A31C7E328}"/>
              </a:ext>
            </a:extLst>
          </p:cNvPr>
          <p:cNvSpPr/>
          <p:nvPr/>
        </p:nvSpPr>
        <p:spPr>
          <a:xfrm>
            <a:off x="1486820" y="3138370"/>
            <a:ext cx="205791" cy="134996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4911063-DFDE-F08E-7F4F-EFDC7BB813F7}"/>
              </a:ext>
            </a:extLst>
          </p:cNvPr>
          <p:cNvSpPr txBox="1"/>
          <p:nvPr/>
        </p:nvSpPr>
        <p:spPr>
          <a:xfrm>
            <a:off x="1457425" y="3253187"/>
            <a:ext cx="4395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CAPPED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2991526" y="3879959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B2</a:t>
            </a: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5359486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136" name="Freeform 135">
            <a:extLst>
              <a:ext uri="{FF2B5EF4-FFF2-40B4-BE49-F238E27FC236}">
                <a16:creationId xmlns:a16="http://schemas.microsoft.com/office/drawing/2014/main" id="{2DAEEEA2-0BB2-0720-6AA8-6E52579EDE80}"/>
              </a:ext>
            </a:extLst>
          </p:cNvPr>
          <p:cNvSpPr/>
          <p:nvPr/>
        </p:nvSpPr>
        <p:spPr>
          <a:xfrm>
            <a:off x="4623206" y="2362810"/>
            <a:ext cx="322232" cy="1126540"/>
          </a:xfrm>
          <a:custGeom>
            <a:avLst/>
            <a:gdLst>
              <a:gd name="connsiteX0" fmla="*/ 0 w 322232"/>
              <a:gd name="connsiteY0" fmla="*/ 1126540 h 1126540"/>
              <a:gd name="connsiteX1" fmla="*/ 270663 w 322232"/>
              <a:gd name="connsiteY1" fmla="*/ 577900 h 1126540"/>
              <a:gd name="connsiteX2" fmla="*/ 321869 w 322232"/>
              <a:gd name="connsiteY2" fmla="*/ 0 h 112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232" h="1126540">
                <a:moveTo>
                  <a:pt x="0" y="1126540"/>
                </a:moveTo>
                <a:cubicBezTo>
                  <a:pt x="108509" y="946098"/>
                  <a:pt x="217018" y="765657"/>
                  <a:pt x="270663" y="577900"/>
                </a:cubicBezTo>
                <a:cubicBezTo>
                  <a:pt x="324308" y="390143"/>
                  <a:pt x="323088" y="195071"/>
                  <a:pt x="321869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>
            <a:extLst>
              <a:ext uri="{FF2B5EF4-FFF2-40B4-BE49-F238E27FC236}">
                <a16:creationId xmlns:a16="http://schemas.microsoft.com/office/drawing/2014/main" id="{6947B023-5654-FD38-6BCC-9FAFD9C26A85}"/>
              </a:ext>
            </a:extLst>
          </p:cNvPr>
          <p:cNvSpPr/>
          <p:nvPr/>
        </p:nvSpPr>
        <p:spPr>
          <a:xfrm flipH="1">
            <a:off x="5246763" y="2362809"/>
            <a:ext cx="205268" cy="1066427"/>
          </a:xfrm>
          <a:custGeom>
            <a:avLst/>
            <a:gdLst>
              <a:gd name="connsiteX0" fmla="*/ 0 w 322232"/>
              <a:gd name="connsiteY0" fmla="*/ 1126540 h 1126540"/>
              <a:gd name="connsiteX1" fmla="*/ 270663 w 322232"/>
              <a:gd name="connsiteY1" fmla="*/ 577900 h 1126540"/>
              <a:gd name="connsiteX2" fmla="*/ 321869 w 322232"/>
              <a:gd name="connsiteY2" fmla="*/ 0 h 112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232" h="1126540">
                <a:moveTo>
                  <a:pt x="0" y="1126540"/>
                </a:moveTo>
                <a:cubicBezTo>
                  <a:pt x="108509" y="946098"/>
                  <a:pt x="217018" y="765657"/>
                  <a:pt x="270663" y="577900"/>
                </a:cubicBezTo>
                <a:cubicBezTo>
                  <a:pt x="324308" y="390143"/>
                  <a:pt x="323088" y="195071"/>
                  <a:pt x="321869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CE1ECDB7-73E6-93A2-BF91-26EEC8592AA8}"/>
              </a:ext>
            </a:extLst>
          </p:cNvPr>
          <p:cNvCxnSpPr>
            <a:cxnSpLocks/>
          </p:cNvCxnSpPr>
          <p:nvPr/>
        </p:nvCxnSpPr>
        <p:spPr>
          <a:xfrm>
            <a:off x="4871090" y="2363356"/>
            <a:ext cx="147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B8725E78-B194-6C3E-5AFA-13D07346B6A2}"/>
              </a:ext>
            </a:extLst>
          </p:cNvPr>
          <p:cNvCxnSpPr>
            <a:cxnSpLocks/>
          </p:cNvCxnSpPr>
          <p:nvPr/>
        </p:nvCxnSpPr>
        <p:spPr>
          <a:xfrm>
            <a:off x="5169793" y="2362137"/>
            <a:ext cx="147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Freeform 150">
            <a:extLst>
              <a:ext uri="{FF2B5EF4-FFF2-40B4-BE49-F238E27FC236}">
                <a16:creationId xmlns:a16="http://schemas.microsoft.com/office/drawing/2014/main" id="{C68D73BD-EC56-0FBA-BC55-2CFFC77D58C3}"/>
              </a:ext>
            </a:extLst>
          </p:cNvPr>
          <p:cNvSpPr/>
          <p:nvPr/>
        </p:nvSpPr>
        <p:spPr>
          <a:xfrm>
            <a:off x="3165475" y="3460750"/>
            <a:ext cx="1358900" cy="479425"/>
          </a:xfrm>
          <a:custGeom>
            <a:avLst/>
            <a:gdLst>
              <a:gd name="connsiteX0" fmla="*/ 0 w 1358900"/>
              <a:gd name="connsiteY0" fmla="*/ 479425 h 479425"/>
              <a:gd name="connsiteX1" fmla="*/ 727075 w 1358900"/>
              <a:gd name="connsiteY1" fmla="*/ 174625 h 479425"/>
              <a:gd name="connsiteX2" fmla="*/ 866775 w 1358900"/>
              <a:gd name="connsiteY2" fmla="*/ 6350 h 479425"/>
              <a:gd name="connsiteX3" fmla="*/ 1358900 w 1358900"/>
              <a:gd name="connsiteY3" fmla="*/ 0 h 479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900" h="479425">
                <a:moveTo>
                  <a:pt x="0" y="479425"/>
                </a:moveTo>
                <a:lnTo>
                  <a:pt x="727075" y="174625"/>
                </a:lnTo>
                <a:lnTo>
                  <a:pt x="866775" y="6350"/>
                </a:lnTo>
                <a:lnTo>
                  <a:pt x="135890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>
            <a:extLst>
              <a:ext uri="{FF2B5EF4-FFF2-40B4-BE49-F238E27FC236}">
                <a16:creationId xmlns:a16="http://schemas.microsoft.com/office/drawing/2014/main" id="{7DE82BE2-6872-ECC4-1A4F-F0A1756E35BD}"/>
              </a:ext>
            </a:extLst>
          </p:cNvPr>
          <p:cNvSpPr/>
          <p:nvPr/>
        </p:nvSpPr>
        <p:spPr>
          <a:xfrm>
            <a:off x="3475973" y="4008329"/>
            <a:ext cx="638827" cy="210602"/>
          </a:xfrm>
          <a:custGeom>
            <a:avLst/>
            <a:gdLst>
              <a:gd name="connsiteX0" fmla="*/ 0 w 638827"/>
              <a:gd name="connsiteY0" fmla="*/ 0 h 210602"/>
              <a:gd name="connsiteX1" fmla="*/ 338202 w 638827"/>
              <a:gd name="connsiteY1" fmla="*/ 187890 h 210602"/>
              <a:gd name="connsiteX2" fmla="*/ 638827 w 638827"/>
              <a:gd name="connsiteY2" fmla="*/ 200416 h 21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8827" h="210602">
                <a:moveTo>
                  <a:pt x="0" y="0"/>
                </a:moveTo>
                <a:cubicBezTo>
                  <a:pt x="115865" y="77243"/>
                  <a:pt x="231731" y="154487"/>
                  <a:pt x="338202" y="187890"/>
                </a:cubicBezTo>
                <a:cubicBezTo>
                  <a:pt x="444673" y="221293"/>
                  <a:pt x="541750" y="210854"/>
                  <a:pt x="638827" y="200416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21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3302411" y="3867717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3299567" y="4115371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1131527" y="117400"/>
            <a:ext cx="5681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SOONER LEAK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1131527" y="570114"/>
            <a:ext cx="5681511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>
                <a:solidFill>
                  <a:schemeClr val="tx1"/>
                </a:solidFill>
              </a:rPr>
              <a:t>ROLL OUT BOOTLEG THROWBACK OFF OF HALF-FIELD POCKET ROLL OUT ACTION.</a:t>
            </a:r>
          </a:p>
          <a:p>
            <a:r>
              <a:rPr lang="en-US" sz="800" dirty="0">
                <a:solidFill>
                  <a:schemeClr val="tx1"/>
                </a:solidFill>
              </a:rPr>
              <a:t>QB LAUNCH POINT IS THE FIELD C-GAP.</a:t>
            </a:r>
          </a:p>
          <a:p>
            <a:endParaRPr lang="en-US" sz="1050" dirty="0">
              <a:solidFill>
                <a:schemeClr val="tx1"/>
              </a:solidFill>
            </a:endParaRPr>
          </a:p>
          <a:p>
            <a:endParaRPr lang="en-US" sz="105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533625"/>
              </p:ext>
            </p:extLst>
          </p:nvPr>
        </p:nvGraphicFramePr>
        <p:xfrm>
          <a:off x="28228" y="7589569"/>
          <a:ext cx="6784808" cy="1515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404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  <a:gridCol w="3392404">
                  <a:extLst>
                    <a:ext uri="{9D8B030D-6E8A-4147-A177-3AD203B41FA5}">
                      <a16:colId xmlns:a16="http://schemas.microsoft.com/office/drawing/2014/main" val="358265548"/>
                    </a:ext>
                  </a:extLst>
                </a:gridCol>
              </a:tblGrid>
              <a:tr h="242496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OBSERVATIONS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263919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FOOTWORK: POP TO HALF ROLL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5 STEPS TO LEAK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TE SLOW SHUFFLE TO ACT AS INSERT BLOCKER.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RB IS FULL SPEED TO CLEAR BACKSIDE FLAT FOR LEAK.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MAJOR PROTECTION CHANGE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 LT/LG/C GAP RULES, RG TRAP, RT MAN ON DE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751836"/>
              </p:ext>
            </p:extLst>
          </p:nvPr>
        </p:nvGraphicFramePr>
        <p:xfrm>
          <a:off x="31930" y="4404266"/>
          <a:ext cx="6775283" cy="3115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9037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BURST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STD ALIGN.</a:t>
                      </a:r>
                    </a:p>
                    <a:p>
                      <a:pPr algn="l"/>
                      <a:r>
                        <a:rPr lang="en-US" sz="1000" dirty="0"/>
                        <a:t>SEAM RELEASE, PICK FOR F2.</a:t>
                      </a:r>
                    </a:p>
                    <a:p>
                      <a:pPr algn="l"/>
                      <a:r>
                        <a:rPr lang="en-US" sz="1000" dirty="0"/>
                        <a:t>10-12 YARD CUT.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FLAT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SKIPPY RELEASE.</a:t>
                      </a:r>
                    </a:p>
                    <a:p>
                      <a:pPr algn="l"/>
                      <a:r>
                        <a:rPr lang="en-US" sz="1000" dirty="0"/>
                        <a:t>LET F1 CLEAR, THEN BURST TO FLAT.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LEAK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BALANCED STANCE AS HIPPED WING.</a:t>
                      </a:r>
                    </a:p>
                    <a:p>
                      <a:pPr algn="l"/>
                      <a:r>
                        <a:rPr lang="en-US" sz="1000" dirty="0"/>
                        <a:t>SLOW SHUFFLE TOWARD THE CENTER SHOWING PASS PRO DEMEANOR FOR 2-3 SHUFFLES.</a:t>
                      </a:r>
                    </a:p>
                    <a:p>
                      <a:pPr algn="l"/>
                      <a:r>
                        <a:rPr lang="en-US" sz="1000" dirty="0"/>
                        <a:t>RELEASE WITH WIDTH TO THE NUMBERS.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OVER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SPEED ACROSS THE FIELD MENTALITY. ALIGN IN THE PAINT TO -2.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BUILDING TO 10-15 YARDS WHEN CROSSING FAR HASH.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MUCH LESS ROUTE FREEDOM.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BLEED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SELL RUN ACTION (OUTSIDE ZONE), SPEED RELEASE.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NO BLITZ ADJUST.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NO TEMPO OR SETTLE ADJUST, RUN THRU DEFENDER AND GET COVERED.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561942" y="1170569"/>
            <a:ext cx="2251640" cy="289572"/>
          </a:xfrm>
          <a:prstGeom prst="rect">
            <a:avLst/>
          </a:prstGeom>
          <a:solidFill>
            <a:srgbClr val="FDF9D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TRIO RT GAP LT SOONER LEAK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BURST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FLAT</a:t>
            </a:r>
          </a:p>
          <a:p>
            <a:r>
              <a:rPr lang="en-US" sz="800" dirty="0">
                <a:solidFill>
                  <a:schemeClr val="tx1"/>
                </a:solidFill>
              </a:rPr>
              <a:t>F3 – LEAK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OVER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BLEED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3X1 (TE WING)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DEFAULT TE WING.</a:t>
            </a: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3731868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3511797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3071655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2851584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3291726" y="3422575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4527645" y="348400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44E8BA-13DC-1AF7-9FCD-6552E926A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" y="48016"/>
            <a:ext cx="842477" cy="108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Freeform 148">
            <a:extLst>
              <a:ext uri="{FF2B5EF4-FFF2-40B4-BE49-F238E27FC236}">
                <a16:creationId xmlns:a16="http://schemas.microsoft.com/office/drawing/2014/main" id="{1877042A-3BF7-A4B1-E3AB-3BDC84CD3744}"/>
              </a:ext>
            </a:extLst>
          </p:cNvPr>
          <p:cNvSpPr/>
          <p:nvPr/>
        </p:nvSpPr>
        <p:spPr>
          <a:xfrm>
            <a:off x="1857434" y="2370314"/>
            <a:ext cx="2485702" cy="1063539"/>
          </a:xfrm>
          <a:custGeom>
            <a:avLst/>
            <a:gdLst>
              <a:gd name="connsiteX0" fmla="*/ 0 w 2329422"/>
              <a:gd name="connsiteY0" fmla="*/ 1690874 h 1690874"/>
              <a:gd name="connsiteX1" fmla="*/ 945051 w 2329422"/>
              <a:gd name="connsiteY1" fmla="*/ 725390 h 1690874"/>
              <a:gd name="connsiteX2" fmla="*/ 2329422 w 2329422"/>
              <a:gd name="connsiteY2" fmla="*/ 0 h 1690874"/>
              <a:gd name="connsiteX0" fmla="*/ 0 w 2329422"/>
              <a:gd name="connsiteY0" fmla="*/ 1690874 h 1690874"/>
              <a:gd name="connsiteX1" fmla="*/ 1327926 w 2329422"/>
              <a:gd name="connsiteY1" fmla="*/ 281787 h 1690874"/>
              <a:gd name="connsiteX2" fmla="*/ 2329422 w 2329422"/>
              <a:gd name="connsiteY2" fmla="*/ 0 h 1690874"/>
              <a:gd name="connsiteX0" fmla="*/ 0 w 2329422"/>
              <a:gd name="connsiteY0" fmla="*/ 1691852 h 1691852"/>
              <a:gd name="connsiteX1" fmla="*/ 1327926 w 2329422"/>
              <a:gd name="connsiteY1" fmla="*/ 282765 h 1691852"/>
              <a:gd name="connsiteX2" fmla="*/ 2329422 w 2329422"/>
              <a:gd name="connsiteY2" fmla="*/ 978 h 169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422" h="1691852">
                <a:moveTo>
                  <a:pt x="0" y="1691852"/>
                </a:moveTo>
                <a:cubicBezTo>
                  <a:pt x="278407" y="1350016"/>
                  <a:pt x="939689" y="564577"/>
                  <a:pt x="1327926" y="282765"/>
                </a:cubicBezTo>
                <a:cubicBezTo>
                  <a:pt x="1716163" y="953"/>
                  <a:pt x="1807045" y="-4192"/>
                  <a:pt x="2329422" y="978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3964309" y="3583111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F3</a:t>
            </a: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5313996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136" name="Freeform 135">
            <a:extLst>
              <a:ext uri="{FF2B5EF4-FFF2-40B4-BE49-F238E27FC236}">
                <a16:creationId xmlns:a16="http://schemas.microsoft.com/office/drawing/2014/main" id="{C821909D-7E85-1F44-E671-B381F4D136BE}"/>
              </a:ext>
            </a:extLst>
          </p:cNvPr>
          <p:cNvSpPr/>
          <p:nvPr/>
        </p:nvSpPr>
        <p:spPr>
          <a:xfrm>
            <a:off x="1645920" y="2076573"/>
            <a:ext cx="1663618" cy="2129667"/>
          </a:xfrm>
          <a:custGeom>
            <a:avLst/>
            <a:gdLst>
              <a:gd name="connsiteX0" fmla="*/ 1663618 w 1663618"/>
              <a:gd name="connsiteY0" fmla="*/ 2129667 h 2129667"/>
              <a:gd name="connsiteX1" fmla="*/ 1486637 w 1663618"/>
              <a:gd name="connsiteY1" fmla="*/ 2129667 h 2129667"/>
              <a:gd name="connsiteX2" fmla="*/ 1244764 w 1663618"/>
              <a:gd name="connsiteY2" fmla="*/ 1758008 h 2129667"/>
              <a:gd name="connsiteX3" fmla="*/ 58994 w 1663618"/>
              <a:gd name="connsiteY3" fmla="*/ 1227066 h 2129667"/>
              <a:gd name="connsiteX4" fmla="*/ 0 w 1663618"/>
              <a:gd name="connsiteY4" fmla="*/ 0 h 2129667"/>
              <a:gd name="connsiteX0" fmla="*/ 1663618 w 1663618"/>
              <a:gd name="connsiteY0" fmla="*/ 2129667 h 2129667"/>
              <a:gd name="connsiteX1" fmla="*/ 1486637 w 1663618"/>
              <a:gd name="connsiteY1" fmla="*/ 2129667 h 2129667"/>
              <a:gd name="connsiteX2" fmla="*/ 1244764 w 1663618"/>
              <a:gd name="connsiteY2" fmla="*/ 1758008 h 2129667"/>
              <a:gd name="connsiteX3" fmla="*/ 58994 w 1663618"/>
              <a:gd name="connsiteY3" fmla="*/ 1227066 h 2129667"/>
              <a:gd name="connsiteX4" fmla="*/ 0 w 1663618"/>
              <a:gd name="connsiteY4" fmla="*/ 0 h 2129667"/>
              <a:gd name="connsiteX0" fmla="*/ 1663618 w 1663618"/>
              <a:gd name="connsiteY0" fmla="*/ 2129667 h 2129667"/>
              <a:gd name="connsiteX1" fmla="*/ 1486637 w 1663618"/>
              <a:gd name="connsiteY1" fmla="*/ 2129667 h 2129667"/>
              <a:gd name="connsiteX2" fmla="*/ 1150374 w 1663618"/>
              <a:gd name="connsiteY2" fmla="*/ 1752108 h 2129667"/>
              <a:gd name="connsiteX3" fmla="*/ 58994 w 1663618"/>
              <a:gd name="connsiteY3" fmla="*/ 1227066 h 2129667"/>
              <a:gd name="connsiteX4" fmla="*/ 0 w 1663618"/>
              <a:gd name="connsiteY4" fmla="*/ 0 h 2129667"/>
              <a:gd name="connsiteX0" fmla="*/ 1663618 w 1663618"/>
              <a:gd name="connsiteY0" fmla="*/ 2129667 h 2129667"/>
              <a:gd name="connsiteX1" fmla="*/ 1486637 w 1663618"/>
              <a:gd name="connsiteY1" fmla="*/ 2129667 h 2129667"/>
              <a:gd name="connsiteX2" fmla="*/ 1150374 w 1663618"/>
              <a:gd name="connsiteY2" fmla="*/ 1752108 h 2129667"/>
              <a:gd name="connsiteX3" fmla="*/ 58994 w 1663618"/>
              <a:gd name="connsiteY3" fmla="*/ 1227066 h 2129667"/>
              <a:gd name="connsiteX4" fmla="*/ 0 w 1663618"/>
              <a:gd name="connsiteY4" fmla="*/ 0 h 2129667"/>
              <a:gd name="connsiteX0" fmla="*/ 1663618 w 1663618"/>
              <a:gd name="connsiteY0" fmla="*/ 2129667 h 2129667"/>
              <a:gd name="connsiteX1" fmla="*/ 1486637 w 1663618"/>
              <a:gd name="connsiteY1" fmla="*/ 2129667 h 2129667"/>
              <a:gd name="connsiteX2" fmla="*/ 1150374 w 1663618"/>
              <a:gd name="connsiteY2" fmla="*/ 1752108 h 2129667"/>
              <a:gd name="connsiteX3" fmla="*/ 17699 w 1663618"/>
              <a:gd name="connsiteY3" fmla="*/ 1079582 h 2129667"/>
              <a:gd name="connsiteX4" fmla="*/ 0 w 1663618"/>
              <a:gd name="connsiteY4" fmla="*/ 0 h 212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618" h="2129667">
                <a:moveTo>
                  <a:pt x="1663618" y="2129667"/>
                </a:moveTo>
                <a:lnTo>
                  <a:pt x="1486637" y="2129667"/>
                </a:lnTo>
                <a:cubicBezTo>
                  <a:pt x="1416828" y="2067724"/>
                  <a:pt x="1395197" y="1927122"/>
                  <a:pt x="1150374" y="1752108"/>
                </a:cubicBezTo>
                <a:cubicBezTo>
                  <a:pt x="905551" y="1577094"/>
                  <a:pt x="37364" y="1488604"/>
                  <a:pt x="17699" y="1079582"/>
                </a:cubicBez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1754011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138" name="Freeform 137">
            <a:extLst>
              <a:ext uri="{FF2B5EF4-FFF2-40B4-BE49-F238E27FC236}">
                <a16:creationId xmlns:a16="http://schemas.microsoft.com/office/drawing/2014/main" id="{D6EE0EBE-78A3-8FE9-2228-523D9DD1C280}"/>
              </a:ext>
            </a:extLst>
          </p:cNvPr>
          <p:cNvSpPr/>
          <p:nvPr/>
        </p:nvSpPr>
        <p:spPr>
          <a:xfrm>
            <a:off x="2146300" y="3282949"/>
            <a:ext cx="1819275" cy="419100"/>
          </a:xfrm>
          <a:custGeom>
            <a:avLst/>
            <a:gdLst>
              <a:gd name="connsiteX0" fmla="*/ 1819275 w 1819275"/>
              <a:gd name="connsiteY0" fmla="*/ 403225 h 498475"/>
              <a:gd name="connsiteX1" fmla="*/ 1689100 w 1819275"/>
              <a:gd name="connsiteY1" fmla="*/ 403225 h 498475"/>
              <a:gd name="connsiteX2" fmla="*/ 1625600 w 1819275"/>
              <a:gd name="connsiteY2" fmla="*/ 361950 h 498475"/>
              <a:gd name="connsiteX3" fmla="*/ 1571625 w 1819275"/>
              <a:gd name="connsiteY3" fmla="*/ 469900 h 498475"/>
              <a:gd name="connsiteX4" fmla="*/ 1495425 w 1819275"/>
              <a:gd name="connsiteY4" fmla="*/ 349250 h 498475"/>
              <a:gd name="connsiteX5" fmla="*/ 1409700 w 1819275"/>
              <a:gd name="connsiteY5" fmla="*/ 498475 h 498475"/>
              <a:gd name="connsiteX6" fmla="*/ 1349375 w 1819275"/>
              <a:gd name="connsiteY6" fmla="*/ 381000 h 498475"/>
              <a:gd name="connsiteX7" fmla="*/ 666750 w 1819275"/>
              <a:gd name="connsiteY7" fmla="*/ 381000 h 498475"/>
              <a:gd name="connsiteX8" fmla="*/ 0 w 1819275"/>
              <a:gd name="connsiteY8" fmla="*/ 0 h 498475"/>
              <a:gd name="connsiteX0" fmla="*/ 1819275 w 1819275"/>
              <a:gd name="connsiteY0" fmla="*/ 403225 h 469900"/>
              <a:gd name="connsiteX1" fmla="*/ 1689100 w 1819275"/>
              <a:gd name="connsiteY1" fmla="*/ 403225 h 469900"/>
              <a:gd name="connsiteX2" fmla="*/ 1625600 w 1819275"/>
              <a:gd name="connsiteY2" fmla="*/ 361950 h 469900"/>
              <a:gd name="connsiteX3" fmla="*/ 1571625 w 1819275"/>
              <a:gd name="connsiteY3" fmla="*/ 469900 h 469900"/>
              <a:gd name="connsiteX4" fmla="*/ 1495425 w 1819275"/>
              <a:gd name="connsiteY4" fmla="*/ 349250 h 469900"/>
              <a:gd name="connsiteX5" fmla="*/ 1409700 w 1819275"/>
              <a:gd name="connsiteY5" fmla="*/ 466725 h 469900"/>
              <a:gd name="connsiteX6" fmla="*/ 1349375 w 1819275"/>
              <a:gd name="connsiteY6" fmla="*/ 381000 h 469900"/>
              <a:gd name="connsiteX7" fmla="*/ 666750 w 1819275"/>
              <a:gd name="connsiteY7" fmla="*/ 381000 h 469900"/>
              <a:gd name="connsiteX8" fmla="*/ 0 w 1819275"/>
              <a:gd name="connsiteY8" fmla="*/ 0 h 469900"/>
              <a:gd name="connsiteX0" fmla="*/ 1819275 w 1819275"/>
              <a:gd name="connsiteY0" fmla="*/ 403225 h 466725"/>
              <a:gd name="connsiteX1" fmla="*/ 1689100 w 1819275"/>
              <a:gd name="connsiteY1" fmla="*/ 403225 h 466725"/>
              <a:gd name="connsiteX2" fmla="*/ 1625600 w 1819275"/>
              <a:gd name="connsiteY2" fmla="*/ 361950 h 466725"/>
              <a:gd name="connsiteX3" fmla="*/ 1568450 w 1819275"/>
              <a:gd name="connsiteY3" fmla="*/ 450850 h 466725"/>
              <a:gd name="connsiteX4" fmla="*/ 1495425 w 1819275"/>
              <a:gd name="connsiteY4" fmla="*/ 349250 h 466725"/>
              <a:gd name="connsiteX5" fmla="*/ 1409700 w 1819275"/>
              <a:gd name="connsiteY5" fmla="*/ 466725 h 466725"/>
              <a:gd name="connsiteX6" fmla="*/ 1349375 w 1819275"/>
              <a:gd name="connsiteY6" fmla="*/ 381000 h 466725"/>
              <a:gd name="connsiteX7" fmla="*/ 666750 w 1819275"/>
              <a:gd name="connsiteY7" fmla="*/ 381000 h 466725"/>
              <a:gd name="connsiteX8" fmla="*/ 0 w 1819275"/>
              <a:gd name="connsiteY8" fmla="*/ 0 h 466725"/>
              <a:gd name="connsiteX0" fmla="*/ 1819275 w 1819275"/>
              <a:gd name="connsiteY0" fmla="*/ 403225 h 466725"/>
              <a:gd name="connsiteX1" fmla="*/ 1689100 w 1819275"/>
              <a:gd name="connsiteY1" fmla="*/ 403225 h 466725"/>
              <a:gd name="connsiteX2" fmla="*/ 1625600 w 1819275"/>
              <a:gd name="connsiteY2" fmla="*/ 361950 h 466725"/>
              <a:gd name="connsiteX3" fmla="*/ 1568450 w 1819275"/>
              <a:gd name="connsiteY3" fmla="*/ 450850 h 466725"/>
              <a:gd name="connsiteX4" fmla="*/ 1495425 w 1819275"/>
              <a:gd name="connsiteY4" fmla="*/ 368300 h 466725"/>
              <a:gd name="connsiteX5" fmla="*/ 1409700 w 1819275"/>
              <a:gd name="connsiteY5" fmla="*/ 466725 h 466725"/>
              <a:gd name="connsiteX6" fmla="*/ 1349375 w 1819275"/>
              <a:gd name="connsiteY6" fmla="*/ 381000 h 466725"/>
              <a:gd name="connsiteX7" fmla="*/ 666750 w 1819275"/>
              <a:gd name="connsiteY7" fmla="*/ 381000 h 466725"/>
              <a:gd name="connsiteX8" fmla="*/ 0 w 1819275"/>
              <a:gd name="connsiteY8" fmla="*/ 0 h 466725"/>
              <a:gd name="connsiteX0" fmla="*/ 1819275 w 1819275"/>
              <a:gd name="connsiteY0" fmla="*/ 403225 h 463550"/>
              <a:gd name="connsiteX1" fmla="*/ 1689100 w 1819275"/>
              <a:gd name="connsiteY1" fmla="*/ 403225 h 463550"/>
              <a:gd name="connsiteX2" fmla="*/ 1625600 w 1819275"/>
              <a:gd name="connsiteY2" fmla="*/ 361950 h 463550"/>
              <a:gd name="connsiteX3" fmla="*/ 1568450 w 1819275"/>
              <a:gd name="connsiteY3" fmla="*/ 450850 h 463550"/>
              <a:gd name="connsiteX4" fmla="*/ 1495425 w 1819275"/>
              <a:gd name="connsiteY4" fmla="*/ 368300 h 463550"/>
              <a:gd name="connsiteX5" fmla="*/ 1409700 w 1819275"/>
              <a:gd name="connsiteY5" fmla="*/ 463550 h 463550"/>
              <a:gd name="connsiteX6" fmla="*/ 1349375 w 1819275"/>
              <a:gd name="connsiteY6" fmla="*/ 381000 h 463550"/>
              <a:gd name="connsiteX7" fmla="*/ 666750 w 1819275"/>
              <a:gd name="connsiteY7" fmla="*/ 381000 h 463550"/>
              <a:gd name="connsiteX8" fmla="*/ 0 w 1819275"/>
              <a:gd name="connsiteY8" fmla="*/ 0 h 463550"/>
              <a:gd name="connsiteX0" fmla="*/ 1819275 w 1819275"/>
              <a:gd name="connsiteY0" fmla="*/ 403225 h 463550"/>
              <a:gd name="connsiteX1" fmla="*/ 1689100 w 1819275"/>
              <a:gd name="connsiteY1" fmla="*/ 403225 h 463550"/>
              <a:gd name="connsiteX2" fmla="*/ 1625600 w 1819275"/>
              <a:gd name="connsiteY2" fmla="*/ 361950 h 463550"/>
              <a:gd name="connsiteX3" fmla="*/ 1568450 w 1819275"/>
              <a:gd name="connsiteY3" fmla="*/ 450850 h 463550"/>
              <a:gd name="connsiteX4" fmla="*/ 1495425 w 1819275"/>
              <a:gd name="connsiteY4" fmla="*/ 368300 h 463550"/>
              <a:gd name="connsiteX5" fmla="*/ 1409700 w 1819275"/>
              <a:gd name="connsiteY5" fmla="*/ 463550 h 463550"/>
              <a:gd name="connsiteX6" fmla="*/ 1349375 w 1819275"/>
              <a:gd name="connsiteY6" fmla="*/ 381000 h 463550"/>
              <a:gd name="connsiteX7" fmla="*/ 666750 w 1819275"/>
              <a:gd name="connsiteY7" fmla="*/ 381000 h 463550"/>
              <a:gd name="connsiteX8" fmla="*/ 0 w 1819275"/>
              <a:gd name="connsiteY8" fmla="*/ 0 h 463550"/>
              <a:gd name="connsiteX0" fmla="*/ 1819275 w 1819275"/>
              <a:gd name="connsiteY0" fmla="*/ 403225 h 463550"/>
              <a:gd name="connsiteX1" fmla="*/ 1689100 w 1819275"/>
              <a:gd name="connsiteY1" fmla="*/ 403225 h 463550"/>
              <a:gd name="connsiteX2" fmla="*/ 1625600 w 1819275"/>
              <a:gd name="connsiteY2" fmla="*/ 361950 h 463550"/>
              <a:gd name="connsiteX3" fmla="*/ 1568450 w 1819275"/>
              <a:gd name="connsiteY3" fmla="*/ 450850 h 463550"/>
              <a:gd name="connsiteX4" fmla="*/ 1495425 w 1819275"/>
              <a:gd name="connsiteY4" fmla="*/ 368300 h 463550"/>
              <a:gd name="connsiteX5" fmla="*/ 1409700 w 1819275"/>
              <a:gd name="connsiteY5" fmla="*/ 463550 h 463550"/>
              <a:gd name="connsiteX6" fmla="*/ 1349375 w 1819275"/>
              <a:gd name="connsiteY6" fmla="*/ 381000 h 463550"/>
              <a:gd name="connsiteX7" fmla="*/ 619125 w 1819275"/>
              <a:gd name="connsiteY7" fmla="*/ 339725 h 463550"/>
              <a:gd name="connsiteX8" fmla="*/ 0 w 1819275"/>
              <a:gd name="connsiteY8" fmla="*/ 0 h 463550"/>
              <a:gd name="connsiteX0" fmla="*/ 1819275 w 1819275"/>
              <a:gd name="connsiteY0" fmla="*/ 403225 h 463550"/>
              <a:gd name="connsiteX1" fmla="*/ 1689100 w 1819275"/>
              <a:gd name="connsiteY1" fmla="*/ 403225 h 463550"/>
              <a:gd name="connsiteX2" fmla="*/ 1625600 w 1819275"/>
              <a:gd name="connsiteY2" fmla="*/ 361950 h 463550"/>
              <a:gd name="connsiteX3" fmla="*/ 1568450 w 1819275"/>
              <a:gd name="connsiteY3" fmla="*/ 450850 h 463550"/>
              <a:gd name="connsiteX4" fmla="*/ 1495425 w 1819275"/>
              <a:gd name="connsiteY4" fmla="*/ 368300 h 463550"/>
              <a:gd name="connsiteX5" fmla="*/ 1409700 w 1819275"/>
              <a:gd name="connsiteY5" fmla="*/ 463550 h 463550"/>
              <a:gd name="connsiteX6" fmla="*/ 1349375 w 1819275"/>
              <a:gd name="connsiteY6" fmla="*/ 381000 h 463550"/>
              <a:gd name="connsiteX7" fmla="*/ 619125 w 1819275"/>
              <a:gd name="connsiteY7" fmla="*/ 339725 h 463550"/>
              <a:gd name="connsiteX8" fmla="*/ 0 w 1819275"/>
              <a:gd name="connsiteY8" fmla="*/ 0 h 463550"/>
              <a:gd name="connsiteX0" fmla="*/ 1819275 w 1819275"/>
              <a:gd name="connsiteY0" fmla="*/ 403225 h 463550"/>
              <a:gd name="connsiteX1" fmla="*/ 1689100 w 1819275"/>
              <a:gd name="connsiteY1" fmla="*/ 403225 h 463550"/>
              <a:gd name="connsiteX2" fmla="*/ 1625600 w 1819275"/>
              <a:gd name="connsiteY2" fmla="*/ 361950 h 463550"/>
              <a:gd name="connsiteX3" fmla="*/ 1565275 w 1819275"/>
              <a:gd name="connsiteY3" fmla="*/ 412750 h 463550"/>
              <a:gd name="connsiteX4" fmla="*/ 1495425 w 1819275"/>
              <a:gd name="connsiteY4" fmla="*/ 368300 h 463550"/>
              <a:gd name="connsiteX5" fmla="*/ 1409700 w 1819275"/>
              <a:gd name="connsiteY5" fmla="*/ 463550 h 463550"/>
              <a:gd name="connsiteX6" fmla="*/ 1349375 w 1819275"/>
              <a:gd name="connsiteY6" fmla="*/ 381000 h 463550"/>
              <a:gd name="connsiteX7" fmla="*/ 619125 w 1819275"/>
              <a:gd name="connsiteY7" fmla="*/ 339725 h 463550"/>
              <a:gd name="connsiteX8" fmla="*/ 0 w 1819275"/>
              <a:gd name="connsiteY8" fmla="*/ 0 h 463550"/>
              <a:gd name="connsiteX0" fmla="*/ 1819275 w 1819275"/>
              <a:gd name="connsiteY0" fmla="*/ 403225 h 419100"/>
              <a:gd name="connsiteX1" fmla="*/ 1689100 w 1819275"/>
              <a:gd name="connsiteY1" fmla="*/ 403225 h 419100"/>
              <a:gd name="connsiteX2" fmla="*/ 1625600 w 1819275"/>
              <a:gd name="connsiteY2" fmla="*/ 361950 h 419100"/>
              <a:gd name="connsiteX3" fmla="*/ 1565275 w 1819275"/>
              <a:gd name="connsiteY3" fmla="*/ 412750 h 419100"/>
              <a:gd name="connsiteX4" fmla="*/ 1495425 w 1819275"/>
              <a:gd name="connsiteY4" fmla="*/ 368300 h 419100"/>
              <a:gd name="connsiteX5" fmla="*/ 1412875 w 1819275"/>
              <a:gd name="connsiteY5" fmla="*/ 419100 h 419100"/>
              <a:gd name="connsiteX6" fmla="*/ 1349375 w 1819275"/>
              <a:gd name="connsiteY6" fmla="*/ 381000 h 419100"/>
              <a:gd name="connsiteX7" fmla="*/ 619125 w 1819275"/>
              <a:gd name="connsiteY7" fmla="*/ 339725 h 419100"/>
              <a:gd name="connsiteX8" fmla="*/ 0 w 1819275"/>
              <a:gd name="connsiteY8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9275" h="419100">
                <a:moveTo>
                  <a:pt x="1819275" y="403225"/>
                </a:moveTo>
                <a:lnTo>
                  <a:pt x="1689100" y="403225"/>
                </a:lnTo>
                <a:lnTo>
                  <a:pt x="1625600" y="361950"/>
                </a:lnTo>
                <a:lnTo>
                  <a:pt x="1565275" y="412750"/>
                </a:lnTo>
                <a:lnTo>
                  <a:pt x="1495425" y="368300"/>
                </a:lnTo>
                <a:lnTo>
                  <a:pt x="1412875" y="419100"/>
                </a:lnTo>
                <a:lnTo>
                  <a:pt x="1349375" y="381000"/>
                </a:lnTo>
                <a:cubicBezTo>
                  <a:pt x="1225550" y="367242"/>
                  <a:pt x="844021" y="403225"/>
                  <a:pt x="619125" y="339725"/>
                </a:cubicBezTo>
                <a:cubicBezTo>
                  <a:pt x="394229" y="276225"/>
                  <a:pt x="107950" y="171450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>
            <a:extLst>
              <a:ext uri="{FF2B5EF4-FFF2-40B4-BE49-F238E27FC236}">
                <a16:creationId xmlns:a16="http://schemas.microsoft.com/office/drawing/2014/main" id="{4D239DCE-05F2-FE79-1CF0-257A5C83489E}"/>
              </a:ext>
            </a:extLst>
          </p:cNvPr>
          <p:cNvSpPr/>
          <p:nvPr/>
        </p:nvSpPr>
        <p:spPr>
          <a:xfrm>
            <a:off x="4726675" y="1846997"/>
            <a:ext cx="741528" cy="1574042"/>
          </a:xfrm>
          <a:custGeom>
            <a:avLst/>
            <a:gdLst>
              <a:gd name="connsiteX0" fmla="*/ 686937 w 741528"/>
              <a:gd name="connsiteY0" fmla="*/ 1574042 h 1574042"/>
              <a:gd name="connsiteX1" fmla="*/ 0 w 741528"/>
              <a:gd name="connsiteY1" fmla="*/ 1110018 h 1574042"/>
              <a:gd name="connsiteX2" fmla="*/ 0 w 741528"/>
              <a:gd name="connsiteY2" fmla="*/ 445827 h 1574042"/>
              <a:gd name="connsiteX3" fmla="*/ 741528 w 741528"/>
              <a:gd name="connsiteY3" fmla="*/ 0 h 1574042"/>
              <a:gd name="connsiteX0" fmla="*/ 686937 w 741528"/>
              <a:gd name="connsiteY0" fmla="*/ 1574042 h 1574042"/>
              <a:gd name="connsiteX1" fmla="*/ 0 w 741528"/>
              <a:gd name="connsiteY1" fmla="*/ 1110018 h 1574042"/>
              <a:gd name="connsiteX2" fmla="*/ 0 w 741528"/>
              <a:gd name="connsiteY2" fmla="*/ 445827 h 1574042"/>
              <a:gd name="connsiteX3" fmla="*/ 741528 w 741528"/>
              <a:gd name="connsiteY3" fmla="*/ 0 h 1574042"/>
              <a:gd name="connsiteX0" fmla="*/ 686937 w 741528"/>
              <a:gd name="connsiteY0" fmla="*/ 1574042 h 1574042"/>
              <a:gd name="connsiteX1" fmla="*/ 0 w 741528"/>
              <a:gd name="connsiteY1" fmla="*/ 1110018 h 1574042"/>
              <a:gd name="connsiteX2" fmla="*/ 0 w 741528"/>
              <a:gd name="connsiteY2" fmla="*/ 445827 h 1574042"/>
              <a:gd name="connsiteX3" fmla="*/ 741528 w 741528"/>
              <a:gd name="connsiteY3" fmla="*/ 0 h 157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28" h="1574042">
                <a:moveTo>
                  <a:pt x="686937" y="1574042"/>
                </a:moveTo>
                <a:lnTo>
                  <a:pt x="0" y="1110018"/>
                </a:lnTo>
                <a:lnTo>
                  <a:pt x="0" y="445827"/>
                </a:lnTo>
                <a:cubicBezTo>
                  <a:pt x="265373" y="-3033"/>
                  <a:pt x="417015" y="71272"/>
                  <a:pt x="741528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>
            <a:extLst>
              <a:ext uri="{FF2B5EF4-FFF2-40B4-BE49-F238E27FC236}">
                <a16:creationId xmlns:a16="http://schemas.microsoft.com/office/drawing/2014/main" id="{75DB6C68-8814-3DE8-4A40-A1DC90E39D0D}"/>
              </a:ext>
            </a:extLst>
          </p:cNvPr>
          <p:cNvSpPr/>
          <p:nvPr/>
        </p:nvSpPr>
        <p:spPr>
          <a:xfrm>
            <a:off x="4594226" y="3070225"/>
            <a:ext cx="936318" cy="425450"/>
          </a:xfrm>
          <a:custGeom>
            <a:avLst/>
            <a:gdLst>
              <a:gd name="connsiteX0" fmla="*/ 63500 w 1016000"/>
              <a:gd name="connsiteY0" fmla="*/ 422275 h 422275"/>
              <a:gd name="connsiteX1" fmla="*/ 63500 w 1016000"/>
              <a:gd name="connsiteY1" fmla="*/ 352425 h 422275"/>
              <a:gd name="connsiteX2" fmla="*/ 25400 w 1016000"/>
              <a:gd name="connsiteY2" fmla="*/ 314325 h 422275"/>
              <a:gd name="connsiteX3" fmla="*/ 117475 w 1016000"/>
              <a:gd name="connsiteY3" fmla="*/ 273050 h 422275"/>
              <a:gd name="connsiteX4" fmla="*/ 0 w 1016000"/>
              <a:gd name="connsiteY4" fmla="*/ 228600 h 422275"/>
              <a:gd name="connsiteX5" fmla="*/ 120650 w 1016000"/>
              <a:gd name="connsiteY5" fmla="*/ 171450 h 422275"/>
              <a:gd name="connsiteX6" fmla="*/ 50800 w 1016000"/>
              <a:gd name="connsiteY6" fmla="*/ 120650 h 422275"/>
              <a:gd name="connsiteX7" fmla="*/ 50800 w 1016000"/>
              <a:gd name="connsiteY7" fmla="*/ 0 h 422275"/>
              <a:gd name="connsiteX8" fmla="*/ 1016000 w 1016000"/>
              <a:gd name="connsiteY8" fmla="*/ 0 h 422275"/>
              <a:gd name="connsiteX0" fmla="*/ 63500 w 2677506"/>
              <a:gd name="connsiteY0" fmla="*/ 425450 h 425450"/>
              <a:gd name="connsiteX1" fmla="*/ 63500 w 2677506"/>
              <a:gd name="connsiteY1" fmla="*/ 355600 h 425450"/>
              <a:gd name="connsiteX2" fmla="*/ 25400 w 2677506"/>
              <a:gd name="connsiteY2" fmla="*/ 317500 h 425450"/>
              <a:gd name="connsiteX3" fmla="*/ 117475 w 2677506"/>
              <a:gd name="connsiteY3" fmla="*/ 276225 h 425450"/>
              <a:gd name="connsiteX4" fmla="*/ 0 w 2677506"/>
              <a:gd name="connsiteY4" fmla="*/ 231775 h 425450"/>
              <a:gd name="connsiteX5" fmla="*/ 120650 w 2677506"/>
              <a:gd name="connsiteY5" fmla="*/ 174625 h 425450"/>
              <a:gd name="connsiteX6" fmla="*/ 50800 w 2677506"/>
              <a:gd name="connsiteY6" fmla="*/ 123825 h 425450"/>
              <a:gd name="connsiteX7" fmla="*/ 50800 w 2677506"/>
              <a:gd name="connsiteY7" fmla="*/ 3175 h 425450"/>
              <a:gd name="connsiteX8" fmla="*/ 2677506 w 2677506"/>
              <a:gd name="connsiteY8" fmla="*/ 0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7506" h="425450">
                <a:moveTo>
                  <a:pt x="63500" y="425450"/>
                </a:moveTo>
                <a:lnTo>
                  <a:pt x="63500" y="355600"/>
                </a:lnTo>
                <a:lnTo>
                  <a:pt x="25400" y="317500"/>
                </a:lnTo>
                <a:lnTo>
                  <a:pt x="117475" y="276225"/>
                </a:lnTo>
                <a:lnTo>
                  <a:pt x="0" y="231775"/>
                </a:lnTo>
                <a:lnTo>
                  <a:pt x="120650" y="174625"/>
                </a:lnTo>
                <a:lnTo>
                  <a:pt x="50800" y="123825"/>
                </a:lnTo>
                <a:lnTo>
                  <a:pt x="50800" y="3175"/>
                </a:lnTo>
                <a:lnTo>
                  <a:pt x="2677506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>
            <a:extLst>
              <a:ext uri="{FF2B5EF4-FFF2-40B4-BE49-F238E27FC236}">
                <a16:creationId xmlns:a16="http://schemas.microsoft.com/office/drawing/2014/main" id="{4195D2C7-FC2F-283E-A6AE-62CA25E095DF}"/>
              </a:ext>
            </a:extLst>
          </p:cNvPr>
          <p:cNvSpPr/>
          <p:nvPr/>
        </p:nvSpPr>
        <p:spPr>
          <a:xfrm>
            <a:off x="3475974" y="4008329"/>
            <a:ext cx="488336" cy="210602"/>
          </a:xfrm>
          <a:custGeom>
            <a:avLst/>
            <a:gdLst>
              <a:gd name="connsiteX0" fmla="*/ 0 w 638827"/>
              <a:gd name="connsiteY0" fmla="*/ 0 h 210602"/>
              <a:gd name="connsiteX1" fmla="*/ 338202 w 638827"/>
              <a:gd name="connsiteY1" fmla="*/ 187890 h 210602"/>
              <a:gd name="connsiteX2" fmla="*/ 638827 w 638827"/>
              <a:gd name="connsiteY2" fmla="*/ 200416 h 21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8827" h="210602">
                <a:moveTo>
                  <a:pt x="0" y="0"/>
                </a:moveTo>
                <a:cubicBezTo>
                  <a:pt x="115865" y="77243"/>
                  <a:pt x="231731" y="154487"/>
                  <a:pt x="338202" y="187890"/>
                </a:cubicBezTo>
                <a:cubicBezTo>
                  <a:pt x="444673" y="221293"/>
                  <a:pt x="541750" y="210854"/>
                  <a:pt x="638827" y="200416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5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61750E-3334-683D-64E2-9B95B0F6031D}"/>
              </a:ext>
            </a:extLst>
          </p:cNvPr>
          <p:cNvSpPr/>
          <p:nvPr/>
        </p:nvSpPr>
        <p:spPr>
          <a:xfrm>
            <a:off x="28227" y="1184425"/>
            <a:ext cx="6778985" cy="785603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0B490E-12D3-AA7E-AEB0-828BDB0821D1}"/>
              </a:ext>
            </a:extLst>
          </p:cNvPr>
          <p:cNvCxnSpPr>
            <a:cxnSpLocks/>
            <a:stCxn id="2" idx="0"/>
            <a:endCxn id="2" idx="2"/>
          </p:cNvCxnSpPr>
          <p:nvPr/>
        </p:nvCxnSpPr>
        <p:spPr>
          <a:xfrm>
            <a:off x="3417720" y="1184425"/>
            <a:ext cx="0" cy="78560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30D68D6-C931-5754-1666-F2BE6E1EA00F}"/>
              </a:ext>
            </a:extLst>
          </p:cNvPr>
          <p:cNvSpPr txBox="1"/>
          <p:nvPr/>
        </p:nvSpPr>
        <p:spPr>
          <a:xfrm>
            <a:off x="1131527" y="117400"/>
            <a:ext cx="5681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PASS PROTECTIONS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759337-2B19-C88E-18BA-0DFC4B86990B}"/>
              </a:ext>
            </a:extLst>
          </p:cNvPr>
          <p:cNvSpPr/>
          <p:nvPr/>
        </p:nvSpPr>
        <p:spPr>
          <a:xfrm>
            <a:off x="1125701" y="570114"/>
            <a:ext cx="5681511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>
                <a:solidFill>
                  <a:schemeClr val="tx1"/>
                </a:solidFill>
              </a:rPr>
              <a:t>THREE PRIMARY PROTECTIONS WERE UTILIZED IN THE RUNNING OF THESE HALF ROLL PLAY ACTION PASSES.</a:t>
            </a:r>
          </a:p>
          <a:p>
            <a:r>
              <a:rPr lang="en-US" sz="800" dirty="0">
                <a:solidFill>
                  <a:schemeClr val="tx1"/>
                </a:solidFill>
              </a:rPr>
              <a:t>THE EARLIEST ITERATION SEEMED TO BE SLAM, A ZONE BASED PROTECTION.</a:t>
            </a:r>
          </a:p>
          <a:p>
            <a:r>
              <a:rPr lang="en-US" sz="800" dirty="0">
                <a:solidFill>
                  <a:schemeClr val="tx1"/>
                </a:solidFill>
              </a:rPr>
              <a:t>IN MORE RECENT YEARS THE TREND HAS BEEN TO INVOLVE A PULLING OL IN SOME CAPACITY.</a:t>
            </a:r>
          </a:p>
          <a:p>
            <a:endParaRPr lang="en-US" sz="1050" dirty="0">
              <a:solidFill>
                <a:schemeClr val="tx1"/>
              </a:solidFill>
            </a:endParaRPr>
          </a:p>
          <a:p>
            <a:endParaRPr lang="en-US" sz="1050" dirty="0">
              <a:solidFill>
                <a:schemeClr val="tx1"/>
              </a:solidFill>
            </a:endParaRPr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id="{B8A47390-FC0F-E8A7-EDDD-08F871CEF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" y="48016"/>
            <a:ext cx="842477" cy="108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A146461-7408-43EE-20D8-3CE1EBD7C113}"/>
              </a:ext>
            </a:extLst>
          </p:cNvPr>
          <p:cNvCxnSpPr>
            <a:cxnSpLocks/>
          </p:cNvCxnSpPr>
          <p:nvPr/>
        </p:nvCxnSpPr>
        <p:spPr>
          <a:xfrm>
            <a:off x="28229" y="3803102"/>
            <a:ext cx="677898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A38873F4-D632-C8DA-88E0-F2436A83B868}"/>
              </a:ext>
            </a:extLst>
          </p:cNvPr>
          <p:cNvSpPr/>
          <p:nvPr/>
        </p:nvSpPr>
        <p:spPr>
          <a:xfrm>
            <a:off x="1560199" y="2180117"/>
            <a:ext cx="201168" cy="2011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E25D543-9088-80D7-A75C-303852D7652D}"/>
              </a:ext>
            </a:extLst>
          </p:cNvPr>
          <p:cNvSpPr/>
          <p:nvPr/>
        </p:nvSpPr>
        <p:spPr>
          <a:xfrm>
            <a:off x="1870639" y="2180117"/>
            <a:ext cx="219456" cy="201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D323166-C679-1834-F886-BE059E804886}"/>
              </a:ext>
            </a:extLst>
          </p:cNvPr>
          <p:cNvSpPr/>
          <p:nvPr/>
        </p:nvSpPr>
        <p:spPr>
          <a:xfrm>
            <a:off x="2199367" y="2177670"/>
            <a:ext cx="219456" cy="201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2C8D95B-7422-3D7F-9672-9245681B38F3}"/>
              </a:ext>
            </a:extLst>
          </p:cNvPr>
          <p:cNvSpPr/>
          <p:nvPr/>
        </p:nvSpPr>
        <p:spPr>
          <a:xfrm>
            <a:off x="902743" y="2180117"/>
            <a:ext cx="219456" cy="201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8155630-DA34-4C1C-293D-A3C900159732}"/>
              </a:ext>
            </a:extLst>
          </p:cNvPr>
          <p:cNvSpPr/>
          <p:nvPr/>
        </p:nvSpPr>
        <p:spPr>
          <a:xfrm>
            <a:off x="1231471" y="2177670"/>
            <a:ext cx="219456" cy="201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BBF800A-55E4-AADD-9C7A-D50611E759E0}"/>
              </a:ext>
            </a:extLst>
          </p:cNvPr>
          <p:cNvSpPr/>
          <p:nvPr/>
        </p:nvSpPr>
        <p:spPr>
          <a:xfrm>
            <a:off x="1560199" y="2888343"/>
            <a:ext cx="201168" cy="201168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F888990-D64C-96E7-61D2-0BB83A40F8FB}"/>
              </a:ext>
            </a:extLst>
          </p:cNvPr>
          <p:cNvSpPr/>
          <p:nvPr/>
        </p:nvSpPr>
        <p:spPr>
          <a:xfrm>
            <a:off x="2079271" y="2888343"/>
            <a:ext cx="201168" cy="201168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A71EAB-FE17-A76C-762E-6AA1711B695A}"/>
              </a:ext>
            </a:extLst>
          </p:cNvPr>
          <p:cNvSpPr/>
          <p:nvPr/>
        </p:nvSpPr>
        <p:spPr>
          <a:xfrm>
            <a:off x="2467185" y="2403067"/>
            <a:ext cx="201168" cy="201168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0CF1C9C7-0799-8AD4-CE6A-AD0C2538BA64}"/>
              </a:ext>
            </a:extLst>
          </p:cNvPr>
          <p:cNvSpPr/>
          <p:nvPr/>
        </p:nvSpPr>
        <p:spPr>
          <a:xfrm>
            <a:off x="772840" y="2067551"/>
            <a:ext cx="153038" cy="149211"/>
          </a:xfrm>
          <a:custGeom>
            <a:avLst/>
            <a:gdLst>
              <a:gd name="connsiteX0" fmla="*/ 153038 w 153038"/>
              <a:gd name="connsiteY0" fmla="*/ 149211 h 149211"/>
              <a:gd name="connsiteX1" fmla="*/ 0 w 153038"/>
              <a:gd name="connsiteY1" fmla="*/ 0 h 14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38" h="149211">
                <a:moveTo>
                  <a:pt x="153038" y="14921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C074D0D8-8760-1DA9-E137-2CA3BF16B34F}"/>
              </a:ext>
            </a:extLst>
          </p:cNvPr>
          <p:cNvSpPr/>
          <p:nvPr/>
        </p:nvSpPr>
        <p:spPr>
          <a:xfrm>
            <a:off x="1108997" y="2067551"/>
            <a:ext cx="153038" cy="149211"/>
          </a:xfrm>
          <a:custGeom>
            <a:avLst/>
            <a:gdLst>
              <a:gd name="connsiteX0" fmla="*/ 153038 w 153038"/>
              <a:gd name="connsiteY0" fmla="*/ 149211 h 149211"/>
              <a:gd name="connsiteX1" fmla="*/ 0 w 153038"/>
              <a:gd name="connsiteY1" fmla="*/ 0 h 14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38" h="149211">
                <a:moveTo>
                  <a:pt x="153038" y="14921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B9795CD1-B5D4-45CD-A858-9479A10C6BB1}"/>
              </a:ext>
            </a:extLst>
          </p:cNvPr>
          <p:cNvSpPr/>
          <p:nvPr/>
        </p:nvSpPr>
        <p:spPr>
          <a:xfrm>
            <a:off x="1743114" y="2067551"/>
            <a:ext cx="153038" cy="149211"/>
          </a:xfrm>
          <a:custGeom>
            <a:avLst/>
            <a:gdLst>
              <a:gd name="connsiteX0" fmla="*/ 153038 w 153038"/>
              <a:gd name="connsiteY0" fmla="*/ 149211 h 149211"/>
              <a:gd name="connsiteX1" fmla="*/ 0 w 153038"/>
              <a:gd name="connsiteY1" fmla="*/ 0 h 14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38" h="149211">
                <a:moveTo>
                  <a:pt x="153038" y="14921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2E2D3C65-332D-9BDD-9A56-BE1C2789EC76}"/>
              </a:ext>
            </a:extLst>
          </p:cNvPr>
          <p:cNvSpPr/>
          <p:nvPr/>
        </p:nvSpPr>
        <p:spPr>
          <a:xfrm>
            <a:off x="2079271" y="2067551"/>
            <a:ext cx="153038" cy="149211"/>
          </a:xfrm>
          <a:custGeom>
            <a:avLst/>
            <a:gdLst>
              <a:gd name="connsiteX0" fmla="*/ 153038 w 153038"/>
              <a:gd name="connsiteY0" fmla="*/ 149211 h 149211"/>
              <a:gd name="connsiteX1" fmla="*/ 0 w 153038"/>
              <a:gd name="connsiteY1" fmla="*/ 0 h 14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38" h="149211">
                <a:moveTo>
                  <a:pt x="153038" y="14921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E236D77B-88BE-92DC-C0B3-7F6ADFC03EA5}"/>
              </a:ext>
            </a:extLst>
          </p:cNvPr>
          <p:cNvSpPr/>
          <p:nvPr/>
        </p:nvSpPr>
        <p:spPr>
          <a:xfrm>
            <a:off x="1408578" y="2067551"/>
            <a:ext cx="153038" cy="149211"/>
          </a:xfrm>
          <a:custGeom>
            <a:avLst/>
            <a:gdLst>
              <a:gd name="connsiteX0" fmla="*/ 153038 w 153038"/>
              <a:gd name="connsiteY0" fmla="*/ 149211 h 149211"/>
              <a:gd name="connsiteX1" fmla="*/ 0 w 153038"/>
              <a:gd name="connsiteY1" fmla="*/ 0 h 14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38" h="149211">
                <a:moveTo>
                  <a:pt x="153038" y="14921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548FCE7-A9AE-7D98-490A-5955EAF30540}"/>
              </a:ext>
            </a:extLst>
          </p:cNvPr>
          <p:cNvGrpSpPr/>
          <p:nvPr/>
        </p:nvGrpSpPr>
        <p:grpSpPr>
          <a:xfrm>
            <a:off x="2460080" y="2017569"/>
            <a:ext cx="156864" cy="379848"/>
            <a:chOff x="2463906" y="2003714"/>
            <a:chExt cx="156864" cy="379848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BF0B757-E839-6417-05B9-2C436A88F190}"/>
                </a:ext>
              </a:extLst>
            </p:cNvPr>
            <p:cNvSpPr/>
            <p:nvPr/>
          </p:nvSpPr>
          <p:spPr>
            <a:xfrm>
              <a:off x="2502166" y="2043053"/>
              <a:ext cx="118604" cy="340509"/>
            </a:xfrm>
            <a:custGeom>
              <a:avLst/>
              <a:gdLst>
                <a:gd name="connsiteX0" fmla="*/ 72693 w 118604"/>
                <a:gd name="connsiteY0" fmla="*/ 340509 h 340509"/>
                <a:gd name="connsiteX1" fmla="*/ 72693 w 118604"/>
                <a:gd name="connsiteY1" fmla="*/ 164515 h 340509"/>
                <a:gd name="connsiteX2" fmla="*/ 118604 w 118604"/>
                <a:gd name="connsiteY2" fmla="*/ 118604 h 340509"/>
                <a:gd name="connsiteX3" fmla="*/ 0 w 118604"/>
                <a:gd name="connsiteY3" fmla="*/ 0 h 34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604" h="340509">
                  <a:moveTo>
                    <a:pt x="72693" y="340509"/>
                  </a:moveTo>
                  <a:lnTo>
                    <a:pt x="72693" y="164515"/>
                  </a:lnTo>
                  <a:lnTo>
                    <a:pt x="118604" y="118604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769E5D52-5DFD-511E-D43E-8854486E4AF3}"/>
                </a:ext>
              </a:extLst>
            </p:cNvPr>
            <p:cNvSpPr/>
            <p:nvPr/>
          </p:nvSpPr>
          <p:spPr>
            <a:xfrm>
              <a:off x="2463906" y="2003714"/>
              <a:ext cx="80340" cy="92901"/>
            </a:xfrm>
            <a:custGeom>
              <a:avLst/>
              <a:gdLst>
                <a:gd name="connsiteX0" fmla="*/ 0 w 118604"/>
                <a:gd name="connsiteY0" fmla="*/ 118604 h 118604"/>
                <a:gd name="connsiteX1" fmla="*/ 118604 w 118604"/>
                <a:gd name="connsiteY1" fmla="*/ 0 h 11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604" h="118604">
                  <a:moveTo>
                    <a:pt x="0" y="118604"/>
                  </a:moveTo>
                  <a:lnTo>
                    <a:pt x="11860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1EB5025-67B0-DCB4-3EDA-CD4B7C7457E1}"/>
              </a:ext>
            </a:extLst>
          </p:cNvPr>
          <p:cNvGrpSpPr/>
          <p:nvPr/>
        </p:nvGrpSpPr>
        <p:grpSpPr>
          <a:xfrm>
            <a:off x="695525" y="2457200"/>
            <a:ext cx="1394532" cy="524536"/>
            <a:chOff x="695525" y="2443345"/>
            <a:chExt cx="1394532" cy="524536"/>
          </a:xfrm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7F68DF62-A216-0D84-A614-213EDC1F71AE}"/>
                </a:ext>
              </a:extLst>
            </p:cNvPr>
            <p:cNvSpPr/>
            <p:nvPr/>
          </p:nvSpPr>
          <p:spPr>
            <a:xfrm>
              <a:off x="731520" y="2481943"/>
              <a:ext cx="1358537" cy="485938"/>
            </a:xfrm>
            <a:custGeom>
              <a:avLst/>
              <a:gdLst>
                <a:gd name="connsiteX0" fmla="*/ 1358537 w 1358537"/>
                <a:gd name="connsiteY0" fmla="*/ 485938 h 485938"/>
                <a:gd name="connsiteX1" fmla="*/ 1086830 w 1358537"/>
                <a:gd name="connsiteY1" fmla="*/ 323959 h 485938"/>
                <a:gd name="connsiteX2" fmla="*/ 323959 w 1358537"/>
                <a:gd name="connsiteY2" fmla="*/ 323959 h 485938"/>
                <a:gd name="connsiteX3" fmla="*/ 0 w 1358537"/>
                <a:gd name="connsiteY3" fmla="*/ 0 h 485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537" h="485938">
                  <a:moveTo>
                    <a:pt x="1358537" y="485938"/>
                  </a:moveTo>
                  <a:lnTo>
                    <a:pt x="1086830" y="323959"/>
                  </a:lnTo>
                  <a:lnTo>
                    <a:pt x="323959" y="323959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50E05ED9-F969-869E-D721-D875C6DD6307}"/>
                </a:ext>
              </a:extLst>
            </p:cNvPr>
            <p:cNvSpPr/>
            <p:nvPr/>
          </p:nvSpPr>
          <p:spPr>
            <a:xfrm>
              <a:off x="695525" y="2443345"/>
              <a:ext cx="80340" cy="92901"/>
            </a:xfrm>
            <a:custGeom>
              <a:avLst/>
              <a:gdLst>
                <a:gd name="connsiteX0" fmla="*/ 0 w 118604"/>
                <a:gd name="connsiteY0" fmla="*/ 118604 h 118604"/>
                <a:gd name="connsiteX1" fmla="*/ 118604 w 118604"/>
                <a:gd name="connsiteY1" fmla="*/ 0 h 11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604" h="118604">
                  <a:moveTo>
                    <a:pt x="0" y="118604"/>
                  </a:moveTo>
                  <a:lnTo>
                    <a:pt x="11860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Freeform 31">
            <a:extLst>
              <a:ext uri="{FF2B5EF4-FFF2-40B4-BE49-F238E27FC236}">
                <a16:creationId xmlns:a16="http://schemas.microsoft.com/office/drawing/2014/main" id="{B9D4134F-37C3-4C69-DEDE-9AC1264605AC}"/>
              </a:ext>
            </a:extLst>
          </p:cNvPr>
          <p:cNvSpPr/>
          <p:nvPr/>
        </p:nvSpPr>
        <p:spPr>
          <a:xfrm>
            <a:off x="1729522" y="3065339"/>
            <a:ext cx="757646" cy="308121"/>
          </a:xfrm>
          <a:custGeom>
            <a:avLst/>
            <a:gdLst>
              <a:gd name="connsiteX0" fmla="*/ 0 w 757646"/>
              <a:gd name="connsiteY0" fmla="*/ 0 h 308121"/>
              <a:gd name="connsiteX1" fmla="*/ 428462 w 757646"/>
              <a:gd name="connsiteY1" fmla="*/ 271707 h 308121"/>
              <a:gd name="connsiteX2" fmla="*/ 757646 w 757646"/>
              <a:gd name="connsiteY2" fmla="*/ 297833 h 30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646" h="308121">
                <a:moveTo>
                  <a:pt x="0" y="0"/>
                </a:moveTo>
                <a:cubicBezTo>
                  <a:pt x="151094" y="111034"/>
                  <a:pt x="302188" y="222068"/>
                  <a:pt x="428462" y="271707"/>
                </a:cubicBezTo>
                <a:cubicBezTo>
                  <a:pt x="554736" y="321346"/>
                  <a:pt x="656191" y="309589"/>
                  <a:pt x="757646" y="297833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1D40B8-F005-B891-5060-7FD8F2CDA234}"/>
              </a:ext>
            </a:extLst>
          </p:cNvPr>
          <p:cNvSpPr/>
          <p:nvPr/>
        </p:nvSpPr>
        <p:spPr>
          <a:xfrm>
            <a:off x="28227" y="1184425"/>
            <a:ext cx="874512" cy="289572"/>
          </a:xfrm>
          <a:prstGeom prst="rect">
            <a:avLst/>
          </a:prstGeom>
          <a:solidFill>
            <a:srgbClr val="FDF9D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SLAM LT</a:t>
            </a:r>
            <a:endParaRPr lang="en-US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21954A36-AA8E-E702-884C-7F8FED653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64119"/>
              </p:ext>
            </p:extLst>
          </p:nvPr>
        </p:nvGraphicFramePr>
        <p:xfrm>
          <a:off x="3424964" y="1195311"/>
          <a:ext cx="3389488" cy="2607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067">
                  <a:extLst>
                    <a:ext uri="{9D8B030D-6E8A-4147-A177-3AD203B41FA5}">
                      <a16:colId xmlns:a16="http://schemas.microsoft.com/office/drawing/2014/main" val="893998705"/>
                    </a:ext>
                  </a:extLst>
                </a:gridCol>
                <a:gridCol w="2892421">
                  <a:extLst>
                    <a:ext uri="{9D8B030D-6E8A-4147-A177-3AD203B41FA5}">
                      <a16:colId xmlns:a16="http://schemas.microsoft.com/office/drawing/2014/main" val="4211288108"/>
                    </a:ext>
                  </a:extLst>
                </a:gridCol>
              </a:tblGrid>
              <a:tr h="43463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234532"/>
                  </a:ext>
                </a:extLst>
              </a:tr>
              <a:tr h="43463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292704"/>
                  </a:ext>
                </a:extLst>
              </a:tr>
              <a:tr h="43463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851765"/>
                  </a:ext>
                </a:extLst>
              </a:tr>
              <a:tr h="43463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064900"/>
                  </a:ext>
                </a:extLst>
              </a:tr>
              <a:tr h="43463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807397"/>
                  </a:ext>
                </a:extLst>
              </a:tr>
              <a:tr h="43463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986965"/>
                  </a:ext>
                </a:extLst>
              </a:tr>
            </a:tbl>
          </a:graphicData>
        </a:graphic>
      </p:graphicFrame>
      <p:sp>
        <p:nvSpPr>
          <p:cNvPr id="61" name="TextBox 60">
            <a:extLst>
              <a:ext uri="{FF2B5EF4-FFF2-40B4-BE49-F238E27FC236}">
                <a16:creationId xmlns:a16="http://schemas.microsoft.com/office/drawing/2014/main" id="{E8C439AE-EE19-1DE2-FC4F-C166D08017E6}"/>
              </a:ext>
            </a:extLst>
          </p:cNvPr>
          <p:cNvSpPr txBox="1"/>
          <p:nvPr/>
        </p:nvSpPr>
        <p:spPr>
          <a:xfrm>
            <a:off x="3424959" y="1267093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PST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D7CBD0C-53FA-F71E-D3E9-157EF4230E65}"/>
              </a:ext>
            </a:extLst>
          </p:cNvPr>
          <p:cNvSpPr txBox="1"/>
          <p:nvPr/>
        </p:nvSpPr>
        <p:spPr>
          <a:xfrm>
            <a:off x="3424959" y="1703890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PSG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F3A01A65-5C3D-EF0D-B217-11B10CC15F9A}"/>
              </a:ext>
            </a:extLst>
          </p:cNvPr>
          <p:cNvSpPr txBox="1"/>
          <p:nvPr/>
        </p:nvSpPr>
        <p:spPr>
          <a:xfrm>
            <a:off x="3424959" y="2140687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OC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45D1C017-A0E9-F156-2239-8BB89E1C9A80}"/>
              </a:ext>
            </a:extLst>
          </p:cNvPr>
          <p:cNvSpPr txBox="1"/>
          <p:nvPr/>
        </p:nvSpPr>
        <p:spPr>
          <a:xfrm>
            <a:off x="3424959" y="2577484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BSG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6BE52561-107B-4071-E749-1B29C763B7EA}"/>
              </a:ext>
            </a:extLst>
          </p:cNvPr>
          <p:cNvSpPr txBox="1"/>
          <p:nvPr/>
        </p:nvSpPr>
        <p:spPr>
          <a:xfrm>
            <a:off x="3424959" y="3014281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BST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51E34140-5B52-E921-7B6C-73D8FC83F5EB}"/>
              </a:ext>
            </a:extLst>
          </p:cNvPr>
          <p:cNvSpPr txBox="1"/>
          <p:nvPr/>
        </p:nvSpPr>
        <p:spPr>
          <a:xfrm>
            <a:off x="3424959" y="3451077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TE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2A79638-9F6C-9D13-0E74-58C3D7C9F412}"/>
              </a:ext>
            </a:extLst>
          </p:cNvPr>
          <p:cNvSpPr txBox="1"/>
          <p:nvPr/>
        </p:nvSpPr>
        <p:spPr>
          <a:xfrm>
            <a:off x="3921040" y="1272614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ZONE REACH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0D858E4C-1004-09AC-FCB2-146822040822}"/>
              </a:ext>
            </a:extLst>
          </p:cNvPr>
          <p:cNvSpPr txBox="1"/>
          <p:nvPr/>
        </p:nvSpPr>
        <p:spPr>
          <a:xfrm>
            <a:off x="3921040" y="1703993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ZONE REACH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7EB33D9-A900-53F1-3DD2-114A834D2BA0}"/>
              </a:ext>
            </a:extLst>
          </p:cNvPr>
          <p:cNvSpPr txBox="1"/>
          <p:nvPr/>
        </p:nvSpPr>
        <p:spPr>
          <a:xfrm>
            <a:off x="3921040" y="2125525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ZONE REACH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75FCB1B-9204-9CD0-71B1-B29A6A159F96}"/>
              </a:ext>
            </a:extLst>
          </p:cNvPr>
          <p:cNvSpPr txBox="1"/>
          <p:nvPr/>
        </p:nvSpPr>
        <p:spPr>
          <a:xfrm>
            <a:off x="3921040" y="2554700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ZONE REACH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152CDB4-A855-67D2-CE7F-33D45A6F9DCF}"/>
              </a:ext>
            </a:extLst>
          </p:cNvPr>
          <p:cNvSpPr txBox="1"/>
          <p:nvPr/>
        </p:nvSpPr>
        <p:spPr>
          <a:xfrm>
            <a:off x="3921040" y="3016534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ZONE REACH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6420F695-A8C7-2E4A-AF4D-CAC07B5D2D73}"/>
              </a:ext>
            </a:extLst>
          </p:cNvPr>
          <p:cNvSpPr txBox="1"/>
          <p:nvPr/>
        </p:nvSpPr>
        <p:spPr>
          <a:xfrm>
            <a:off x="3921040" y="3445708"/>
            <a:ext cx="245798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PIN C-GAP DEFENDER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6819A27-F152-D7CA-105F-3E1DA50309E7}"/>
              </a:ext>
            </a:extLst>
          </p:cNvPr>
          <p:cNvSpPr/>
          <p:nvPr/>
        </p:nvSpPr>
        <p:spPr>
          <a:xfrm>
            <a:off x="1560199" y="4793914"/>
            <a:ext cx="201168" cy="2011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F07F970A-FFDB-84E1-B8EB-BF852D3455F8}"/>
              </a:ext>
            </a:extLst>
          </p:cNvPr>
          <p:cNvSpPr/>
          <p:nvPr/>
        </p:nvSpPr>
        <p:spPr>
          <a:xfrm>
            <a:off x="1870639" y="4793914"/>
            <a:ext cx="219456" cy="201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BB39EC89-D7BB-E890-40AE-78841EC4737C}"/>
              </a:ext>
            </a:extLst>
          </p:cNvPr>
          <p:cNvSpPr/>
          <p:nvPr/>
        </p:nvSpPr>
        <p:spPr>
          <a:xfrm>
            <a:off x="2199367" y="4791467"/>
            <a:ext cx="219456" cy="201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223E0DA6-A15E-A723-10F5-64EDED90D999}"/>
              </a:ext>
            </a:extLst>
          </p:cNvPr>
          <p:cNvSpPr/>
          <p:nvPr/>
        </p:nvSpPr>
        <p:spPr>
          <a:xfrm>
            <a:off x="902743" y="4793914"/>
            <a:ext cx="219456" cy="201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A4D2D999-7A19-220F-40EA-EFE96C18593B}"/>
              </a:ext>
            </a:extLst>
          </p:cNvPr>
          <p:cNvSpPr/>
          <p:nvPr/>
        </p:nvSpPr>
        <p:spPr>
          <a:xfrm>
            <a:off x="1231471" y="4791467"/>
            <a:ext cx="219456" cy="201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AA595122-E74D-7D5E-CD1B-8CE3083051B2}"/>
              </a:ext>
            </a:extLst>
          </p:cNvPr>
          <p:cNvSpPr/>
          <p:nvPr/>
        </p:nvSpPr>
        <p:spPr>
          <a:xfrm>
            <a:off x="1560199" y="5502140"/>
            <a:ext cx="201168" cy="201168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744B13AB-481D-09E3-1AF9-D40FB683C81F}"/>
              </a:ext>
            </a:extLst>
          </p:cNvPr>
          <p:cNvSpPr/>
          <p:nvPr/>
        </p:nvSpPr>
        <p:spPr>
          <a:xfrm>
            <a:off x="2079271" y="5502140"/>
            <a:ext cx="201168" cy="201168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A814DFE7-D869-08DB-B7AC-BE0506D999E1}"/>
              </a:ext>
            </a:extLst>
          </p:cNvPr>
          <p:cNvSpPr/>
          <p:nvPr/>
        </p:nvSpPr>
        <p:spPr>
          <a:xfrm>
            <a:off x="2467185" y="5016864"/>
            <a:ext cx="201168" cy="201168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D0CEF4B2-8CC8-2393-4488-ACE53B78B47C}"/>
              </a:ext>
            </a:extLst>
          </p:cNvPr>
          <p:cNvSpPr/>
          <p:nvPr/>
        </p:nvSpPr>
        <p:spPr>
          <a:xfrm>
            <a:off x="28227" y="3798222"/>
            <a:ext cx="874512" cy="289572"/>
          </a:xfrm>
          <a:prstGeom prst="rect">
            <a:avLst/>
          </a:prstGeom>
          <a:solidFill>
            <a:srgbClr val="FDF9D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MOD LT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56" name="Freeform 155">
            <a:extLst>
              <a:ext uri="{FF2B5EF4-FFF2-40B4-BE49-F238E27FC236}">
                <a16:creationId xmlns:a16="http://schemas.microsoft.com/office/drawing/2014/main" id="{1C7024F2-F415-155D-457D-F6AFE0DDED3D}"/>
              </a:ext>
            </a:extLst>
          </p:cNvPr>
          <p:cNvSpPr/>
          <p:nvPr/>
        </p:nvSpPr>
        <p:spPr>
          <a:xfrm>
            <a:off x="772840" y="4681348"/>
            <a:ext cx="153038" cy="149211"/>
          </a:xfrm>
          <a:custGeom>
            <a:avLst/>
            <a:gdLst>
              <a:gd name="connsiteX0" fmla="*/ 153038 w 153038"/>
              <a:gd name="connsiteY0" fmla="*/ 149211 h 149211"/>
              <a:gd name="connsiteX1" fmla="*/ 0 w 153038"/>
              <a:gd name="connsiteY1" fmla="*/ 0 h 14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38" h="149211">
                <a:moveTo>
                  <a:pt x="153038" y="14921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>
            <a:extLst>
              <a:ext uri="{FF2B5EF4-FFF2-40B4-BE49-F238E27FC236}">
                <a16:creationId xmlns:a16="http://schemas.microsoft.com/office/drawing/2014/main" id="{526B7185-2231-6015-0F11-031EBFED76A2}"/>
              </a:ext>
            </a:extLst>
          </p:cNvPr>
          <p:cNvSpPr/>
          <p:nvPr/>
        </p:nvSpPr>
        <p:spPr>
          <a:xfrm>
            <a:off x="1108997" y="4681348"/>
            <a:ext cx="153038" cy="149211"/>
          </a:xfrm>
          <a:custGeom>
            <a:avLst/>
            <a:gdLst>
              <a:gd name="connsiteX0" fmla="*/ 153038 w 153038"/>
              <a:gd name="connsiteY0" fmla="*/ 149211 h 149211"/>
              <a:gd name="connsiteX1" fmla="*/ 0 w 153038"/>
              <a:gd name="connsiteY1" fmla="*/ 0 h 14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38" h="149211">
                <a:moveTo>
                  <a:pt x="153038" y="14921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>
            <a:extLst>
              <a:ext uri="{FF2B5EF4-FFF2-40B4-BE49-F238E27FC236}">
                <a16:creationId xmlns:a16="http://schemas.microsoft.com/office/drawing/2014/main" id="{004F129E-CDB3-50AE-3C41-6237AFEC4622}"/>
              </a:ext>
            </a:extLst>
          </p:cNvPr>
          <p:cNvSpPr/>
          <p:nvPr/>
        </p:nvSpPr>
        <p:spPr>
          <a:xfrm>
            <a:off x="1743114" y="4681348"/>
            <a:ext cx="153038" cy="149211"/>
          </a:xfrm>
          <a:custGeom>
            <a:avLst/>
            <a:gdLst>
              <a:gd name="connsiteX0" fmla="*/ 153038 w 153038"/>
              <a:gd name="connsiteY0" fmla="*/ 149211 h 149211"/>
              <a:gd name="connsiteX1" fmla="*/ 0 w 153038"/>
              <a:gd name="connsiteY1" fmla="*/ 0 h 14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38" h="149211">
                <a:moveTo>
                  <a:pt x="153038" y="14921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>
            <a:extLst>
              <a:ext uri="{FF2B5EF4-FFF2-40B4-BE49-F238E27FC236}">
                <a16:creationId xmlns:a16="http://schemas.microsoft.com/office/drawing/2014/main" id="{794B1A74-FB69-E6D7-BD0F-2AECFCDC4307}"/>
              </a:ext>
            </a:extLst>
          </p:cNvPr>
          <p:cNvSpPr/>
          <p:nvPr/>
        </p:nvSpPr>
        <p:spPr>
          <a:xfrm>
            <a:off x="2079271" y="4681348"/>
            <a:ext cx="153038" cy="149211"/>
          </a:xfrm>
          <a:custGeom>
            <a:avLst/>
            <a:gdLst>
              <a:gd name="connsiteX0" fmla="*/ 153038 w 153038"/>
              <a:gd name="connsiteY0" fmla="*/ 149211 h 149211"/>
              <a:gd name="connsiteX1" fmla="*/ 0 w 153038"/>
              <a:gd name="connsiteY1" fmla="*/ 0 h 14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38" h="149211">
                <a:moveTo>
                  <a:pt x="153038" y="14921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BE0C1DB0-71F3-4C59-6B51-5B5CB5788569}"/>
              </a:ext>
            </a:extLst>
          </p:cNvPr>
          <p:cNvGrpSpPr/>
          <p:nvPr/>
        </p:nvGrpSpPr>
        <p:grpSpPr>
          <a:xfrm>
            <a:off x="2460080" y="4631366"/>
            <a:ext cx="156864" cy="379848"/>
            <a:chOff x="2463906" y="2003714"/>
            <a:chExt cx="156864" cy="379848"/>
          </a:xfrm>
        </p:grpSpPr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E3F06B3F-D69A-2B22-D6B3-705A41DEC9D1}"/>
                </a:ext>
              </a:extLst>
            </p:cNvPr>
            <p:cNvSpPr/>
            <p:nvPr/>
          </p:nvSpPr>
          <p:spPr>
            <a:xfrm>
              <a:off x="2502166" y="2043053"/>
              <a:ext cx="118604" cy="340509"/>
            </a:xfrm>
            <a:custGeom>
              <a:avLst/>
              <a:gdLst>
                <a:gd name="connsiteX0" fmla="*/ 72693 w 118604"/>
                <a:gd name="connsiteY0" fmla="*/ 340509 h 340509"/>
                <a:gd name="connsiteX1" fmla="*/ 72693 w 118604"/>
                <a:gd name="connsiteY1" fmla="*/ 164515 h 340509"/>
                <a:gd name="connsiteX2" fmla="*/ 118604 w 118604"/>
                <a:gd name="connsiteY2" fmla="*/ 118604 h 340509"/>
                <a:gd name="connsiteX3" fmla="*/ 0 w 118604"/>
                <a:gd name="connsiteY3" fmla="*/ 0 h 34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604" h="340509">
                  <a:moveTo>
                    <a:pt x="72693" y="340509"/>
                  </a:moveTo>
                  <a:lnTo>
                    <a:pt x="72693" y="164515"/>
                  </a:lnTo>
                  <a:lnTo>
                    <a:pt x="118604" y="118604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F4C23F46-2C2D-E301-82AF-5DE58C638823}"/>
                </a:ext>
              </a:extLst>
            </p:cNvPr>
            <p:cNvSpPr/>
            <p:nvPr/>
          </p:nvSpPr>
          <p:spPr>
            <a:xfrm>
              <a:off x="2463906" y="2003714"/>
              <a:ext cx="80340" cy="92901"/>
            </a:xfrm>
            <a:custGeom>
              <a:avLst/>
              <a:gdLst>
                <a:gd name="connsiteX0" fmla="*/ 0 w 118604"/>
                <a:gd name="connsiteY0" fmla="*/ 118604 h 118604"/>
                <a:gd name="connsiteX1" fmla="*/ 118604 w 118604"/>
                <a:gd name="connsiteY1" fmla="*/ 0 h 11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604" h="118604">
                  <a:moveTo>
                    <a:pt x="0" y="118604"/>
                  </a:moveTo>
                  <a:lnTo>
                    <a:pt x="11860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F1C1CF5F-0DA9-579C-ADDD-AA7939340CAA}"/>
              </a:ext>
            </a:extLst>
          </p:cNvPr>
          <p:cNvGrpSpPr/>
          <p:nvPr/>
        </p:nvGrpSpPr>
        <p:grpSpPr>
          <a:xfrm>
            <a:off x="695525" y="5070997"/>
            <a:ext cx="1394532" cy="524536"/>
            <a:chOff x="695525" y="2443345"/>
            <a:chExt cx="1394532" cy="524536"/>
          </a:xfrm>
        </p:grpSpPr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926154CD-D1B9-0EF0-5EBB-0123EC709D73}"/>
                </a:ext>
              </a:extLst>
            </p:cNvPr>
            <p:cNvSpPr/>
            <p:nvPr/>
          </p:nvSpPr>
          <p:spPr>
            <a:xfrm>
              <a:off x="731520" y="2481943"/>
              <a:ext cx="1358537" cy="485938"/>
            </a:xfrm>
            <a:custGeom>
              <a:avLst/>
              <a:gdLst>
                <a:gd name="connsiteX0" fmla="*/ 1358537 w 1358537"/>
                <a:gd name="connsiteY0" fmla="*/ 485938 h 485938"/>
                <a:gd name="connsiteX1" fmla="*/ 1086830 w 1358537"/>
                <a:gd name="connsiteY1" fmla="*/ 323959 h 485938"/>
                <a:gd name="connsiteX2" fmla="*/ 323959 w 1358537"/>
                <a:gd name="connsiteY2" fmla="*/ 323959 h 485938"/>
                <a:gd name="connsiteX3" fmla="*/ 0 w 1358537"/>
                <a:gd name="connsiteY3" fmla="*/ 0 h 485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537" h="485938">
                  <a:moveTo>
                    <a:pt x="1358537" y="485938"/>
                  </a:moveTo>
                  <a:lnTo>
                    <a:pt x="1086830" y="323959"/>
                  </a:lnTo>
                  <a:lnTo>
                    <a:pt x="323959" y="323959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36983D9C-3B9A-867F-EDD5-0E2478013A56}"/>
                </a:ext>
              </a:extLst>
            </p:cNvPr>
            <p:cNvSpPr/>
            <p:nvPr/>
          </p:nvSpPr>
          <p:spPr>
            <a:xfrm>
              <a:off x="695525" y="2443345"/>
              <a:ext cx="80340" cy="92901"/>
            </a:xfrm>
            <a:custGeom>
              <a:avLst/>
              <a:gdLst>
                <a:gd name="connsiteX0" fmla="*/ 0 w 118604"/>
                <a:gd name="connsiteY0" fmla="*/ 118604 h 118604"/>
                <a:gd name="connsiteX1" fmla="*/ 118604 w 118604"/>
                <a:gd name="connsiteY1" fmla="*/ 0 h 11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604" h="118604">
                  <a:moveTo>
                    <a:pt x="0" y="118604"/>
                  </a:moveTo>
                  <a:lnTo>
                    <a:pt x="11860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Freeform 165">
            <a:extLst>
              <a:ext uri="{FF2B5EF4-FFF2-40B4-BE49-F238E27FC236}">
                <a16:creationId xmlns:a16="http://schemas.microsoft.com/office/drawing/2014/main" id="{98DF748A-1D99-7BC1-3E2F-FE872C784EA0}"/>
              </a:ext>
            </a:extLst>
          </p:cNvPr>
          <p:cNvSpPr/>
          <p:nvPr/>
        </p:nvSpPr>
        <p:spPr>
          <a:xfrm>
            <a:off x="1729522" y="5679136"/>
            <a:ext cx="757646" cy="308121"/>
          </a:xfrm>
          <a:custGeom>
            <a:avLst/>
            <a:gdLst>
              <a:gd name="connsiteX0" fmla="*/ 0 w 757646"/>
              <a:gd name="connsiteY0" fmla="*/ 0 h 308121"/>
              <a:gd name="connsiteX1" fmla="*/ 428462 w 757646"/>
              <a:gd name="connsiteY1" fmla="*/ 271707 h 308121"/>
              <a:gd name="connsiteX2" fmla="*/ 757646 w 757646"/>
              <a:gd name="connsiteY2" fmla="*/ 297833 h 30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646" h="308121">
                <a:moveTo>
                  <a:pt x="0" y="0"/>
                </a:moveTo>
                <a:cubicBezTo>
                  <a:pt x="151094" y="111034"/>
                  <a:pt x="302188" y="222068"/>
                  <a:pt x="428462" y="271707"/>
                </a:cubicBezTo>
                <a:cubicBezTo>
                  <a:pt x="554736" y="321346"/>
                  <a:pt x="656191" y="309589"/>
                  <a:pt x="757646" y="297833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>
            <a:extLst>
              <a:ext uri="{FF2B5EF4-FFF2-40B4-BE49-F238E27FC236}">
                <a16:creationId xmlns:a16="http://schemas.microsoft.com/office/drawing/2014/main" id="{4B2E39A1-6EB6-088E-37CC-67FB99505352}"/>
              </a:ext>
            </a:extLst>
          </p:cNvPr>
          <p:cNvSpPr/>
          <p:nvPr/>
        </p:nvSpPr>
        <p:spPr>
          <a:xfrm>
            <a:off x="1668282" y="4998026"/>
            <a:ext cx="1123950" cy="257673"/>
          </a:xfrm>
          <a:custGeom>
            <a:avLst/>
            <a:gdLst>
              <a:gd name="connsiteX0" fmla="*/ 0 w 1181100"/>
              <a:gd name="connsiteY0" fmla="*/ 0 h 304800"/>
              <a:gd name="connsiteX1" fmla="*/ 0 w 1181100"/>
              <a:gd name="connsiteY1" fmla="*/ 85725 h 304800"/>
              <a:gd name="connsiteX2" fmla="*/ 539750 w 1181100"/>
              <a:gd name="connsiteY2" fmla="*/ 85725 h 304800"/>
              <a:gd name="connsiteX3" fmla="*/ 920750 w 1181100"/>
              <a:gd name="connsiteY3" fmla="*/ 304800 h 304800"/>
              <a:gd name="connsiteX4" fmla="*/ 1181100 w 1181100"/>
              <a:gd name="connsiteY4" fmla="*/ 34925 h 304800"/>
              <a:gd name="connsiteX0" fmla="*/ 0 w 1181100"/>
              <a:gd name="connsiteY0" fmla="*/ 0 h 305072"/>
              <a:gd name="connsiteX1" fmla="*/ 0 w 1181100"/>
              <a:gd name="connsiteY1" fmla="*/ 85725 h 305072"/>
              <a:gd name="connsiteX2" fmla="*/ 539750 w 1181100"/>
              <a:gd name="connsiteY2" fmla="*/ 85725 h 305072"/>
              <a:gd name="connsiteX3" fmla="*/ 920750 w 1181100"/>
              <a:gd name="connsiteY3" fmla="*/ 304800 h 305072"/>
              <a:gd name="connsiteX4" fmla="*/ 1181100 w 1181100"/>
              <a:gd name="connsiteY4" fmla="*/ 34925 h 305072"/>
              <a:gd name="connsiteX0" fmla="*/ 0 w 1181100"/>
              <a:gd name="connsiteY0" fmla="*/ 0 h 257534"/>
              <a:gd name="connsiteX1" fmla="*/ 0 w 1181100"/>
              <a:gd name="connsiteY1" fmla="*/ 85725 h 257534"/>
              <a:gd name="connsiteX2" fmla="*/ 539750 w 1181100"/>
              <a:gd name="connsiteY2" fmla="*/ 85725 h 257534"/>
              <a:gd name="connsiteX3" fmla="*/ 908050 w 1181100"/>
              <a:gd name="connsiteY3" fmla="*/ 257175 h 257534"/>
              <a:gd name="connsiteX4" fmla="*/ 1181100 w 1181100"/>
              <a:gd name="connsiteY4" fmla="*/ 34925 h 257534"/>
              <a:gd name="connsiteX0" fmla="*/ 0 w 1123950"/>
              <a:gd name="connsiteY0" fmla="*/ 0 h 257673"/>
              <a:gd name="connsiteX1" fmla="*/ 0 w 1123950"/>
              <a:gd name="connsiteY1" fmla="*/ 85725 h 257673"/>
              <a:gd name="connsiteX2" fmla="*/ 539750 w 1123950"/>
              <a:gd name="connsiteY2" fmla="*/ 85725 h 257673"/>
              <a:gd name="connsiteX3" fmla="*/ 908050 w 1123950"/>
              <a:gd name="connsiteY3" fmla="*/ 257175 h 257673"/>
              <a:gd name="connsiteX4" fmla="*/ 1123950 w 1123950"/>
              <a:gd name="connsiteY4" fmla="*/ 25400 h 257673"/>
              <a:gd name="connsiteX0" fmla="*/ 0 w 1123950"/>
              <a:gd name="connsiteY0" fmla="*/ 0 h 257673"/>
              <a:gd name="connsiteX1" fmla="*/ 0 w 1123950"/>
              <a:gd name="connsiteY1" fmla="*/ 85725 h 257673"/>
              <a:gd name="connsiteX2" fmla="*/ 539750 w 1123950"/>
              <a:gd name="connsiteY2" fmla="*/ 85725 h 257673"/>
              <a:gd name="connsiteX3" fmla="*/ 908050 w 1123950"/>
              <a:gd name="connsiteY3" fmla="*/ 257175 h 257673"/>
              <a:gd name="connsiteX4" fmla="*/ 1123950 w 1123950"/>
              <a:gd name="connsiteY4" fmla="*/ 25400 h 25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3950" h="257673">
                <a:moveTo>
                  <a:pt x="0" y="0"/>
                </a:moveTo>
                <a:lnTo>
                  <a:pt x="0" y="85725"/>
                </a:lnTo>
                <a:lnTo>
                  <a:pt x="539750" y="85725"/>
                </a:lnTo>
                <a:cubicBezTo>
                  <a:pt x="693208" y="122237"/>
                  <a:pt x="810683" y="267229"/>
                  <a:pt x="908050" y="257175"/>
                </a:cubicBezTo>
                <a:cubicBezTo>
                  <a:pt x="1005417" y="247121"/>
                  <a:pt x="1113367" y="162983"/>
                  <a:pt x="1123950" y="2540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1" name="Table 180">
            <a:extLst>
              <a:ext uri="{FF2B5EF4-FFF2-40B4-BE49-F238E27FC236}">
                <a16:creationId xmlns:a16="http://schemas.microsoft.com/office/drawing/2014/main" id="{95F0A7D0-2EC1-B906-8704-472EAC497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205236"/>
              </p:ext>
            </p:extLst>
          </p:nvPr>
        </p:nvGraphicFramePr>
        <p:xfrm>
          <a:off x="3424963" y="3807844"/>
          <a:ext cx="3389488" cy="26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067">
                  <a:extLst>
                    <a:ext uri="{9D8B030D-6E8A-4147-A177-3AD203B41FA5}">
                      <a16:colId xmlns:a16="http://schemas.microsoft.com/office/drawing/2014/main" val="893998705"/>
                    </a:ext>
                  </a:extLst>
                </a:gridCol>
                <a:gridCol w="2892421">
                  <a:extLst>
                    <a:ext uri="{9D8B030D-6E8A-4147-A177-3AD203B41FA5}">
                      <a16:colId xmlns:a16="http://schemas.microsoft.com/office/drawing/2014/main" val="4211288108"/>
                    </a:ext>
                  </a:extLst>
                </a:gridCol>
              </a:tblGrid>
              <a:tr h="43668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234532"/>
                  </a:ext>
                </a:extLst>
              </a:tr>
              <a:tr h="43668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292704"/>
                  </a:ext>
                </a:extLst>
              </a:tr>
              <a:tr h="43668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851765"/>
                  </a:ext>
                </a:extLst>
              </a:tr>
              <a:tr h="43668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064900"/>
                  </a:ext>
                </a:extLst>
              </a:tr>
              <a:tr h="43668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807397"/>
                  </a:ext>
                </a:extLst>
              </a:tr>
              <a:tr h="43668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986965"/>
                  </a:ext>
                </a:extLst>
              </a:tr>
            </a:tbl>
          </a:graphicData>
        </a:graphic>
      </p:graphicFrame>
      <p:sp>
        <p:nvSpPr>
          <p:cNvPr id="182" name="TextBox 181">
            <a:extLst>
              <a:ext uri="{FF2B5EF4-FFF2-40B4-BE49-F238E27FC236}">
                <a16:creationId xmlns:a16="http://schemas.microsoft.com/office/drawing/2014/main" id="{95F9FFF7-4F45-284E-EFC7-6C7B77E6F4F0}"/>
              </a:ext>
            </a:extLst>
          </p:cNvPr>
          <p:cNvSpPr txBox="1"/>
          <p:nvPr/>
        </p:nvSpPr>
        <p:spPr>
          <a:xfrm>
            <a:off x="3424958" y="3879627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PST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372302F8-717C-6496-7C79-C638C49C9A9C}"/>
              </a:ext>
            </a:extLst>
          </p:cNvPr>
          <p:cNvSpPr txBox="1"/>
          <p:nvPr/>
        </p:nvSpPr>
        <p:spPr>
          <a:xfrm>
            <a:off x="3424958" y="4316424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PSG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C1497A9C-5F7C-54C7-2761-4BC3960B5744}"/>
              </a:ext>
            </a:extLst>
          </p:cNvPr>
          <p:cNvSpPr txBox="1"/>
          <p:nvPr/>
        </p:nvSpPr>
        <p:spPr>
          <a:xfrm>
            <a:off x="3424958" y="4753221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OC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65BBA59E-CC78-1D5F-DA29-B1CC6882E965}"/>
              </a:ext>
            </a:extLst>
          </p:cNvPr>
          <p:cNvSpPr txBox="1"/>
          <p:nvPr/>
        </p:nvSpPr>
        <p:spPr>
          <a:xfrm>
            <a:off x="3424958" y="5190018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BSG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D048335D-C6F4-74EE-6CA5-12BE417910E5}"/>
              </a:ext>
            </a:extLst>
          </p:cNvPr>
          <p:cNvSpPr txBox="1"/>
          <p:nvPr/>
        </p:nvSpPr>
        <p:spPr>
          <a:xfrm>
            <a:off x="3424958" y="5626815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BST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0B72866F-D37B-726F-09BE-1CBCAED56BE4}"/>
              </a:ext>
            </a:extLst>
          </p:cNvPr>
          <p:cNvSpPr txBox="1"/>
          <p:nvPr/>
        </p:nvSpPr>
        <p:spPr>
          <a:xfrm>
            <a:off x="3424958" y="6063611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TE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B8F6A3E9-8F5F-15A5-9D69-7CA88648F1FD}"/>
              </a:ext>
            </a:extLst>
          </p:cNvPr>
          <p:cNvSpPr txBox="1"/>
          <p:nvPr/>
        </p:nvSpPr>
        <p:spPr>
          <a:xfrm>
            <a:off x="3925476" y="3900427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MAN #2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ECF629E1-7234-44DB-F178-EF46EF63100A}"/>
              </a:ext>
            </a:extLst>
          </p:cNvPr>
          <p:cNvSpPr txBox="1"/>
          <p:nvPr/>
        </p:nvSpPr>
        <p:spPr>
          <a:xfrm>
            <a:off x="3925476" y="4344442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MAN #1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D197ABF5-18EB-6FE5-6128-A237495C8B36}"/>
              </a:ext>
            </a:extLst>
          </p:cNvPr>
          <p:cNvSpPr txBox="1"/>
          <p:nvPr/>
        </p:nvSpPr>
        <p:spPr>
          <a:xfrm>
            <a:off x="3925476" y="4766277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SICKLE PULL (SECURE D-GAP)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18A45121-7755-D0A8-096E-4454695852D9}"/>
              </a:ext>
            </a:extLst>
          </p:cNvPr>
          <p:cNvSpPr txBox="1"/>
          <p:nvPr/>
        </p:nvSpPr>
        <p:spPr>
          <a:xfrm>
            <a:off x="3925476" y="5204711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GAP DOWN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7A04429B-913E-FCC9-D87C-8DF700F95650}"/>
              </a:ext>
            </a:extLst>
          </p:cNvPr>
          <p:cNvSpPr txBox="1"/>
          <p:nvPr/>
        </p:nvSpPr>
        <p:spPr>
          <a:xfrm>
            <a:off x="3925476" y="5634830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GAP DOWN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E22A45AE-DCD1-DCB1-A154-C982DA15F015}"/>
              </a:ext>
            </a:extLst>
          </p:cNvPr>
          <p:cNvSpPr txBox="1"/>
          <p:nvPr/>
        </p:nvSpPr>
        <p:spPr>
          <a:xfrm>
            <a:off x="3925476" y="6074910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PIN C-GAP DEFENDER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122B3390-BA34-D8D0-ADB9-9BDF7BFB6B62}"/>
              </a:ext>
            </a:extLst>
          </p:cNvPr>
          <p:cNvSpPr/>
          <p:nvPr/>
        </p:nvSpPr>
        <p:spPr>
          <a:xfrm>
            <a:off x="1560199" y="7423614"/>
            <a:ext cx="201168" cy="2011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6DA822FA-AD11-3953-F769-80E86D1A8258}"/>
              </a:ext>
            </a:extLst>
          </p:cNvPr>
          <p:cNvSpPr/>
          <p:nvPr/>
        </p:nvSpPr>
        <p:spPr>
          <a:xfrm>
            <a:off x="1870639" y="7423614"/>
            <a:ext cx="219456" cy="201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DD988109-02BC-FAA0-FD22-88C5A2EB99DF}"/>
              </a:ext>
            </a:extLst>
          </p:cNvPr>
          <p:cNvSpPr/>
          <p:nvPr/>
        </p:nvSpPr>
        <p:spPr>
          <a:xfrm>
            <a:off x="902743" y="7423614"/>
            <a:ext cx="219456" cy="201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E2982D4A-D8BF-929C-0DA7-48031F8254AB}"/>
              </a:ext>
            </a:extLst>
          </p:cNvPr>
          <p:cNvSpPr/>
          <p:nvPr/>
        </p:nvSpPr>
        <p:spPr>
          <a:xfrm>
            <a:off x="1231471" y="7421167"/>
            <a:ext cx="219456" cy="201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80E82A1D-4AA4-61B2-B8B0-A535307BD1B9}"/>
              </a:ext>
            </a:extLst>
          </p:cNvPr>
          <p:cNvSpPr/>
          <p:nvPr/>
        </p:nvSpPr>
        <p:spPr>
          <a:xfrm>
            <a:off x="1560199" y="8131840"/>
            <a:ext cx="201168" cy="201168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215B18C5-A683-A54F-C1CB-00A94FEA4D6B}"/>
              </a:ext>
            </a:extLst>
          </p:cNvPr>
          <p:cNvSpPr/>
          <p:nvPr/>
        </p:nvSpPr>
        <p:spPr>
          <a:xfrm>
            <a:off x="2079271" y="8131840"/>
            <a:ext cx="201168" cy="201168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A9D9DA66-9049-9A0D-BC40-ACDE0794D0A0}"/>
              </a:ext>
            </a:extLst>
          </p:cNvPr>
          <p:cNvSpPr/>
          <p:nvPr/>
        </p:nvSpPr>
        <p:spPr>
          <a:xfrm>
            <a:off x="2467185" y="7646564"/>
            <a:ext cx="201168" cy="201168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DA654D32-4961-5B26-FA0C-907F72DD6520}"/>
              </a:ext>
            </a:extLst>
          </p:cNvPr>
          <p:cNvSpPr/>
          <p:nvPr/>
        </p:nvSpPr>
        <p:spPr>
          <a:xfrm>
            <a:off x="28227" y="6427922"/>
            <a:ext cx="874512" cy="289572"/>
          </a:xfrm>
          <a:prstGeom prst="rect">
            <a:avLst/>
          </a:prstGeom>
          <a:solidFill>
            <a:srgbClr val="FDF9D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GAP LT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96" name="Freeform 195">
            <a:extLst>
              <a:ext uri="{FF2B5EF4-FFF2-40B4-BE49-F238E27FC236}">
                <a16:creationId xmlns:a16="http://schemas.microsoft.com/office/drawing/2014/main" id="{23D167D0-A0EC-9EBC-FC7E-71E709F9EFF0}"/>
              </a:ext>
            </a:extLst>
          </p:cNvPr>
          <p:cNvSpPr/>
          <p:nvPr/>
        </p:nvSpPr>
        <p:spPr>
          <a:xfrm flipH="1">
            <a:off x="1084560" y="7311048"/>
            <a:ext cx="153038" cy="149211"/>
          </a:xfrm>
          <a:custGeom>
            <a:avLst/>
            <a:gdLst>
              <a:gd name="connsiteX0" fmla="*/ 153038 w 153038"/>
              <a:gd name="connsiteY0" fmla="*/ 149211 h 149211"/>
              <a:gd name="connsiteX1" fmla="*/ 0 w 153038"/>
              <a:gd name="connsiteY1" fmla="*/ 0 h 14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38" h="149211">
                <a:moveTo>
                  <a:pt x="153038" y="14921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>
            <a:extLst>
              <a:ext uri="{FF2B5EF4-FFF2-40B4-BE49-F238E27FC236}">
                <a16:creationId xmlns:a16="http://schemas.microsoft.com/office/drawing/2014/main" id="{522568FB-54EE-6EF9-1417-6D919FF34B25}"/>
              </a:ext>
            </a:extLst>
          </p:cNvPr>
          <p:cNvSpPr/>
          <p:nvPr/>
        </p:nvSpPr>
        <p:spPr>
          <a:xfrm flipH="1">
            <a:off x="1420717" y="7311048"/>
            <a:ext cx="153038" cy="149211"/>
          </a:xfrm>
          <a:custGeom>
            <a:avLst/>
            <a:gdLst>
              <a:gd name="connsiteX0" fmla="*/ 153038 w 153038"/>
              <a:gd name="connsiteY0" fmla="*/ 149211 h 149211"/>
              <a:gd name="connsiteX1" fmla="*/ 0 w 153038"/>
              <a:gd name="connsiteY1" fmla="*/ 0 h 14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38" h="149211">
                <a:moveTo>
                  <a:pt x="153038" y="14921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>
            <a:extLst>
              <a:ext uri="{FF2B5EF4-FFF2-40B4-BE49-F238E27FC236}">
                <a16:creationId xmlns:a16="http://schemas.microsoft.com/office/drawing/2014/main" id="{8CA80B43-9BFD-95D4-48D4-55AF5FE59AE7}"/>
              </a:ext>
            </a:extLst>
          </p:cNvPr>
          <p:cNvSpPr/>
          <p:nvPr/>
        </p:nvSpPr>
        <p:spPr>
          <a:xfrm>
            <a:off x="2310912" y="7289625"/>
            <a:ext cx="0" cy="159854"/>
          </a:xfrm>
          <a:custGeom>
            <a:avLst/>
            <a:gdLst>
              <a:gd name="connsiteX0" fmla="*/ 153038 w 153038"/>
              <a:gd name="connsiteY0" fmla="*/ 149211 h 149211"/>
              <a:gd name="connsiteX1" fmla="*/ 0 w 153038"/>
              <a:gd name="connsiteY1" fmla="*/ 0 h 14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38" h="149211">
                <a:moveTo>
                  <a:pt x="153038" y="14921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>
            <a:extLst>
              <a:ext uri="{FF2B5EF4-FFF2-40B4-BE49-F238E27FC236}">
                <a16:creationId xmlns:a16="http://schemas.microsoft.com/office/drawing/2014/main" id="{DF5EA966-CC72-4F98-6D1F-38DFF281157D}"/>
              </a:ext>
            </a:extLst>
          </p:cNvPr>
          <p:cNvSpPr/>
          <p:nvPr/>
        </p:nvSpPr>
        <p:spPr>
          <a:xfrm flipH="1">
            <a:off x="1761858" y="7311048"/>
            <a:ext cx="153038" cy="149211"/>
          </a:xfrm>
          <a:custGeom>
            <a:avLst/>
            <a:gdLst>
              <a:gd name="connsiteX0" fmla="*/ 153038 w 153038"/>
              <a:gd name="connsiteY0" fmla="*/ 149211 h 149211"/>
              <a:gd name="connsiteX1" fmla="*/ 0 w 153038"/>
              <a:gd name="connsiteY1" fmla="*/ 0 h 14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38" h="149211">
                <a:moveTo>
                  <a:pt x="153038" y="14921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6640A6AD-A2F0-FA3A-CB03-8BA708AEE1F4}"/>
              </a:ext>
            </a:extLst>
          </p:cNvPr>
          <p:cNvGrpSpPr/>
          <p:nvPr/>
        </p:nvGrpSpPr>
        <p:grpSpPr>
          <a:xfrm>
            <a:off x="2460080" y="7261066"/>
            <a:ext cx="156864" cy="379848"/>
            <a:chOff x="2463906" y="2003714"/>
            <a:chExt cx="156864" cy="379848"/>
          </a:xfrm>
        </p:grpSpPr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A80377A2-CC3D-5EFD-0894-EA70E24BF393}"/>
                </a:ext>
              </a:extLst>
            </p:cNvPr>
            <p:cNvSpPr/>
            <p:nvPr/>
          </p:nvSpPr>
          <p:spPr>
            <a:xfrm>
              <a:off x="2502166" y="2043053"/>
              <a:ext cx="118604" cy="340509"/>
            </a:xfrm>
            <a:custGeom>
              <a:avLst/>
              <a:gdLst>
                <a:gd name="connsiteX0" fmla="*/ 72693 w 118604"/>
                <a:gd name="connsiteY0" fmla="*/ 340509 h 340509"/>
                <a:gd name="connsiteX1" fmla="*/ 72693 w 118604"/>
                <a:gd name="connsiteY1" fmla="*/ 164515 h 340509"/>
                <a:gd name="connsiteX2" fmla="*/ 118604 w 118604"/>
                <a:gd name="connsiteY2" fmla="*/ 118604 h 340509"/>
                <a:gd name="connsiteX3" fmla="*/ 0 w 118604"/>
                <a:gd name="connsiteY3" fmla="*/ 0 h 34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604" h="340509">
                  <a:moveTo>
                    <a:pt x="72693" y="340509"/>
                  </a:moveTo>
                  <a:lnTo>
                    <a:pt x="72693" y="164515"/>
                  </a:lnTo>
                  <a:lnTo>
                    <a:pt x="118604" y="118604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>
              <a:extLst>
                <a:ext uri="{FF2B5EF4-FFF2-40B4-BE49-F238E27FC236}">
                  <a16:creationId xmlns:a16="http://schemas.microsoft.com/office/drawing/2014/main" id="{0DDFD296-82CC-3D73-0416-0F236C293644}"/>
                </a:ext>
              </a:extLst>
            </p:cNvPr>
            <p:cNvSpPr/>
            <p:nvPr/>
          </p:nvSpPr>
          <p:spPr>
            <a:xfrm>
              <a:off x="2463906" y="2003714"/>
              <a:ext cx="80340" cy="92901"/>
            </a:xfrm>
            <a:custGeom>
              <a:avLst/>
              <a:gdLst>
                <a:gd name="connsiteX0" fmla="*/ 0 w 118604"/>
                <a:gd name="connsiteY0" fmla="*/ 118604 h 118604"/>
                <a:gd name="connsiteX1" fmla="*/ 118604 w 118604"/>
                <a:gd name="connsiteY1" fmla="*/ 0 h 11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604" h="118604">
                  <a:moveTo>
                    <a:pt x="0" y="118604"/>
                  </a:moveTo>
                  <a:lnTo>
                    <a:pt x="11860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6F55E1DE-FA30-7210-B962-91F947D62832}"/>
              </a:ext>
            </a:extLst>
          </p:cNvPr>
          <p:cNvGrpSpPr/>
          <p:nvPr/>
        </p:nvGrpSpPr>
        <p:grpSpPr>
          <a:xfrm>
            <a:off x="695525" y="7700697"/>
            <a:ext cx="1394532" cy="524536"/>
            <a:chOff x="695525" y="2443345"/>
            <a:chExt cx="1394532" cy="524536"/>
          </a:xfrm>
        </p:grpSpPr>
        <p:sp>
          <p:nvSpPr>
            <p:cNvPr id="204" name="Freeform 203">
              <a:extLst>
                <a:ext uri="{FF2B5EF4-FFF2-40B4-BE49-F238E27FC236}">
                  <a16:creationId xmlns:a16="http://schemas.microsoft.com/office/drawing/2014/main" id="{D3F8AC60-0D06-7F1F-B748-EC3B2A3AB756}"/>
                </a:ext>
              </a:extLst>
            </p:cNvPr>
            <p:cNvSpPr/>
            <p:nvPr/>
          </p:nvSpPr>
          <p:spPr>
            <a:xfrm>
              <a:off x="731520" y="2481943"/>
              <a:ext cx="1358537" cy="485938"/>
            </a:xfrm>
            <a:custGeom>
              <a:avLst/>
              <a:gdLst>
                <a:gd name="connsiteX0" fmla="*/ 1358537 w 1358537"/>
                <a:gd name="connsiteY0" fmla="*/ 485938 h 485938"/>
                <a:gd name="connsiteX1" fmla="*/ 1086830 w 1358537"/>
                <a:gd name="connsiteY1" fmla="*/ 323959 h 485938"/>
                <a:gd name="connsiteX2" fmla="*/ 323959 w 1358537"/>
                <a:gd name="connsiteY2" fmla="*/ 323959 h 485938"/>
                <a:gd name="connsiteX3" fmla="*/ 0 w 1358537"/>
                <a:gd name="connsiteY3" fmla="*/ 0 h 485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537" h="485938">
                  <a:moveTo>
                    <a:pt x="1358537" y="485938"/>
                  </a:moveTo>
                  <a:lnTo>
                    <a:pt x="1086830" y="323959"/>
                  </a:lnTo>
                  <a:lnTo>
                    <a:pt x="323959" y="323959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>
              <a:extLst>
                <a:ext uri="{FF2B5EF4-FFF2-40B4-BE49-F238E27FC236}">
                  <a16:creationId xmlns:a16="http://schemas.microsoft.com/office/drawing/2014/main" id="{7B043BF9-E4FA-73C0-5B7C-81B9168BA6AA}"/>
                </a:ext>
              </a:extLst>
            </p:cNvPr>
            <p:cNvSpPr/>
            <p:nvPr/>
          </p:nvSpPr>
          <p:spPr>
            <a:xfrm>
              <a:off x="695525" y="2443345"/>
              <a:ext cx="80340" cy="92901"/>
            </a:xfrm>
            <a:custGeom>
              <a:avLst/>
              <a:gdLst>
                <a:gd name="connsiteX0" fmla="*/ 0 w 118604"/>
                <a:gd name="connsiteY0" fmla="*/ 118604 h 118604"/>
                <a:gd name="connsiteX1" fmla="*/ 118604 w 118604"/>
                <a:gd name="connsiteY1" fmla="*/ 0 h 11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604" h="118604">
                  <a:moveTo>
                    <a:pt x="0" y="118604"/>
                  </a:moveTo>
                  <a:lnTo>
                    <a:pt x="11860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6" name="Freeform 205">
            <a:extLst>
              <a:ext uri="{FF2B5EF4-FFF2-40B4-BE49-F238E27FC236}">
                <a16:creationId xmlns:a16="http://schemas.microsoft.com/office/drawing/2014/main" id="{6E3E9F72-6AB8-CBF6-08C4-BD1B5F4B7AC6}"/>
              </a:ext>
            </a:extLst>
          </p:cNvPr>
          <p:cNvSpPr/>
          <p:nvPr/>
        </p:nvSpPr>
        <p:spPr>
          <a:xfrm>
            <a:off x="1729522" y="8308836"/>
            <a:ext cx="757646" cy="308121"/>
          </a:xfrm>
          <a:custGeom>
            <a:avLst/>
            <a:gdLst>
              <a:gd name="connsiteX0" fmla="*/ 0 w 757646"/>
              <a:gd name="connsiteY0" fmla="*/ 0 h 308121"/>
              <a:gd name="connsiteX1" fmla="*/ 428462 w 757646"/>
              <a:gd name="connsiteY1" fmla="*/ 271707 h 308121"/>
              <a:gd name="connsiteX2" fmla="*/ 757646 w 757646"/>
              <a:gd name="connsiteY2" fmla="*/ 297833 h 30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646" h="308121">
                <a:moveTo>
                  <a:pt x="0" y="0"/>
                </a:moveTo>
                <a:cubicBezTo>
                  <a:pt x="151094" y="111034"/>
                  <a:pt x="302188" y="222068"/>
                  <a:pt x="428462" y="271707"/>
                </a:cubicBezTo>
                <a:cubicBezTo>
                  <a:pt x="554736" y="321346"/>
                  <a:pt x="656191" y="309589"/>
                  <a:pt x="757646" y="297833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>
            <a:extLst>
              <a:ext uri="{FF2B5EF4-FFF2-40B4-BE49-F238E27FC236}">
                <a16:creationId xmlns:a16="http://schemas.microsoft.com/office/drawing/2014/main" id="{4ECC4D36-6A3B-EBAC-5974-1897A04B9283}"/>
              </a:ext>
            </a:extLst>
          </p:cNvPr>
          <p:cNvSpPr/>
          <p:nvPr/>
        </p:nvSpPr>
        <p:spPr>
          <a:xfrm flipH="1">
            <a:off x="855596" y="7630162"/>
            <a:ext cx="1123950" cy="257673"/>
          </a:xfrm>
          <a:custGeom>
            <a:avLst/>
            <a:gdLst>
              <a:gd name="connsiteX0" fmla="*/ 0 w 1181100"/>
              <a:gd name="connsiteY0" fmla="*/ 0 h 304800"/>
              <a:gd name="connsiteX1" fmla="*/ 0 w 1181100"/>
              <a:gd name="connsiteY1" fmla="*/ 85725 h 304800"/>
              <a:gd name="connsiteX2" fmla="*/ 539750 w 1181100"/>
              <a:gd name="connsiteY2" fmla="*/ 85725 h 304800"/>
              <a:gd name="connsiteX3" fmla="*/ 920750 w 1181100"/>
              <a:gd name="connsiteY3" fmla="*/ 304800 h 304800"/>
              <a:gd name="connsiteX4" fmla="*/ 1181100 w 1181100"/>
              <a:gd name="connsiteY4" fmla="*/ 34925 h 304800"/>
              <a:gd name="connsiteX0" fmla="*/ 0 w 1181100"/>
              <a:gd name="connsiteY0" fmla="*/ 0 h 305072"/>
              <a:gd name="connsiteX1" fmla="*/ 0 w 1181100"/>
              <a:gd name="connsiteY1" fmla="*/ 85725 h 305072"/>
              <a:gd name="connsiteX2" fmla="*/ 539750 w 1181100"/>
              <a:gd name="connsiteY2" fmla="*/ 85725 h 305072"/>
              <a:gd name="connsiteX3" fmla="*/ 920750 w 1181100"/>
              <a:gd name="connsiteY3" fmla="*/ 304800 h 305072"/>
              <a:gd name="connsiteX4" fmla="*/ 1181100 w 1181100"/>
              <a:gd name="connsiteY4" fmla="*/ 34925 h 305072"/>
              <a:gd name="connsiteX0" fmla="*/ 0 w 1181100"/>
              <a:gd name="connsiteY0" fmla="*/ 0 h 257534"/>
              <a:gd name="connsiteX1" fmla="*/ 0 w 1181100"/>
              <a:gd name="connsiteY1" fmla="*/ 85725 h 257534"/>
              <a:gd name="connsiteX2" fmla="*/ 539750 w 1181100"/>
              <a:gd name="connsiteY2" fmla="*/ 85725 h 257534"/>
              <a:gd name="connsiteX3" fmla="*/ 908050 w 1181100"/>
              <a:gd name="connsiteY3" fmla="*/ 257175 h 257534"/>
              <a:gd name="connsiteX4" fmla="*/ 1181100 w 1181100"/>
              <a:gd name="connsiteY4" fmla="*/ 34925 h 257534"/>
              <a:gd name="connsiteX0" fmla="*/ 0 w 1123950"/>
              <a:gd name="connsiteY0" fmla="*/ 0 h 257673"/>
              <a:gd name="connsiteX1" fmla="*/ 0 w 1123950"/>
              <a:gd name="connsiteY1" fmla="*/ 85725 h 257673"/>
              <a:gd name="connsiteX2" fmla="*/ 539750 w 1123950"/>
              <a:gd name="connsiteY2" fmla="*/ 85725 h 257673"/>
              <a:gd name="connsiteX3" fmla="*/ 908050 w 1123950"/>
              <a:gd name="connsiteY3" fmla="*/ 257175 h 257673"/>
              <a:gd name="connsiteX4" fmla="*/ 1123950 w 1123950"/>
              <a:gd name="connsiteY4" fmla="*/ 25400 h 257673"/>
              <a:gd name="connsiteX0" fmla="*/ 0 w 1123950"/>
              <a:gd name="connsiteY0" fmla="*/ 0 h 257673"/>
              <a:gd name="connsiteX1" fmla="*/ 0 w 1123950"/>
              <a:gd name="connsiteY1" fmla="*/ 85725 h 257673"/>
              <a:gd name="connsiteX2" fmla="*/ 539750 w 1123950"/>
              <a:gd name="connsiteY2" fmla="*/ 85725 h 257673"/>
              <a:gd name="connsiteX3" fmla="*/ 908050 w 1123950"/>
              <a:gd name="connsiteY3" fmla="*/ 257175 h 257673"/>
              <a:gd name="connsiteX4" fmla="*/ 1123950 w 1123950"/>
              <a:gd name="connsiteY4" fmla="*/ 25400 h 25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3950" h="257673">
                <a:moveTo>
                  <a:pt x="0" y="0"/>
                </a:moveTo>
                <a:lnTo>
                  <a:pt x="0" y="85725"/>
                </a:lnTo>
                <a:lnTo>
                  <a:pt x="539750" y="85725"/>
                </a:lnTo>
                <a:cubicBezTo>
                  <a:pt x="693208" y="122237"/>
                  <a:pt x="810683" y="267229"/>
                  <a:pt x="908050" y="257175"/>
                </a:cubicBezTo>
                <a:cubicBezTo>
                  <a:pt x="1005417" y="247121"/>
                  <a:pt x="1113367" y="162983"/>
                  <a:pt x="1123950" y="2540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DF7EFF4-EC5B-C2DE-07DD-B697E3A7512F}"/>
              </a:ext>
            </a:extLst>
          </p:cNvPr>
          <p:cNvSpPr/>
          <p:nvPr/>
        </p:nvSpPr>
        <p:spPr>
          <a:xfrm>
            <a:off x="2199367" y="7421167"/>
            <a:ext cx="219456" cy="201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0" name="Table 209">
            <a:extLst>
              <a:ext uri="{FF2B5EF4-FFF2-40B4-BE49-F238E27FC236}">
                <a16:creationId xmlns:a16="http://schemas.microsoft.com/office/drawing/2014/main" id="{A9B491E9-E33B-2B05-1108-55E3F5C8E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339735"/>
              </p:ext>
            </p:extLst>
          </p:nvPr>
        </p:nvGraphicFramePr>
        <p:xfrm>
          <a:off x="3424963" y="6434037"/>
          <a:ext cx="3389488" cy="2607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067">
                  <a:extLst>
                    <a:ext uri="{9D8B030D-6E8A-4147-A177-3AD203B41FA5}">
                      <a16:colId xmlns:a16="http://schemas.microsoft.com/office/drawing/2014/main" val="893998705"/>
                    </a:ext>
                  </a:extLst>
                </a:gridCol>
                <a:gridCol w="2892421">
                  <a:extLst>
                    <a:ext uri="{9D8B030D-6E8A-4147-A177-3AD203B41FA5}">
                      <a16:colId xmlns:a16="http://schemas.microsoft.com/office/drawing/2014/main" val="4211288108"/>
                    </a:ext>
                  </a:extLst>
                </a:gridCol>
              </a:tblGrid>
              <a:tr h="43463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234532"/>
                  </a:ext>
                </a:extLst>
              </a:tr>
              <a:tr h="43463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292704"/>
                  </a:ext>
                </a:extLst>
              </a:tr>
              <a:tr h="43463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851765"/>
                  </a:ext>
                </a:extLst>
              </a:tr>
              <a:tr h="43463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064900"/>
                  </a:ext>
                </a:extLst>
              </a:tr>
              <a:tr h="43463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807397"/>
                  </a:ext>
                </a:extLst>
              </a:tr>
              <a:tr h="43463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986965"/>
                  </a:ext>
                </a:extLst>
              </a:tr>
            </a:tbl>
          </a:graphicData>
        </a:graphic>
      </p:graphicFrame>
      <p:sp>
        <p:nvSpPr>
          <p:cNvPr id="211" name="TextBox 210">
            <a:extLst>
              <a:ext uri="{FF2B5EF4-FFF2-40B4-BE49-F238E27FC236}">
                <a16:creationId xmlns:a16="http://schemas.microsoft.com/office/drawing/2014/main" id="{A14C981A-AD80-38DB-3DFD-040C177F1B24}"/>
              </a:ext>
            </a:extLst>
          </p:cNvPr>
          <p:cNvSpPr txBox="1"/>
          <p:nvPr/>
        </p:nvSpPr>
        <p:spPr>
          <a:xfrm>
            <a:off x="3424958" y="6505818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PST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1018B250-FD80-9C93-8ADA-9B9D79CA5E29}"/>
              </a:ext>
            </a:extLst>
          </p:cNvPr>
          <p:cNvSpPr txBox="1"/>
          <p:nvPr/>
        </p:nvSpPr>
        <p:spPr>
          <a:xfrm>
            <a:off x="3424958" y="6942615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PSG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E41923A3-5991-C97D-F45E-A12984E0C6DC}"/>
              </a:ext>
            </a:extLst>
          </p:cNvPr>
          <p:cNvSpPr txBox="1"/>
          <p:nvPr/>
        </p:nvSpPr>
        <p:spPr>
          <a:xfrm>
            <a:off x="3424958" y="7379412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OC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57D111D1-11F6-7C79-AAA5-373EA03A42F4}"/>
              </a:ext>
            </a:extLst>
          </p:cNvPr>
          <p:cNvSpPr txBox="1"/>
          <p:nvPr/>
        </p:nvSpPr>
        <p:spPr>
          <a:xfrm>
            <a:off x="3424958" y="7816209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BSG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91F848EF-A09A-A043-90A7-F3F71FA1597C}"/>
              </a:ext>
            </a:extLst>
          </p:cNvPr>
          <p:cNvSpPr txBox="1"/>
          <p:nvPr/>
        </p:nvSpPr>
        <p:spPr>
          <a:xfrm>
            <a:off x="3424958" y="8253006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BST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601C44B5-1D11-8EBC-F83C-4BF74F5EE517}"/>
              </a:ext>
            </a:extLst>
          </p:cNvPr>
          <p:cNvSpPr txBox="1"/>
          <p:nvPr/>
        </p:nvSpPr>
        <p:spPr>
          <a:xfrm>
            <a:off x="3424958" y="8689802"/>
            <a:ext cx="4970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TE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807EF45-E2DD-C75E-EAE1-3A5D5AE59077}"/>
              </a:ext>
            </a:extLst>
          </p:cNvPr>
          <p:cNvCxnSpPr>
            <a:cxnSpLocks/>
          </p:cNvCxnSpPr>
          <p:nvPr/>
        </p:nvCxnSpPr>
        <p:spPr>
          <a:xfrm>
            <a:off x="28229" y="6421779"/>
            <a:ext cx="677898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66203869-793C-021B-06EC-79ED931BA8E1}"/>
              </a:ext>
            </a:extLst>
          </p:cNvPr>
          <p:cNvSpPr txBox="1"/>
          <p:nvPr/>
        </p:nvSpPr>
        <p:spPr>
          <a:xfrm>
            <a:off x="3934760" y="6518590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GAP DOWN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57A9D4D5-36FF-8326-1580-63620E893E6C}"/>
              </a:ext>
            </a:extLst>
          </p:cNvPr>
          <p:cNvSpPr txBox="1"/>
          <p:nvPr/>
        </p:nvSpPr>
        <p:spPr>
          <a:xfrm>
            <a:off x="3934760" y="6960856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GAP DOWN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2E6C1DA6-3209-10FE-B60B-5AFF3957DD54}"/>
              </a:ext>
            </a:extLst>
          </p:cNvPr>
          <p:cNvSpPr txBox="1"/>
          <p:nvPr/>
        </p:nvSpPr>
        <p:spPr>
          <a:xfrm>
            <a:off x="3934760" y="7382385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GAP DOWN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4167BF84-14EA-9FD4-F0BD-15A02309DC5E}"/>
              </a:ext>
            </a:extLst>
          </p:cNvPr>
          <p:cNvSpPr txBox="1"/>
          <p:nvPr/>
        </p:nvSpPr>
        <p:spPr>
          <a:xfrm>
            <a:off x="3934760" y="7822446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SICKLE PULL (SECURE C-GAP)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0E391163-7566-740D-5E9C-C404966B32B1}"/>
              </a:ext>
            </a:extLst>
          </p:cNvPr>
          <p:cNvSpPr txBox="1"/>
          <p:nvPr/>
        </p:nvSpPr>
        <p:spPr>
          <a:xfrm>
            <a:off x="3934760" y="8251621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MAN #2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21D36DB3-E35E-6BA0-5124-7655461AF544}"/>
              </a:ext>
            </a:extLst>
          </p:cNvPr>
          <p:cNvSpPr txBox="1"/>
          <p:nvPr/>
        </p:nvSpPr>
        <p:spPr>
          <a:xfrm>
            <a:off x="3934760" y="8691683"/>
            <a:ext cx="289341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latin typeface="Gill Sans" panose="020B0502020104020203" pitchFamily="34" charset="-79"/>
                <a:cs typeface="Gill Sans" panose="020B0502020104020203" pitchFamily="34" charset="-79"/>
              </a:rPr>
              <a:t>PIN C-GAP DEFENDER</a:t>
            </a:r>
          </a:p>
        </p:txBody>
      </p:sp>
    </p:spTree>
    <p:extLst>
      <p:ext uri="{BB962C8B-B14F-4D97-AF65-F5344CB8AC3E}">
        <p14:creationId xmlns:p14="http://schemas.microsoft.com/office/powerpoint/2010/main" val="246325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EF9CB84-23F3-E8E5-6AB8-C577247D1F59}"/>
              </a:ext>
            </a:extLst>
          </p:cNvPr>
          <p:cNvSpPr/>
          <p:nvPr/>
        </p:nvSpPr>
        <p:spPr>
          <a:xfrm>
            <a:off x="59800" y="75341"/>
            <a:ext cx="6752480" cy="1059194"/>
          </a:xfrm>
          <a:prstGeom prst="rect">
            <a:avLst/>
          </a:prstGeom>
          <a:gradFill>
            <a:gsLst>
              <a:gs pos="87000">
                <a:schemeClr val="tx1"/>
              </a:gs>
              <a:gs pos="30000">
                <a:srgbClr val="841517"/>
              </a:gs>
            </a:gsLst>
            <a:path path="circle">
              <a:fillToRect l="50000" t="50000" r="50000" b="50000"/>
            </a:path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ill Sans Ultra Bold" panose="020B0A02020104020203" pitchFamily="34" charset="77"/>
                <a:cs typeface="Arial" panose="020B0604020202020204" pitchFamily="34" charset="0"/>
              </a:rPr>
              <a:t>CORE CONCEPT</a:t>
            </a:r>
            <a:endParaRPr lang="en-US" sz="2000" b="1" dirty="0">
              <a:solidFill>
                <a:schemeClr val="bg1"/>
              </a:solidFill>
              <a:latin typeface="Gill Sans Ultra Bold" panose="020B0A02020104020203" pitchFamily="34" charset="77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4FA074-F45A-F695-7F6D-D57EA6F580C1}"/>
              </a:ext>
            </a:extLst>
          </p:cNvPr>
          <p:cNvSpPr/>
          <p:nvPr/>
        </p:nvSpPr>
        <p:spPr>
          <a:xfrm>
            <a:off x="60557" y="1172099"/>
            <a:ext cx="6752480" cy="78872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CEE0A4-F400-20AA-BF31-F47C4F7D1CD1}"/>
              </a:ext>
            </a:extLst>
          </p:cNvPr>
          <p:cNvSpPr txBox="1"/>
          <p:nvPr/>
        </p:nvSpPr>
        <p:spPr>
          <a:xfrm>
            <a:off x="60556" y="1255571"/>
            <a:ext cx="671227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BACKSIDE 2-MAN RULES</a:t>
            </a: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BS#1 BIG POST</a:t>
            </a: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BS#2 BIG OVER</a:t>
            </a: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RB BLEED </a:t>
            </a:r>
          </a:p>
          <a:p>
            <a:pPr marL="285750" indent="-285750">
              <a:buFontTx/>
              <a:buChar char="-"/>
            </a:pPr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285750" indent="-285750">
              <a:buFontTx/>
              <a:buChar char="-"/>
            </a:pPr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BACKSIDE 1-MAN RULES</a:t>
            </a: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BS#1 OVER (SPEED MENTALITY)</a:t>
            </a: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RB BLEED</a:t>
            </a: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QB ACTION</a:t>
            </a: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MESH WITH RB</a:t>
            </a: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BURST OUT OF MESH ON A LOSING ANGLE</a:t>
            </a: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SET HIPS TO TARGET </a:t>
            </a: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PURE PROGRESSION</a:t>
            </a:r>
          </a:p>
          <a:p>
            <a:pPr marL="285750" indent="-285750">
              <a:buFontTx/>
              <a:buChar char="-"/>
            </a:pPr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EFDD223-13C0-E123-CD74-1C33231FA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2" y="104987"/>
            <a:ext cx="765888" cy="98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A3AA5F61-0A7E-6297-CE6A-9F31D4615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940" y="104987"/>
            <a:ext cx="765888" cy="98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73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3302411" y="3867717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3694677" y="3915176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1131527" y="117400"/>
            <a:ext cx="5681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OKIE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1131527" y="570114"/>
            <a:ext cx="5681511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>
                <a:solidFill>
                  <a:schemeClr val="tx1"/>
                </a:solidFill>
              </a:rPr>
              <a:t>FULL FIELD HALF ROLL ACTION PASS, WITH A ONE MAN ROUTE TO THE FIELD WITH POST-OVER WORKING FROM THE BOUNDARY.</a:t>
            </a:r>
          </a:p>
          <a:p>
            <a:r>
              <a:rPr lang="en-US" sz="800" dirty="0">
                <a:solidFill>
                  <a:schemeClr val="tx1"/>
                </a:solidFill>
              </a:rPr>
              <a:t>QB LAUNCH POINT IS THE FIELD C-GAP.</a:t>
            </a:r>
          </a:p>
          <a:p>
            <a:endParaRPr lang="en-US" sz="1050" dirty="0">
              <a:solidFill>
                <a:schemeClr val="tx1"/>
              </a:solidFill>
            </a:endParaRPr>
          </a:p>
          <a:p>
            <a:endParaRPr lang="en-US" sz="105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476511"/>
              </p:ext>
            </p:extLst>
          </p:nvPr>
        </p:nvGraphicFramePr>
        <p:xfrm>
          <a:off x="28228" y="7589569"/>
          <a:ext cx="6784808" cy="1515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404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  <a:gridCol w="3392404">
                  <a:extLst>
                    <a:ext uri="{9D8B030D-6E8A-4147-A177-3AD203B41FA5}">
                      <a16:colId xmlns:a16="http://schemas.microsoft.com/office/drawing/2014/main" val="358265548"/>
                    </a:ext>
                  </a:extLst>
                </a:gridCol>
              </a:tblGrid>
              <a:tr h="242496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OBSERVATIONS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263919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FOOTWORK: POP TO HALF ROLL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3 STEPS TO WAHOO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5 STEPS AND SETTLE TO WORK BACKSIDE COMBO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PURE PROGRESSION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 WAHOO – OVER – POST – BLEED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WAHOO IS OPEN NUMEROUS TIMES, BUT ONLY THROWN VS FIELD PRESSURE.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OVER HAS A LOT OF FREEDOM TO FIND AND TAKE GRASS.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TEMPO OF THE BLEED ROUTE IS CRUCIAL, NOT A FULL SPRINT, LET THINGS CLEAR THEN BURST VERTICAL LATE.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27970"/>
              </p:ext>
            </p:extLst>
          </p:nvPr>
        </p:nvGraphicFramePr>
        <p:xfrm>
          <a:off x="31930" y="4404266"/>
          <a:ext cx="6775283" cy="3133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9037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WAHOO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VARIED SPLIT, END RESULT IS ALWAYS TO END UP IN THE PAINT.</a:t>
                      </a:r>
                    </a:p>
                    <a:p>
                      <a:pPr algn="l"/>
                      <a:r>
                        <a:rPr lang="en-US" sz="1000" dirty="0"/>
                        <a:t>5-STEP WIDE ANGLE HITCH.</a:t>
                      </a:r>
                    </a:p>
                    <a:p>
                      <a:pPr algn="l"/>
                      <a:endParaRPr lang="en-US" sz="1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SLAM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INSIDE FOOT UP, SPLIT FROM OT 3-4 YARDS.</a:t>
                      </a:r>
                    </a:p>
                    <a:p>
                      <a:pPr algn="l"/>
                      <a:r>
                        <a:rPr lang="en-US" sz="1000" dirty="0"/>
                        <a:t>PIN C-GAP DEFENDER INSIDE, AIMING FOR TOP SHOULDER.</a:t>
                      </a:r>
                    </a:p>
                    <a:p>
                      <a:pPr algn="l"/>
                      <a:r>
                        <a:rPr lang="en-US" sz="1000" dirty="0"/>
                        <a:t>VS ODD EYE THE DE, IF HE WORKS INSIDE GET EYES TO APEX.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BIG POST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7-9 STEP VERTICAL BIG POST, IF ALIGNED OUTSIDE THE #’S, STEM TO BREAK IN THE PAINT.</a:t>
                      </a:r>
                    </a:p>
                    <a:p>
                      <a:pPr algn="l"/>
                      <a:r>
                        <a:rPr lang="en-US" sz="1000" dirty="0"/>
                        <a:t>HAS FREEDOM TO BEND INSIDE AWAY FROM THE CB.</a:t>
                      </a:r>
                    </a:p>
                    <a:p>
                      <a:pPr algn="l"/>
                      <a:r>
                        <a:rPr lang="en-US" sz="1000" dirty="0"/>
                        <a:t>CAN SNAP OFF IF CAPPED OVER THE TOP.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BIG OVER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WORKING TO GET TO OPPOSITE HASH BETWEEN 15-20 YARDS.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IF MATCHED (MAN) FLATTEN OFF AND BREAK AWAY FROM COVEREAGE.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IF FAR SAFETY DISSAPEARS (HASH OPENS), SPIKE UP THE HASH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BLEED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SELL RUN ACTION (USUALLY OUTSIDE ZONE), TEMPO’D RELEASE ONCE FREE, READ THE #’s.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RUN THRU O/S LEG OF OT, IF EDGE PRESSURE COMES, TAKE IT.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CAN SETTLE UP IN FLATS IF A DEFENDER SINKS OVER THE #’s.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561942" y="1170569"/>
            <a:ext cx="2251640" cy="289572"/>
          </a:xfrm>
          <a:prstGeom prst="rect">
            <a:avLst/>
          </a:prstGeom>
          <a:solidFill>
            <a:srgbClr val="FDF9D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SPREAD RT SLAM LT OKIE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WAHOO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SLAM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BIG POST</a:t>
            </a:r>
          </a:p>
          <a:p>
            <a:r>
              <a:rPr lang="en-US" sz="800" dirty="0">
                <a:solidFill>
                  <a:schemeClr val="tx1"/>
                </a:solidFill>
              </a:rPr>
              <a:t>B2 – BIG CROSS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BLEED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2X2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DEFAULT SPREAD</a:t>
            </a:r>
          </a:p>
          <a:p>
            <a:r>
              <a:rPr lang="en-US" sz="800" dirty="0">
                <a:solidFill>
                  <a:schemeClr val="tx1"/>
                </a:solidFill>
              </a:rPr>
              <a:t>TE WING</a:t>
            </a:r>
          </a:p>
          <a:p>
            <a:r>
              <a:rPr lang="en-US" sz="800" dirty="0">
                <a:solidFill>
                  <a:schemeClr val="tx1"/>
                </a:solidFill>
              </a:rPr>
              <a:t>MOTION TO TIGHTEN F2</a:t>
            </a:r>
          </a:p>
          <a:p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3731868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3511797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3071655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2851584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3291726" y="3422575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5320571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1754011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4230195" y="3506420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2305329" y="3501389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B2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44E8BA-13DC-1AF7-9FCD-6552E926A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" y="48016"/>
            <a:ext cx="842477" cy="108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" name="Freeform 135">
            <a:extLst>
              <a:ext uri="{FF2B5EF4-FFF2-40B4-BE49-F238E27FC236}">
                <a16:creationId xmlns:a16="http://schemas.microsoft.com/office/drawing/2014/main" id="{CAA81B99-3771-A53E-BA71-EA400C531111}"/>
              </a:ext>
            </a:extLst>
          </p:cNvPr>
          <p:cNvSpPr/>
          <p:nvPr/>
        </p:nvSpPr>
        <p:spPr>
          <a:xfrm>
            <a:off x="1847557" y="1261403"/>
            <a:ext cx="600221" cy="2161735"/>
          </a:xfrm>
          <a:custGeom>
            <a:avLst/>
            <a:gdLst>
              <a:gd name="connsiteX0" fmla="*/ 0 w 600221"/>
              <a:gd name="connsiteY0" fmla="*/ 2161735 h 2161735"/>
              <a:gd name="connsiteX1" fmla="*/ 0 w 600221"/>
              <a:gd name="connsiteY1" fmla="*/ 989428 h 2161735"/>
              <a:gd name="connsiteX2" fmla="*/ 600221 w 600221"/>
              <a:gd name="connsiteY2" fmla="*/ 0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0221" h="2161735">
                <a:moveTo>
                  <a:pt x="0" y="2161735"/>
                </a:moveTo>
                <a:lnTo>
                  <a:pt x="0" y="989428"/>
                </a:lnTo>
                <a:lnTo>
                  <a:pt x="600221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>
            <a:extLst>
              <a:ext uri="{FF2B5EF4-FFF2-40B4-BE49-F238E27FC236}">
                <a16:creationId xmlns:a16="http://schemas.microsoft.com/office/drawing/2014/main" id="{ECB351CC-BEBB-B62F-2A6A-8CC1EBB57C42}"/>
              </a:ext>
            </a:extLst>
          </p:cNvPr>
          <p:cNvSpPr/>
          <p:nvPr/>
        </p:nvSpPr>
        <p:spPr>
          <a:xfrm>
            <a:off x="2152357" y="1753772"/>
            <a:ext cx="175106" cy="223256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>
            <a:extLst>
              <a:ext uri="{FF2B5EF4-FFF2-40B4-BE49-F238E27FC236}">
                <a16:creationId xmlns:a16="http://schemas.microsoft.com/office/drawing/2014/main" id="{27DCD019-AA0C-25A2-E5D8-1842EF99A912}"/>
              </a:ext>
            </a:extLst>
          </p:cNvPr>
          <p:cNvSpPr/>
          <p:nvPr/>
        </p:nvSpPr>
        <p:spPr>
          <a:xfrm>
            <a:off x="2157046" y="1439594"/>
            <a:ext cx="998806" cy="314178"/>
          </a:xfrm>
          <a:custGeom>
            <a:avLst/>
            <a:gdLst>
              <a:gd name="connsiteX0" fmla="*/ 0 w 998806"/>
              <a:gd name="connsiteY0" fmla="*/ 314178 h 314178"/>
              <a:gd name="connsiteX1" fmla="*/ 459545 w 998806"/>
              <a:gd name="connsiteY1" fmla="*/ 70338 h 314178"/>
              <a:gd name="connsiteX2" fmla="*/ 998806 w 998806"/>
              <a:gd name="connsiteY2" fmla="*/ 0 h 3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8806" h="314178">
                <a:moveTo>
                  <a:pt x="0" y="314178"/>
                </a:moveTo>
                <a:cubicBezTo>
                  <a:pt x="146538" y="218439"/>
                  <a:pt x="293077" y="122701"/>
                  <a:pt x="459545" y="70338"/>
                </a:cubicBezTo>
                <a:cubicBezTo>
                  <a:pt x="626013" y="17975"/>
                  <a:pt x="812409" y="8987"/>
                  <a:pt x="99880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>
            <a:extLst>
              <a:ext uri="{FF2B5EF4-FFF2-40B4-BE49-F238E27FC236}">
                <a16:creationId xmlns:a16="http://schemas.microsoft.com/office/drawing/2014/main" id="{1877042A-3BF7-A4B1-E3AB-3BDC84CD3744}"/>
              </a:ext>
            </a:extLst>
          </p:cNvPr>
          <p:cNvSpPr/>
          <p:nvPr/>
        </p:nvSpPr>
        <p:spPr>
          <a:xfrm>
            <a:off x="2411155" y="1808366"/>
            <a:ext cx="2329422" cy="1690874"/>
          </a:xfrm>
          <a:custGeom>
            <a:avLst/>
            <a:gdLst>
              <a:gd name="connsiteX0" fmla="*/ 0 w 2329422"/>
              <a:gd name="connsiteY0" fmla="*/ 1690874 h 1690874"/>
              <a:gd name="connsiteX1" fmla="*/ 945051 w 2329422"/>
              <a:gd name="connsiteY1" fmla="*/ 725390 h 1690874"/>
              <a:gd name="connsiteX2" fmla="*/ 2329422 w 2329422"/>
              <a:gd name="connsiteY2" fmla="*/ 0 h 169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422" h="1690874">
                <a:moveTo>
                  <a:pt x="0" y="1690874"/>
                </a:moveTo>
                <a:cubicBezTo>
                  <a:pt x="278407" y="1349038"/>
                  <a:pt x="556814" y="1007202"/>
                  <a:pt x="945051" y="725390"/>
                </a:cubicBezTo>
                <a:cubicBezTo>
                  <a:pt x="1333288" y="443578"/>
                  <a:pt x="1831355" y="221789"/>
                  <a:pt x="2329422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>
            <a:extLst>
              <a:ext uri="{FF2B5EF4-FFF2-40B4-BE49-F238E27FC236}">
                <a16:creationId xmlns:a16="http://schemas.microsoft.com/office/drawing/2014/main" id="{ED384C5C-343D-F8E7-8D65-FD35105B544E}"/>
              </a:ext>
            </a:extLst>
          </p:cNvPr>
          <p:cNvSpPr/>
          <p:nvPr/>
        </p:nvSpPr>
        <p:spPr>
          <a:xfrm>
            <a:off x="3485290" y="2440429"/>
            <a:ext cx="1070829" cy="0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>
            <a:extLst>
              <a:ext uri="{FF2B5EF4-FFF2-40B4-BE49-F238E27FC236}">
                <a16:creationId xmlns:a16="http://schemas.microsoft.com/office/drawing/2014/main" id="{7E30ED28-2FD2-1320-1493-EF7E6833FC31}"/>
              </a:ext>
            </a:extLst>
          </p:cNvPr>
          <p:cNvSpPr/>
          <p:nvPr/>
        </p:nvSpPr>
        <p:spPr>
          <a:xfrm>
            <a:off x="3943669" y="1522296"/>
            <a:ext cx="582356" cy="658981"/>
          </a:xfrm>
          <a:custGeom>
            <a:avLst/>
            <a:gdLst>
              <a:gd name="connsiteX0" fmla="*/ 0 w 582356"/>
              <a:gd name="connsiteY0" fmla="*/ 658981 h 658981"/>
              <a:gd name="connsiteX1" fmla="*/ 383129 w 582356"/>
              <a:gd name="connsiteY1" fmla="*/ 311612 h 658981"/>
              <a:gd name="connsiteX2" fmla="*/ 582356 w 582356"/>
              <a:gd name="connsiteY2" fmla="*/ 0 h 65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356" h="658981">
                <a:moveTo>
                  <a:pt x="0" y="658981"/>
                </a:moveTo>
                <a:cubicBezTo>
                  <a:pt x="143035" y="540211"/>
                  <a:pt x="286070" y="421442"/>
                  <a:pt x="383129" y="311612"/>
                </a:cubicBezTo>
                <a:cubicBezTo>
                  <a:pt x="480188" y="201782"/>
                  <a:pt x="531272" y="100891"/>
                  <a:pt x="58235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239C567-A64D-CCF4-B363-1CA43BB98341}"/>
              </a:ext>
            </a:extLst>
          </p:cNvPr>
          <p:cNvSpPr txBox="1"/>
          <p:nvPr/>
        </p:nvSpPr>
        <p:spPr>
          <a:xfrm>
            <a:off x="4684009" y="1737669"/>
            <a:ext cx="3481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BASE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C2F3942-16C8-8AA1-576C-BE38FD8CE4AC}"/>
              </a:ext>
            </a:extLst>
          </p:cNvPr>
          <p:cNvSpPr txBox="1"/>
          <p:nvPr/>
        </p:nvSpPr>
        <p:spPr>
          <a:xfrm>
            <a:off x="4197175" y="2258398"/>
            <a:ext cx="34977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MAN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2952FA0D-F1B0-331E-444F-0CC68BBED70A}"/>
              </a:ext>
            </a:extLst>
          </p:cNvPr>
          <p:cNvSpPr txBox="1"/>
          <p:nvPr/>
        </p:nvSpPr>
        <p:spPr>
          <a:xfrm>
            <a:off x="4047587" y="1435541"/>
            <a:ext cx="51007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GONE SAF</a:t>
            </a: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006E36C-14A6-BE9F-A5D3-01024BE022D3}"/>
              </a:ext>
            </a:extLst>
          </p:cNvPr>
          <p:cNvGrpSpPr/>
          <p:nvPr/>
        </p:nvGrpSpPr>
        <p:grpSpPr>
          <a:xfrm>
            <a:off x="3840976" y="3283764"/>
            <a:ext cx="397649" cy="275411"/>
            <a:chOff x="3840976" y="3283764"/>
            <a:chExt cx="397649" cy="275411"/>
          </a:xfrm>
        </p:grpSpPr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C3F03C8C-E1CA-6B71-227D-6F0CC6808FA3}"/>
                </a:ext>
              </a:extLst>
            </p:cNvPr>
            <p:cNvSpPr/>
            <p:nvPr/>
          </p:nvSpPr>
          <p:spPr>
            <a:xfrm>
              <a:off x="3867150" y="3311525"/>
              <a:ext cx="371475" cy="247650"/>
            </a:xfrm>
            <a:custGeom>
              <a:avLst/>
              <a:gdLst>
                <a:gd name="connsiteX0" fmla="*/ 371475 w 371475"/>
                <a:gd name="connsiteY0" fmla="*/ 247650 h 247650"/>
                <a:gd name="connsiteX1" fmla="*/ 219075 w 371475"/>
                <a:gd name="connsiteY1" fmla="*/ 247650 h 247650"/>
                <a:gd name="connsiteX2" fmla="*/ 0 w 371475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475" h="247650">
                  <a:moveTo>
                    <a:pt x="371475" y="247650"/>
                  </a:moveTo>
                  <a:lnTo>
                    <a:pt x="219075" y="24765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84F1D8A7-31DC-24BC-F23A-A0C26FD8E7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0976" y="3283764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Freeform 159">
            <a:extLst>
              <a:ext uri="{FF2B5EF4-FFF2-40B4-BE49-F238E27FC236}">
                <a16:creationId xmlns:a16="http://schemas.microsoft.com/office/drawing/2014/main" id="{07AD775D-0D94-8657-2A66-C538817B8B01}"/>
              </a:ext>
            </a:extLst>
          </p:cNvPr>
          <p:cNvSpPr/>
          <p:nvPr/>
        </p:nvSpPr>
        <p:spPr>
          <a:xfrm>
            <a:off x="1470980" y="2470912"/>
            <a:ext cx="2223195" cy="1507744"/>
          </a:xfrm>
          <a:custGeom>
            <a:avLst/>
            <a:gdLst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45440 w 2271776"/>
              <a:gd name="connsiteY2" fmla="*/ 1202944 h 1438656"/>
              <a:gd name="connsiteX3" fmla="*/ 0 w 2271776"/>
              <a:gd name="connsiteY3" fmla="*/ 0 h 1438656"/>
              <a:gd name="connsiteX0" fmla="*/ 2218944 w 2218944"/>
              <a:gd name="connsiteY0" fmla="*/ 1507744 h 1507744"/>
              <a:gd name="connsiteX1" fmla="*/ 2076704 w 2218944"/>
              <a:gd name="connsiteY1" fmla="*/ 1373632 h 1507744"/>
              <a:gd name="connsiteX2" fmla="*/ 292608 w 2218944"/>
              <a:gd name="connsiteY2" fmla="*/ 1272032 h 1507744"/>
              <a:gd name="connsiteX3" fmla="*/ 0 w 2218944"/>
              <a:gd name="connsiteY3" fmla="*/ 0 h 1507744"/>
              <a:gd name="connsiteX0" fmla="*/ 2221928 w 2221928"/>
              <a:gd name="connsiteY0" fmla="*/ 1507744 h 1507744"/>
              <a:gd name="connsiteX1" fmla="*/ 2079688 w 2221928"/>
              <a:gd name="connsiteY1" fmla="*/ 1373632 h 1507744"/>
              <a:gd name="connsiteX2" fmla="*/ 295592 w 2221928"/>
              <a:gd name="connsiteY2" fmla="*/ 1272032 h 1507744"/>
              <a:gd name="connsiteX3" fmla="*/ 2984 w 2221928"/>
              <a:gd name="connsiteY3" fmla="*/ 0 h 1507744"/>
              <a:gd name="connsiteX0" fmla="*/ 2223195 w 2223195"/>
              <a:gd name="connsiteY0" fmla="*/ 1507744 h 1507744"/>
              <a:gd name="connsiteX1" fmla="*/ 2080955 w 2223195"/>
              <a:gd name="connsiteY1" fmla="*/ 1373632 h 1507744"/>
              <a:gd name="connsiteX2" fmla="*/ 288731 w 2223195"/>
              <a:gd name="connsiteY2" fmla="*/ 1235456 h 1507744"/>
              <a:gd name="connsiteX3" fmla="*/ 4251 w 2223195"/>
              <a:gd name="connsiteY3" fmla="*/ 0 h 150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3195" h="1507744">
                <a:moveTo>
                  <a:pt x="2223195" y="1507744"/>
                </a:moveTo>
                <a:lnTo>
                  <a:pt x="2080955" y="1373632"/>
                </a:lnTo>
                <a:cubicBezTo>
                  <a:pt x="1763286" y="1351280"/>
                  <a:pt x="634848" y="1464395"/>
                  <a:pt x="288731" y="1235456"/>
                </a:cubicBezTo>
                <a:cubicBezTo>
                  <a:pt x="-57386" y="1006517"/>
                  <a:pt x="4251" y="581152"/>
                  <a:pt x="4251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D5981825-B32C-B63C-5990-D3D7C4F0CD75}"/>
              </a:ext>
            </a:extLst>
          </p:cNvPr>
          <p:cNvGrpSpPr/>
          <p:nvPr/>
        </p:nvGrpSpPr>
        <p:grpSpPr>
          <a:xfrm>
            <a:off x="2709180" y="3578872"/>
            <a:ext cx="298180" cy="265672"/>
            <a:chOff x="2709180" y="3578872"/>
            <a:chExt cx="298180" cy="265672"/>
          </a:xfrm>
        </p:grpSpPr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E987A0DB-A4C4-130F-BDBA-D946F4FA290C}"/>
                </a:ext>
              </a:extLst>
            </p:cNvPr>
            <p:cNvSpPr/>
            <p:nvPr/>
          </p:nvSpPr>
          <p:spPr>
            <a:xfrm>
              <a:off x="2735072" y="3604768"/>
              <a:ext cx="272288" cy="239776"/>
            </a:xfrm>
            <a:custGeom>
              <a:avLst/>
              <a:gdLst>
                <a:gd name="connsiteX0" fmla="*/ 272288 w 272288"/>
                <a:gd name="connsiteY0" fmla="*/ 239776 h 239776"/>
                <a:gd name="connsiteX1" fmla="*/ 0 w 272288"/>
                <a:gd name="connsiteY1" fmla="*/ 0 h 23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288" h="239776">
                  <a:moveTo>
                    <a:pt x="272288" y="239776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3443CBD1-C582-C40C-8C35-39BE6BBE01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9180" y="3578872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TextBox 165">
            <a:extLst>
              <a:ext uri="{FF2B5EF4-FFF2-40B4-BE49-F238E27FC236}">
                <a16:creationId xmlns:a16="http://schemas.microsoft.com/office/drawing/2014/main" id="{C1B17166-95DE-C8BA-16E9-69451A13C6FE}"/>
              </a:ext>
            </a:extLst>
          </p:cNvPr>
          <p:cNvSpPr txBox="1"/>
          <p:nvPr/>
        </p:nvSpPr>
        <p:spPr>
          <a:xfrm>
            <a:off x="2072893" y="1205214"/>
            <a:ext cx="3481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BASE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7AAD8B73-7C1C-0D07-BF80-B8F8A8D10763}"/>
              </a:ext>
            </a:extLst>
          </p:cNvPr>
          <p:cNvSpPr txBox="1"/>
          <p:nvPr/>
        </p:nvSpPr>
        <p:spPr>
          <a:xfrm>
            <a:off x="2083097" y="1933232"/>
            <a:ext cx="4395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CAPPED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ACB724BF-9126-DBC0-052D-B48E459BE9C0}"/>
              </a:ext>
            </a:extLst>
          </p:cNvPr>
          <p:cNvSpPr txBox="1"/>
          <p:nvPr/>
        </p:nvSpPr>
        <p:spPr>
          <a:xfrm>
            <a:off x="2925680" y="1444296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BEND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AE4724B4-E8B5-AA16-0234-2A25D7929022}"/>
              </a:ext>
            </a:extLst>
          </p:cNvPr>
          <p:cNvSpPr txBox="1"/>
          <p:nvPr/>
        </p:nvSpPr>
        <p:spPr>
          <a:xfrm>
            <a:off x="2449594" y="3487089"/>
            <a:ext cx="35618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BLITZ</a:t>
            </a:r>
          </a:p>
        </p:txBody>
      </p:sp>
      <p:sp>
        <p:nvSpPr>
          <p:cNvPr id="173" name="Freeform 172">
            <a:extLst>
              <a:ext uri="{FF2B5EF4-FFF2-40B4-BE49-F238E27FC236}">
                <a16:creationId xmlns:a16="http://schemas.microsoft.com/office/drawing/2014/main" id="{D8DC0AEF-ABD7-94F2-6A3B-5CD707A2F736}"/>
              </a:ext>
            </a:extLst>
          </p:cNvPr>
          <p:cNvSpPr/>
          <p:nvPr/>
        </p:nvSpPr>
        <p:spPr>
          <a:xfrm>
            <a:off x="5453974" y="2853447"/>
            <a:ext cx="525294" cy="590144"/>
          </a:xfrm>
          <a:custGeom>
            <a:avLst/>
            <a:gdLst>
              <a:gd name="connsiteX0" fmla="*/ 0 w 525294"/>
              <a:gd name="connsiteY0" fmla="*/ 590144 h 590144"/>
              <a:gd name="connsiteX1" fmla="*/ 525294 w 525294"/>
              <a:gd name="connsiteY1" fmla="*/ 0 h 59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5294" h="590144">
                <a:moveTo>
                  <a:pt x="0" y="590144"/>
                </a:moveTo>
                <a:lnTo>
                  <a:pt x="525294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>
            <a:extLst>
              <a:ext uri="{FF2B5EF4-FFF2-40B4-BE49-F238E27FC236}">
                <a16:creationId xmlns:a16="http://schemas.microsoft.com/office/drawing/2014/main" id="{D3FD2B2B-0478-A364-03E2-091A31C7E328}"/>
              </a:ext>
            </a:extLst>
          </p:cNvPr>
          <p:cNvSpPr/>
          <p:nvPr/>
        </p:nvSpPr>
        <p:spPr>
          <a:xfrm>
            <a:off x="1486820" y="3138370"/>
            <a:ext cx="205791" cy="134996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4911063-DFDE-F08E-7F4F-EFDC7BB813F7}"/>
              </a:ext>
            </a:extLst>
          </p:cNvPr>
          <p:cNvSpPr txBox="1"/>
          <p:nvPr/>
        </p:nvSpPr>
        <p:spPr>
          <a:xfrm>
            <a:off x="1457425" y="3253187"/>
            <a:ext cx="4395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CAPPED</a:t>
            </a:r>
          </a:p>
        </p:txBody>
      </p:sp>
      <p:sp>
        <p:nvSpPr>
          <p:cNvPr id="176" name="Freeform 175">
            <a:extLst>
              <a:ext uri="{FF2B5EF4-FFF2-40B4-BE49-F238E27FC236}">
                <a16:creationId xmlns:a16="http://schemas.microsoft.com/office/drawing/2014/main" id="{3DD26517-61B7-413D-C9C5-522BBE206F56}"/>
              </a:ext>
            </a:extLst>
          </p:cNvPr>
          <p:cNvSpPr/>
          <p:nvPr/>
        </p:nvSpPr>
        <p:spPr>
          <a:xfrm>
            <a:off x="3475973" y="4008329"/>
            <a:ext cx="638827" cy="210602"/>
          </a:xfrm>
          <a:custGeom>
            <a:avLst/>
            <a:gdLst>
              <a:gd name="connsiteX0" fmla="*/ 0 w 638827"/>
              <a:gd name="connsiteY0" fmla="*/ 0 h 210602"/>
              <a:gd name="connsiteX1" fmla="*/ 338202 w 638827"/>
              <a:gd name="connsiteY1" fmla="*/ 187890 h 210602"/>
              <a:gd name="connsiteX2" fmla="*/ 638827 w 638827"/>
              <a:gd name="connsiteY2" fmla="*/ 200416 h 21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8827" h="210602">
                <a:moveTo>
                  <a:pt x="0" y="0"/>
                </a:moveTo>
                <a:cubicBezTo>
                  <a:pt x="115865" y="77243"/>
                  <a:pt x="231731" y="154487"/>
                  <a:pt x="338202" y="187890"/>
                </a:cubicBezTo>
                <a:cubicBezTo>
                  <a:pt x="444673" y="221293"/>
                  <a:pt x="541750" y="210854"/>
                  <a:pt x="638827" y="200416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9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3302411" y="3867717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3694677" y="3915176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1131527" y="117400"/>
            <a:ext cx="5681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OKIE - OUT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1131527" y="570114"/>
            <a:ext cx="5681511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>
                <a:solidFill>
                  <a:schemeClr val="tx1"/>
                </a:solidFill>
              </a:rPr>
              <a:t>FULL FIELD HALF ROLL ACTION PASS, WITH A ONE MAN ROUTE TO THE FIELD WITH POST-OVER WORKING FROM THE BOUNDARY.</a:t>
            </a:r>
          </a:p>
          <a:p>
            <a:r>
              <a:rPr lang="en-US" sz="800" dirty="0">
                <a:solidFill>
                  <a:schemeClr val="tx1"/>
                </a:solidFill>
              </a:rPr>
              <a:t>QB LAUNCH POINT IS THE FIELD C-GAP.</a:t>
            </a:r>
          </a:p>
          <a:p>
            <a:endParaRPr lang="en-US" sz="1050" dirty="0">
              <a:solidFill>
                <a:schemeClr val="tx1"/>
              </a:solidFill>
            </a:endParaRPr>
          </a:p>
          <a:p>
            <a:endParaRPr lang="en-US" sz="105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71651"/>
              </p:ext>
            </p:extLst>
          </p:nvPr>
        </p:nvGraphicFramePr>
        <p:xfrm>
          <a:off x="28228" y="7589569"/>
          <a:ext cx="6784808" cy="1515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404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  <a:gridCol w="3392404">
                  <a:extLst>
                    <a:ext uri="{9D8B030D-6E8A-4147-A177-3AD203B41FA5}">
                      <a16:colId xmlns:a16="http://schemas.microsoft.com/office/drawing/2014/main" val="358265548"/>
                    </a:ext>
                  </a:extLst>
                </a:gridCol>
              </a:tblGrid>
              <a:tr h="242496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OBSERVATIONS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263919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FOOTWORK: POP TO HALF ROLL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5 STEPS TO OMAHA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7 STEPS AND SETTLE TO WORK BACKSIDE COMBO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PURE PROGRESSION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 OMAHA – OVER – POST – BLEED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OMAHA IS THROWN MUCH MORE THAN WAHOO.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- 3 OF 8 REPS WENT TO THE OMAHA.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QB ELONGATES ROLL OUT TO HIT THE OMAHA.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OMAHA STILL SERVES AS FIELD PRESSURE ANSWER.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OMAHA DOES NOT CONVERT VS ANY LOOK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307484"/>
              </p:ext>
            </p:extLst>
          </p:nvPr>
        </p:nvGraphicFramePr>
        <p:xfrm>
          <a:off x="31930" y="4404266"/>
          <a:ext cx="6775283" cy="3133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9037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OMAHA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DEFAULT SPLIT IS ON THE HASH, HAVE SHOWN +2 AND -2.</a:t>
                      </a:r>
                    </a:p>
                    <a:p>
                      <a:pPr algn="l"/>
                      <a:r>
                        <a:rPr lang="en-US" sz="1000" dirty="0"/>
                        <a:t>6-STEP ROLL CUT OUT.</a:t>
                      </a:r>
                    </a:p>
                    <a:p>
                      <a:pPr algn="l"/>
                      <a:endParaRPr lang="en-US" sz="1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SLAM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BALANCED STANCE AS HIPPED WING.</a:t>
                      </a:r>
                    </a:p>
                    <a:p>
                      <a:pPr algn="l"/>
                      <a:r>
                        <a:rPr lang="en-US" sz="1000" dirty="0"/>
                        <a:t>PIN C-GAP DEFENDER INSIDE, AIMING FOR TOP SHOULDER.</a:t>
                      </a:r>
                    </a:p>
                    <a:p>
                      <a:pPr algn="l"/>
                      <a:r>
                        <a:rPr lang="en-US" sz="1000" dirty="0"/>
                        <a:t>VS ODD EYE THE DE, IF HE WORKS INSIDE GET EYES TO APEX.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BIG POST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7-9 STEP VERTICAL BIG POST, IF ALIGNED OUTSIDE THE #’S, STEM TO BREAK IN THE PAINT.</a:t>
                      </a:r>
                    </a:p>
                    <a:p>
                      <a:pPr algn="l"/>
                      <a:r>
                        <a:rPr lang="en-US" sz="1000" dirty="0"/>
                        <a:t>HAS FREEDOM TO BEND INSIDE AWAY FROM THE CB.</a:t>
                      </a:r>
                    </a:p>
                    <a:p>
                      <a:pPr algn="l"/>
                      <a:r>
                        <a:rPr lang="en-US" sz="1000" dirty="0"/>
                        <a:t>CAN SNAP OFF IF CAPPED OVER THE TOP.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BIG OVER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WORKING TO GET TO OPPOSITE HASH BETWEEN 15-20 YARDS.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IF MATCHED (MAN) FLATTEN OFF AND BREAK AWAY FROM COVEREAGE.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IF FAR SAFETY DISSAPEARS (HASH OPENS), SPIKE UP THE HASH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BLEED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SELL RUN ACTION (USUALLY OUTSIDE ZONE), TEMPO’D RELEASE ONCE FREE, READ THE #’s.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RUN THRU O/S LEG OF OT, IF EDGE PRESSURE COMES, TAKE IT.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CAN SETTLE UP IN FLATS IF A DEFENDER SINKS OVER THE #’s.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561942" y="1170569"/>
            <a:ext cx="2251640" cy="289572"/>
          </a:xfrm>
          <a:prstGeom prst="rect">
            <a:avLst/>
          </a:prstGeom>
          <a:solidFill>
            <a:srgbClr val="FDF9D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SPREAD RT SLAM LT OKIE OUT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OMAHA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SLAM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BIG POST</a:t>
            </a:r>
          </a:p>
          <a:p>
            <a:r>
              <a:rPr lang="en-US" sz="800" dirty="0">
                <a:solidFill>
                  <a:schemeClr val="tx1"/>
                </a:solidFill>
              </a:rPr>
              <a:t>B2 – BIG CROSS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BLEED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2X1 (TE WING)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DEFAULT TE WING.</a:t>
            </a:r>
          </a:p>
          <a:p>
            <a:r>
              <a:rPr lang="en-US" sz="800" dirty="0">
                <a:solidFill>
                  <a:schemeClr val="tx1"/>
                </a:solidFill>
              </a:rPr>
              <a:t>WILL SHIFT TE TO BEST ALIGN.</a:t>
            </a:r>
          </a:p>
          <a:p>
            <a:r>
              <a:rPr lang="en-US" sz="800" dirty="0">
                <a:solidFill>
                  <a:schemeClr val="tx1"/>
                </a:solidFill>
              </a:rPr>
              <a:t>WILL MOTION FIELD OWR ACROSS BALL TO HIDE CUT SPLIT.</a:t>
            </a:r>
          </a:p>
          <a:p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3731868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3511797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3071655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2851584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3291726" y="3422575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4509936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1754011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2305329" y="3501389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B2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44E8BA-13DC-1AF7-9FCD-6552E926A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" y="48016"/>
            <a:ext cx="842477" cy="108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" name="Freeform 135">
            <a:extLst>
              <a:ext uri="{FF2B5EF4-FFF2-40B4-BE49-F238E27FC236}">
                <a16:creationId xmlns:a16="http://schemas.microsoft.com/office/drawing/2014/main" id="{CAA81B99-3771-A53E-BA71-EA400C531111}"/>
              </a:ext>
            </a:extLst>
          </p:cNvPr>
          <p:cNvSpPr/>
          <p:nvPr/>
        </p:nvSpPr>
        <p:spPr>
          <a:xfrm>
            <a:off x="1847557" y="1261403"/>
            <a:ext cx="600221" cy="2161735"/>
          </a:xfrm>
          <a:custGeom>
            <a:avLst/>
            <a:gdLst>
              <a:gd name="connsiteX0" fmla="*/ 0 w 600221"/>
              <a:gd name="connsiteY0" fmla="*/ 2161735 h 2161735"/>
              <a:gd name="connsiteX1" fmla="*/ 0 w 600221"/>
              <a:gd name="connsiteY1" fmla="*/ 989428 h 2161735"/>
              <a:gd name="connsiteX2" fmla="*/ 600221 w 600221"/>
              <a:gd name="connsiteY2" fmla="*/ 0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0221" h="2161735">
                <a:moveTo>
                  <a:pt x="0" y="2161735"/>
                </a:moveTo>
                <a:lnTo>
                  <a:pt x="0" y="989428"/>
                </a:lnTo>
                <a:lnTo>
                  <a:pt x="600221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>
            <a:extLst>
              <a:ext uri="{FF2B5EF4-FFF2-40B4-BE49-F238E27FC236}">
                <a16:creationId xmlns:a16="http://schemas.microsoft.com/office/drawing/2014/main" id="{ECB351CC-BEBB-B62F-2A6A-8CC1EBB57C42}"/>
              </a:ext>
            </a:extLst>
          </p:cNvPr>
          <p:cNvSpPr/>
          <p:nvPr/>
        </p:nvSpPr>
        <p:spPr>
          <a:xfrm>
            <a:off x="2152357" y="1753772"/>
            <a:ext cx="175106" cy="223256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>
            <a:extLst>
              <a:ext uri="{FF2B5EF4-FFF2-40B4-BE49-F238E27FC236}">
                <a16:creationId xmlns:a16="http://schemas.microsoft.com/office/drawing/2014/main" id="{27DCD019-AA0C-25A2-E5D8-1842EF99A912}"/>
              </a:ext>
            </a:extLst>
          </p:cNvPr>
          <p:cNvSpPr/>
          <p:nvPr/>
        </p:nvSpPr>
        <p:spPr>
          <a:xfrm>
            <a:off x="2157046" y="1439594"/>
            <a:ext cx="998806" cy="314178"/>
          </a:xfrm>
          <a:custGeom>
            <a:avLst/>
            <a:gdLst>
              <a:gd name="connsiteX0" fmla="*/ 0 w 998806"/>
              <a:gd name="connsiteY0" fmla="*/ 314178 h 314178"/>
              <a:gd name="connsiteX1" fmla="*/ 459545 w 998806"/>
              <a:gd name="connsiteY1" fmla="*/ 70338 h 314178"/>
              <a:gd name="connsiteX2" fmla="*/ 998806 w 998806"/>
              <a:gd name="connsiteY2" fmla="*/ 0 h 3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8806" h="314178">
                <a:moveTo>
                  <a:pt x="0" y="314178"/>
                </a:moveTo>
                <a:cubicBezTo>
                  <a:pt x="146538" y="218439"/>
                  <a:pt x="293077" y="122701"/>
                  <a:pt x="459545" y="70338"/>
                </a:cubicBezTo>
                <a:cubicBezTo>
                  <a:pt x="626013" y="17975"/>
                  <a:pt x="812409" y="8987"/>
                  <a:pt x="99880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>
            <a:extLst>
              <a:ext uri="{FF2B5EF4-FFF2-40B4-BE49-F238E27FC236}">
                <a16:creationId xmlns:a16="http://schemas.microsoft.com/office/drawing/2014/main" id="{1877042A-3BF7-A4B1-E3AB-3BDC84CD3744}"/>
              </a:ext>
            </a:extLst>
          </p:cNvPr>
          <p:cNvSpPr/>
          <p:nvPr/>
        </p:nvSpPr>
        <p:spPr>
          <a:xfrm>
            <a:off x="2411155" y="1808366"/>
            <a:ext cx="2329422" cy="1690874"/>
          </a:xfrm>
          <a:custGeom>
            <a:avLst/>
            <a:gdLst>
              <a:gd name="connsiteX0" fmla="*/ 0 w 2329422"/>
              <a:gd name="connsiteY0" fmla="*/ 1690874 h 1690874"/>
              <a:gd name="connsiteX1" fmla="*/ 945051 w 2329422"/>
              <a:gd name="connsiteY1" fmla="*/ 725390 h 1690874"/>
              <a:gd name="connsiteX2" fmla="*/ 2329422 w 2329422"/>
              <a:gd name="connsiteY2" fmla="*/ 0 h 169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422" h="1690874">
                <a:moveTo>
                  <a:pt x="0" y="1690874"/>
                </a:moveTo>
                <a:cubicBezTo>
                  <a:pt x="278407" y="1349038"/>
                  <a:pt x="556814" y="1007202"/>
                  <a:pt x="945051" y="725390"/>
                </a:cubicBezTo>
                <a:cubicBezTo>
                  <a:pt x="1333288" y="443578"/>
                  <a:pt x="1831355" y="221789"/>
                  <a:pt x="2329422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>
            <a:extLst>
              <a:ext uri="{FF2B5EF4-FFF2-40B4-BE49-F238E27FC236}">
                <a16:creationId xmlns:a16="http://schemas.microsoft.com/office/drawing/2014/main" id="{ED384C5C-343D-F8E7-8D65-FD35105B544E}"/>
              </a:ext>
            </a:extLst>
          </p:cNvPr>
          <p:cNvSpPr/>
          <p:nvPr/>
        </p:nvSpPr>
        <p:spPr>
          <a:xfrm>
            <a:off x="3485290" y="2440429"/>
            <a:ext cx="1070829" cy="0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>
            <a:extLst>
              <a:ext uri="{FF2B5EF4-FFF2-40B4-BE49-F238E27FC236}">
                <a16:creationId xmlns:a16="http://schemas.microsoft.com/office/drawing/2014/main" id="{7E30ED28-2FD2-1320-1493-EF7E6833FC31}"/>
              </a:ext>
            </a:extLst>
          </p:cNvPr>
          <p:cNvSpPr/>
          <p:nvPr/>
        </p:nvSpPr>
        <p:spPr>
          <a:xfrm>
            <a:off x="3943669" y="1522296"/>
            <a:ext cx="582356" cy="658981"/>
          </a:xfrm>
          <a:custGeom>
            <a:avLst/>
            <a:gdLst>
              <a:gd name="connsiteX0" fmla="*/ 0 w 582356"/>
              <a:gd name="connsiteY0" fmla="*/ 658981 h 658981"/>
              <a:gd name="connsiteX1" fmla="*/ 383129 w 582356"/>
              <a:gd name="connsiteY1" fmla="*/ 311612 h 658981"/>
              <a:gd name="connsiteX2" fmla="*/ 582356 w 582356"/>
              <a:gd name="connsiteY2" fmla="*/ 0 h 65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356" h="658981">
                <a:moveTo>
                  <a:pt x="0" y="658981"/>
                </a:moveTo>
                <a:cubicBezTo>
                  <a:pt x="143035" y="540211"/>
                  <a:pt x="286070" y="421442"/>
                  <a:pt x="383129" y="311612"/>
                </a:cubicBezTo>
                <a:cubicBezTo>
                  <a:pt x="480188" y="201782"/>
                  <a:pt x="531272" y="100891"/>
                  <a:pt x="58235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239C567-A64D-CCF4-B363-1CA43BB98341}"/>
              </a:ext>
            </a:extLst>
          </p:cNvPr>
          <p:cNvSpPr txBox="1"/>
          <p:nvPr/>
        </p:nvSpPr>
        <p:spPr>
          <a:xfrm>
            <a:off x="4684009" y="1737669"/>
            <a:ext cx="3481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BASE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C2F3942-16C8-8AA1-576C-BE38FD8CE4AC}"/>
              </a:ext>
            </a:extLst>
          </p:cNvPr>
          <p:cNvSpPr txBox="1"/>
          <p:nvPr/>
        </p:nvSpPr>
        <p:spPr>
          <a:xfrm>
            <a:off x="4197175" y="2258398"/>
            <a:ext cx="34977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MAN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2952FA0D-F1B0-331E-444F-0CC68BBED70A}"/>
              </a:ext>
            </a:extLst>
          </p:cNvPr>
          <p:cNvSpPr txBox="1"/>
          <p:nvPr/>
        </p:nvSpPr>
        <p:spPr>
          <a:xfrm>
            <a:off x="4047587" y="1435541"/>
            <a:ext cx="51007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GONE SAF</a:t>
            </a: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006E36C-14A6-BE9F-A5D3-01024BE022D3}"/>
              </a:ext>
            </a:extLst>
          </p:cNvPr>
          <p:cNvGrpSpPr/>
          <p:nvPr/>
        </p:nvGrpSpPr>
        <p:grpSpPr>
          <a:xfrm>
            <a:off x="3815036" y="3283764"/>
            <a:ext cx="245249" cy="275411"/>
            <a:chOff x="3840976" y="3283764"/>
            <a:chExt cx="245249" cy="275411"/>
          </a:xfrm>
        </p:grpSpPr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C3F03C8C-E1CA-6B71-227D-6F0CC6808FA3}"/>
                </a:ext>
              </a:extLst>
            </p:cNvPr>
            <p:cNvSpPr/>
            <p:nvPr/>
          </p:nvSpPr>
          <p:spPr>
            <a:xfrm>
              <a:off x="3867150" y="3311525"/>
              <a:ext cx="219075" cy="247650"/>
            </a:xfrm>
            <a:custGeom>
              <a:avLst/>
              <a:gdLst>
                <a:gd name="connsiteX0" fmla="*/ 371475 w 371475"/>
                <a:gd name="connsiteY0" fmla="*/ 247650 h 247650"/>
                <a:gd name="connsiteX1" fmla="*/ 219075 w 371475"/>
                <a:gd name="connsiteY1" fmla="*/ 247650 h 247650"/>
                <a:gd name="connsiteX2" fmla="*/ 0 w 371475"/>
                <a:gd name="connsiteY2" fmla="*/ 0 h 247650"/>
                <a:gd name="connsiteX0" fmla="*/ 219075 w 219075"/>
                <a:gd name="connsiteY0" fmla="*/ 247650 h 247650"/>
                <a:gd name="connsiteX1" fmla="*/ 0 w 219075"/>
                <a:gd name="connsiteY1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9075" h="247650">
                  <a:moveTo>
                    <a:pt x="219075" y="24765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84F1D8A7-31DC-24BC-F23A-A0C26FD8E7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0976" y="3283764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Freeform 159">
            <a:extLst>
              <a:ext uri="{FF2B5EF4-FFF2-40B4-BE49-F238E27FC236}">
                <a16:creationId xmlns:a16="http://schemas.microsoft.com/office/drawing/2014/main" id="{07AD775D-0D94-8657-2A66-C538817B8B01}"/>
              </a:ext>
            </a:extLst>
          </p:cNvPr>
          <p:cNvSpPr/>
          <p:nvPr/>
        </p:nvSpPr>
        <p:spPr>
          <a:xfrm>
            <a:off x="1470980" y="2470912"/>
            <a:ext cx="2223195" cy="1507744"/>
          </a:xfrm>
          <a:custGeom>
            <a:avLst/>
            <a:gdLst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45440 w 2271776"/>
              <a:gd name="connsiteY2" fmla="*/ 1202944 h 1438656"/>
              <a:gd name="connsiteX3" fmla="*/ 0 w 2271776"/>
              <a:gd name="connsiteY3" fmla="*/ 0 h 1438656"/>
              <a:gd name="connsiteX0" fmla="*/ 2218944 w 2218944"/>
              <a:gd name="connsiteY0" fmla="*/ 1507744 h 1507744"/>
              <a:gd name="connsiteX1" fmla="*/ 2076704 w 2218944"/>
              <a:gd name="connsiteY1" fmla="*/ 1373632 h 1507744"/>
              <a:gd name="connsiteX2" fmla="*/ 292608 w 2218944"/>
              <a:gd name="connsiteY2" fmla="*/ 1272032 h 1507744"/>
              <a:gd name="connsiteX3" fmla="*/ 0 w 2218944"/>
              <a:gd name="connsiteY3" fmla="*/ 0 h 1507744"/>
              <a:gd name="connsiteX0" fmla="*/ 2221928 w 2221928"/>
              <a:gd name="connsiteY0" fmla="*/ 1507744 h 1507744"/>
              <a:gd name="connsiteX1" fmla="*/ 2079688 w 2221928"/>
              <a:gd name="connsiteY1" fmla="*/ 1373632 h 1507744"/>
              <a:gd name="connsiteX2" fmla="*/ 295592 w 2221928"/>
              <a:gd name="connsiteY2" fmla="*/ 1272032 h 1507744"/>
              <a:gd name="connsiteX3" fmla="*/ 2984 w 2221928"/>
              <a:gd name="connsiteY3" fmla="*/ 0 h 1507744"/>
              <a:gd name="connsiteX0" fmla="*/ 2223195 w 2223195"/>
              <a:gd name="connsiteY0" fmla="*/ 1507744 h 1507744"/>
              <a:gd name="connsiteX1" fmla="*/ 2080955 w 2223195"/>
              <a:gd name="connsiteY1" fmla="*/ 1373632 h 1507744"/>
              <a:gd name="connsiteX2" fmla="*/ 288731 w 2223195"/>
              <a:gd name="connsiteY2" fmla="*/ 1235456 h 1507744"/>
              <a:gd name="connsiteX3" fmla="*/ 4251 w 2223195"/>
              <a:gd name="connsiteY3" fmla="*/ 0 h 150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3195" h="1507744">
                <a:moveTo>
                  <a:pt x="2223195" y="1507744"/>
                </a:moveTo>
                <a:lnTo>
                  <a:pt x="2080955" y="1373632"/>
                </a:lnTo>
                <a:cubicBezTo>
                  <a:pt x="1763286" y="1351280"/>
                  <a:pt x="634848" y="1464395"/>
                  <a:pt x="288731" y="1235456"/>
                </a:cubicBezTo>
                <a:cubicBezTo>
                  <a:pt x="-57386" y="1006517"/>
                  <a:pt x="4251" y="581152"/>
                  <a:pt x="4251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D5981825-B32C-B63C-5990-D3D7C4F0CD75}"/>
              </a:ext>
            </a:extLst>
          </p:cNvPr>
          <p:cNvGrpSpPr/>
          <p:nvPr/>
        </p:nvGrpSpPr>
        <p:grpSpPr>
          <a:xfrm>
            <a:off x="2709180" y="3578872"/>
            <a:ext cx="298180" cy="265672"/>
            <a:chOff x="2709180" y="3578872"/>
            <a:chExt cx="298180" cy="265672"/>
          </a:xfrm>
        </p:grpSpPr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E987A0DB-A4C4-130F-BDBA-D946F4FA290C}"/>
                </a:ext>
              </a:extLst>
            </p:cNvPr>
            <p:cNvSpPr/>
            <p:nvPr/>
          </p:nvSpPr>
          <p:spPr>
            <a:xfrm>
              <a:off x="2735072" y="3604768"/>
              <a:ext cx="272288" cy="239776"/>
            </a:xfrm>
            <a:custGeom>
              <a:avLst/>
              <a:gdLst>
                <a:gd name="connsiteX0" fmla="*/ 272288 w 272288"/>
                <a:gd name="connsiteY0" fmla="*/ 239776 h 239776"/>
                <a:gd name="connsiteX1" fmla="*/ 0 w 272288"/>
                <a:gd name="connsiteY1" fmla="*/ 0 h 23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288" h="239776">
                  <a:moveTo>
                    <a:pt x="272288" y="239776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3443CBD1-C582-C40C-8C35-39BE6BBE01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9180" y="3578872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TextBox 165">
            <a:extLst>
              <a:ext uri="{FF2B5EF4-FFF2-40B4-BE49-F238E27FC236}">
                <a16:creationId xmlns:a16="http://schemas.microsoft.com/office/drawing/2014/main" id="{C1B17166-95DE-C8BA-16E9-69451A13C6FE}"/>
              </a:ext>
            </a:extLst>
          </p:cNvPr>
          <p:cNvSpPr txBox="1"/>
          <p:nvPr/>
        </p:nvSpPr>
        <p:spPr>
          <a:xfrm>
            <a:off x="2072893" y="1205214"/>
            <a:ext cx="3481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BASE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7AAD8B73-7C1C-0D07-BF80-B8F8A8D10763}"/>
              </a:ext>
            </a:extLst>
          </p:cNvPr>
          <p:cNvSpPr txBox="1"/>
          <p:nvPr/>
        </p:nvSpPr>
        <p:spPr>
          <a:xfrm>
            <a:off x="2083097" y="1933232"/>
            <a:ext cx="4395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CAPPED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ACB724BF-9126-DBC0-052D-B48E459BE9C0}"/>
              </a:ext>
            </a:extLst>
          </p:cNvPr>
          <p:cNvSpPr txBox="1"/>
          <p:nvPr/>
        </p:nvSpPr>
        <p:spPr>
          <a:xfrm>
            <a:off x="2925680" y="1444296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BEND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AE4724B4-E8B5-AA16-0234-2A25D7929022}"/>
              </a:ext>
            </a:extLst>
          </p:cNvPr>
          <p:cNvSpPr txBox="1"/>
          <p:nvPr/>
        </p:nvSpPr>
        <p:spPr>
          <a:xfrm>
            <a:off x="2449594" y="3487089"/>
            <a:ext cx="35618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BLITZ</a:t>
            </a:r>
          </a:p>
        </p:txBody>
      </p:sp>
      <p:sp>
        <p:nvSpPr>
          <p:cNvPr id="174" name="Freeform 173">
            <a:extLst>
              <a:ext uri="{FF2B5EF4-FFF2-40B4-BE49-F238E27FC236}">
                <a16:creationId xmlns:a16="http://schemas.microsoft.com/office/drawing/2014/main" id="{D3FD2B2B-0478-A364-03E2-091A31C7E328}"/>
              </a:ext>
            </a:extLst>
          </p:cNvPr>
          <p:cNvSpPr/>
          <p:nvPr/>
        </p:nvSpPr>
        <p:spPr>
          <a:xfrm>
            <a:off x="1486820" y="3138370"/>
            <a:ext cx="205791" cy="134996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4911063-DFDE-F08E-7F4F-EFDC7BB813F7}"/>
              </a:ext>
            </a:extLst>
          </p:cNvPr>
          <p:cNvSpPr txBox="1"/>
          <p:nvPr/>
        </p:nvSpPr>
        <p:spPr>
          <a:xfrm>
            <a:off x="1457425" y="3253187"/>
            <a:ext cx="4395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CAPPED</a:t>
            </a:r>
          </a:p>
        </p:txBody>
      </p:sp>
      <p:sp>
        <p:nvSpPr>
          <p:cNvPr id="142" name="Freeform 141">
            <a:extLst>
              <a:ext uri="{FF2B5EF4-FFF2-40B4-BE49-F238E27FC236}">
                <a16:creationId xmlns:a16="http://schemas.microsoft.com/office/drawing/2014/main" id="{2B4C2C22-7EB4-D47C-7682-722AD30FB882}"/>
              </a:ext>
            </a:extLst>
          </p:cNvPr>
          <p:cNvSpPr/>
          <p:nvPr/>
        </p:nvSpPr>
        <p:spPr>
          <a:xfrm>
            <a:off x="4602263" y="2352095"/>
            <a:ext cx="741018" cy="1067864"/>
          </a:xfrm>
          <a:custGeom>
            <a:avLst/>
            <a:gdLst>
              <a:gd name="connsiteX0" fmla="*/ 0 w 296883"/>
              <a:gd name="connsiteY0" fmla="*/ 581891 h 581891"/>
              <a:gd name="connsiteX1" fmla="*/ 0 w 296883"/>
              <a:gd name="connsiteY1" fmla="*/ 0 h 581891"/>
              <a:gd name="connsiteX2" fmla="*/ 296883 w 296883"/>
              <a:gd name="connsiteY2" fmla="*/ 0 h 581891"/>
              <a:gd name="connsiteX0" fmla="*/ 0 w 296883"/>
              <a:gd name="connsiteY0" fmla="*/ 607133 h 607133"/>
              <a:gd name="connsiteX1" fmla="*/ 0 w 296883"/>
              <a:gd name="connsiteY1" fmla="*/ 25242 h 607133"/>
              <a:gd name="connsiteX2" fmla="*/ 296883 w 296883"/>
              <a:gd name="connsiteY2" fmla="*/ 25242 h 607133"/>
              <a:gd name="connsiteX0" fmla="*/ 0 w 302562"/>
              <a:gd name="connsiteY0" fmla="*/ 633164 h 633164"/>
              <a:gd name="connsiteX1" fmla="*/ 0 w 302562"/>
              <a:gd name="connsiteY1" fmla="*/ 51273 h 633164"/>
              <a:gd name="connsiteX2" fmla="*/ 302562 w 302562"/>
              <a:gd name="connsiteY2" fmla="*/ 157 h 633164"/>
              <a:gd name="connsiteX0" fmla="*/ 0 w 302562"/>
              <a:gd name="connsiteY0" fmla="*/ 698057 h 698057"/>
              <a:gd name="connsiteX1" fmla="*/ 0 w 302562"/>
              <a:gd name="connsiteY1" fmla="*/ 116166 h 698057"/>
              <a:gd name="connsiteX2" fmla="*/ 302562 w 302562"/>
              <a:gd name="connsiteY2" fmla="*/ 65050 h 698057"/>
              <a:gd name="connsiteX0" fmla="*/ 0 w 308242"/>
              <a:gd name="connsiteY0" fmla="*/ 754463 h 754463"/>
              <a:gd name="connsiteX1" fmla="*/ 0 w 308242"/>
              <a:gd name="connsiteY1" fmla="*/ 172572 h 754463"/>
              <a:gd name="connsiteX2" fmla="*/ 308242 w 308242"/>
              <a:gd name="connsiteY2" fmla="*/ 7866 h 754463"/>
              <a:gd name="connsiteX0" fmla="*/ 0 w 304364"/>
              <a:gd name="connsiteY0" fmla="*/ 772830 h 772830"/>
              <a:gd name="connsiteX1" fmla="*/ 0 w 304364"/>
              <a:gd name="connsiteY1" fmla="*/ 190939 h 772830"/>
              <a:gd name="connsiteX2" fmla="*/ 304364 w 304364"/>
              <a:gd name="connsiteY2" fmla="*/ 2506 h 77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364" h="772830">
                <a:moveTo>
                  <a:pt x="0" y="772830"/>
                </a:moveTo>
                <a:lnTo>
                  <a:pt x="0" y="190939"/>
                </a:lnTo>
                <a:cubicBezTo>
                  <a:pt x="8088" y="-36241"/>
                  <a:pt x="205403" y="2506"/>
                  <a:pt x="304364" y="2506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3964309" y="3506420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sp>
        <p:nvSpPr>
          <p:cNvPr id="158" name="Freeform 157">
            <a:extLst>
              <a:ext uri="{FF2B5EF4-FFF2-40B4-BE49-F238E27FC236}">
                <a16:creationId xmlns:a16="http://schemas.microsoft.com/office/drawing/2014/main" id="{0E47595D-72E1-5B2D-EFC7-D071ADCB5D00}"/>
              </a:ext>
            </a:extLst>
          </p:cNvPr>
          <p:cNvSpPr/>
          <p:nvPr/>
        </p:nvSpPr>
        <p:spPr>
          <a:xfrm>
            <a:off x="3475973" y="4008329"/>
            <a:ext cx="638827" cy="210602"/>
          </a:xfrm>
          <a:custGeom>
            <a:avLst/>
            <a:gdLst>
              <a:gd name="connsiteX0" fmla="*/ 0 w 638827"/>
              <a:gd name="connsiteY0" fmla="*/ 0 h 210602"/>
              <a:gd name="connsiteX1" fmla="*/ 338202 w 638827"/>
              <a:gd name="connsiteY1" fmla="*/ 187890 h 210602"/>
              <a:gd name="connsiteX2" fmla="*/ 638827 w 638827"/>
              <a:gd name="connsiteY2" fmla="*/ 200416 h 21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8827" h="210602">
                <a:moveTo>
                  <a:pt x="0" y="0"/>
                </a:moveTo>
                <a:cubicBezTo>
                  <a:pt x="115865" y="77243"/>
                  <a:pt x="231731" y="154487"/>
                  <a:pt x="338202" y="187890"/>
                </a:cubicBezTo>
                <a:cubicBezTo>
                  <a:pt x="444673" y="221293"/>
                  <a:pt x="541750" y="210854"/>
                  <a:pt x="638827" y="200416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00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3302411" y="3867717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3694677" y="3915176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1131527" y="117400"/>
            <a:ext cx="5681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OKIE - COMEBACK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1131527" y="570114"/>
            <a:ext cx="5681511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>
                <a:solidFill>
                  <a:schemeClr val="tx1"/>
                </a:solidFill>
              </a:rPr>
              <a:t>FULL FIELD HALF ROLL ACTION PASS, WITH A ONE MAN ROUTE TO THE FIELD WITH POST-OVER WORKING FROM THE BOUNDARY.</a:t>
            </a:r>
          </a:p>
          <a:p>
            <a:r>
              <a:rPr lang="en-US" sz="800" dirty="0">
                <a:solidFill>
                  <a:schemeClr val="tx1"/>
                </a:solidFill>
              </a:rPr>
              <a:t>QB LAUNCH POINT IS THE FIELD C-GAP.</a:t>
            </a:r>
          </a:p>
          <a:p>
            <a:endParaRPr lang="en-US" sz="1050" dirty="0">
              <a:solidFill>
                <a:schemeClr val="tx1"/>
              </a:solidFill>
            </a:endParaRPr>
          </a:p>
          <a:p>
            <a:endParaRPr lang="en-US" sz="105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605313"/>
              </p:ext>
            </p:extLst>
          </p:nvPr>
        </p:nvGraphicFramePr>
        <p:xfrm>
          <a:off x="28228" y="7589569"/>
          <a:ext cx="6784808" cy="1515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404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  <a:gridCol w="3392404">
                  <a:extLst>
                    <a:ext uri="{9D8B030D-6E8A-4147-A177-3AD203B41FA5}">
                      <a16:colId xmlns:a16="http://schemas.microsoft.com/office/drawing/2014/main" val="358265548"/>
                    </a:ext>
                  </a:extLst>
                </a:gridCol>
              </a:tblGrid>
              <a:tr h="242496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OBSERVATIONS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263919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FOOTWORK: POP TO HALF ROLL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7 STEPS TO COMEBACK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9 STEPS AND SETTLE TO BACKSIDE OVER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PURE PROGRESSION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 COMEBACK – CORNER – OVER – BLEED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BEST SPRAY CHART OF ALL THE CONCEPTS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EVERY WR IS TARGETED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IF RUN TO A 2-WR SURFACE, SLOT HAS A POST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351815"/>
              </p:ext>
            </p:extLst>
          </p:nvPr>
        </p:nvGraphicFramePr>
        <p:xfrm>
          <a:off x="31930" y="4404266"/>
          <a:ext cx="6775283" cy="3133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9037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COMEBACK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SPLIT IS ALMOST ALWAYS IN THE STD, END RESULT IS ALWAYS TO END UP IN THE PAINT.</a:t>
                      </a:r>
                    </a:p>
                    <a:p>
                      <a:pPr algn="l"/>
                      <a:r>
                        <a:rPr lang="en-US" sz="1000" dirty="0"/>
                        <a:t>17-YARD COMEBACK.</a:t>
                      </a:r>
                    </a:p>
                    <a:p>
                      <a:pPr algn="l"/>
                      <a:r>
                        <a:rPr lang="en-US" sz="1000" dirty="0"/>
                        <a:t>SLIGHT SPRAY ON THE STEM.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SLAM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INSIDE FOOT UP, SPLIT FROM OT 3-4 YARDS.</a:t>
                      </a:r>
                    </a:p>
                    <a:p>
                      <a:pPr algn="l"/>
                      <a:r>
                        <a:rPr lang="en-US" sz="1000" dirty="0"/>
                        <a:t>PIN C-GAP DEFENDER INSIDE, AIMING FOR TOP SHOULDER.</a:t>
                      </a:r>
                    </a:p>
                    <a:p>
                      <a:pPr algn="l"/>
                      <a:r>
                        <a:rPr lang="en-US" sz="1000" dirty="0"/>
                        <a:t>VS ODD EYE THE DE, IF HE WORKS INSIDE GET EYES TO APEX.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BIG POST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7-9 STEP VERTICAL BIG POST, IF ALIGNED OUTSIDE THE #’S, STEM TO BREAK IN THE PAINT.</a:t>
                      </a:r>
                    </a:p>
                    <a:p>
                      <a:pPr algn="l"/>
                      <a:r>
                        <a:rPr lang="en-US" sz="1000" dirty="0"/>
                        <a:t>HAS FREEDOM TO BEND INSIDE AWAY FROM THE CB.</a:t>
                      </a:r>
                    </a:p>
                    <a:p>
                      <a:pPr algn="l"/>
                      <a:r>
                        <a:rPr lang="en-US" sz="1000" dirty="0"/>
                        <a:t>CAN SNAP OFF IF CAPPED OVER THE TOP.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BIG OVER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WORKING TO GET TO OPPOSITE HASH BETWEEN 15-20 YARDS.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IF MATCHED (MAN) FLATTEN OFF AND BREAK AWAY FROM COVEREAGE.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IF FAR SAFETY DISSAPEARS (HASH OPENS), SPIKE UP THE HASH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BLEED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SELL RUN ACTION (USUALLY OUTSIDE ZONE), TEMPO’D RELEASE ONCE FREE, READ THE #’s.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RUN THRU O/S LEG OF OT, IF EDGE PRESSURE COMES, TAKE IT.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CAN SETTLE UP IN FLATS IF A DEFENDER SINKS OVER THE #’s.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561942" y="1170569"/>
            <a:ext cx="2251640" cy="289572"/>
          </a:xfrm>
          <a:prstGeom prst="rect">
            <a:avLst/>
          </a:prstGeom>
          <a:solidFill>
            <a:srgbClr val="FDF9D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SPREAD RT SLAM LT OKIE COMEBACK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COMEBACK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SLAM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BIG POST</a:t>
            </a:r>
          </a:p>
          <a:p>
            <a:r>
              <a:rPr lang="en-US" sz="800" dirty="0">
                <a:solidFill>
                  <a:schemeClr val="tx1"/>
                </a:solidFill>
              </a:rPr>
              <a:t>B2 – BIG CROSS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BLEED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2X2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DEFAULT SPREAD</a:t>
            </a:r>
          </a:p>
          <a:p>
            <a:r>
              <a:rPr lang="en-US" sz="800" dirty="0">
                <a:solidFill>
                  <a:schemeClr val="tx1"/>
                </a:solidFill>
              </a:rPr>
              <a:t>TE WING</a:t>
            </a:r>
          </a:p>
          <a:p>
            <a:r>
              <a:rPr lang="en-US" sz="800" dirty="0">
                <a:solidFill>
                  <a:schemeClr val="tx1"/>
                </a:solidFill>
              </a:rPr>
              <a:t>3WR SET W/ POST</a:t>
            </a:r>
          </a:p>
          <a:p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3731868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3511797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3071655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2851584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3291726" y="3422575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5320571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1754011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4230195" y="3506420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2305329" y="3501389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B2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44E8BA-13DC-1AF7-9FCD-6552E926A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" y="48016"/>
            <a:ext cx="842477" cy="108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" name="Freeform 135">
            <a:extLst>
              <a:ext uri="{FF2B5EF4-FFF2-40B4-BE49-F238E27FC236}">
                <a16:creationId xmlns:a16="http://schemas.microsoft.com/office/drawing/2014/main" id="{CAA81B99-3771-A53E-BA71-EA400C531111}"/>
              </a:ext>
            </a:extLst>
          </p:cNvPr>
          <p:cNvSpPr/>
          <p:nvPr/>
        </p:nvSpPr>
        <p:spPr>
          <a:xfrm>
            <a:off x="1847557" y="1261403"/>
            <a:ext cx="600221" cy="2161735"/>
          </a:xfrm>
          <a:custGeom>
            <a:avLst/>
            <a:gdLst>
              <a:gd name="connsiteX0" fmla="*/ 0 w 600221"/>
              <a:gd name="connsiteY0" fmla="*/ 2161735 h 2161735"/>
              <a:gd name="connsiteX1" fmla="*/ 0 w 600221"/>
              <a:gd name="connsiteY1" fmla="*/ 989428 h 2161735"/>
              <a:gd name="connsiteX2" fmla="*/ 600221 w 600221"/>
              <a:gd name="connsiteY2" fmla="*/ 0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0221" h="2161735">
                <a:moveTo>
                  <a:pt x="0" y="2161735"/>
                </a:moveTo>
                <a:lnTo>
                  <a:pt x="0" y="989428"/>
                </a:lnTo>
                <a:lnTo>
                  <a:pt x="600221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>
            <a:extLst>
              <a:ext uri="{FF2B5EF4-FFF2-40B4-BE49-F238E27FC236}">
                <a16:creationId xmlns:a16="http://schemas.microsoft.com/office/drawing/2014/main" id="{ECB351CC-BEBB-B62F-2A6A-8CC1EBB57C42}"/>
              </a:ext>
            </a:extLst>
          </p:cNvPr>
          <p:cNvSpPr/>
          <p:nvPr/>
        </p:nvSpPr>
        <p:spPr>
          <a:xfrm>
            <a:off x="2152357" y="1753772"/>
            <a:ext cx="175106" cy="223256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>
            <a:extLst>
              <a:ext uri="{FF2B5EF4-FFF2-40B4-BE49-F238E27FC236}">
                <a16:creationId xmlns:a16="http://schemas.microsoft.com/office/drawing/2014/main" id="{27DCD019-AA0C-25A2-E5D8-1842EF99A912}"/>
              </a:ext>
            </a:extLst>
          </p:cNvPr>
          <p:cNvSpPr/>
          <p:nvPr/>
        </p:nvSpPr>
        <p:spPr>
          <a:xfrm>
            <a:off x="2157046" y="1439594"/>
            <a:ext cx="998806" cy="314178"/>
          </a:xfrm>
          <a:custGeom>
            <a:avLst/>
            <a:gdLst>
              <a:gd name="connsiteX0" fmla="*/ 0 w 998806"/>
              <a:gd name="connsiteY0" fmla="*/ 314178 h 314178"/>
              <a:gd name="connsiteX1" fmla="*/ 459545 w 998806"/>
              <a:gd name="connsiteY1" fmla="*/ 70338 h 314178"/>
              <a:gd name="connsiteX2" fmla="*/ 998806 w 998806"/>
              <a:gd name="connsiteY2" fmla="*/ 0 h 3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8806" h="314178">
                <a:moveTo>
                  <a:pt x="0" y="314178"/>
                </a:moveTo>
                <a:cubicBezTo>
                  <a:pt x="146538" y="218439"/>
                  <a:pt x="293077" y="122701"/>
                  <a:pt x="459545" y="70338"/>
                </a:cubicBezTo>
                <a:cubicBezTo>
                  <a:pt x="626013" y="17975"/>
                  <a:pt x="812409" y="8987"/>
                  <a:pt x="99880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>
            <a:extLst>
              <a:ext uri="{FF2B5EF4-FFF2-40B4-BE49-F238E27FC236}">
                <a16:creationId xmlns:a16="http://schemas.microsoft.com/office/drawing/2014/main" id="{1877042A-3BF7-A4B1-E3AB-3BDC84CD3744}"/>
              </a:ext>
            </a:extLst>
          </p:cNvPr>
          <p:cNvSpPr/>
          <p:nvPr/>
        </p:nvSpPr>
        <p:spPr>
          <a:xfrm>
            <a:off x="2411155" y="1808366"/>
            <a:ext cx="2329422" cy="1690874"/>
          </a:xfrm>
          <a:custGeom>
            <a:avLst/>
            <a:gdLst>
              <a:gd name="connsiteX0" fmla="*/ 0 w 2329422"/>
              <a:gd name="connsiteY0" fmla="*/ 1690874 h 1690874"/>
              <a:gd name="connsiteX1" fmla="*/ 945051 w 2329422"/>
              <a:gd name="connsiteY1" fmla="*/ 725390 h 1690874"/>
              <a:gd name="connsiteX2" fmla="*/ 2329422 w 2329422"/>
              <a:gd name="connsiteY2" fmla="*/ 0 h 169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422" h="1690874">
                <a:moveTo>
                  <a:pt x="0" y="1690874"/>
                </a:moveTo>
                <a:cubicBezTo>
                  <a:pt x="278407" y="1349038"/>
                  <a:pt x="556814" y="1007202"/>
                  <a:pt x="945051" y="725390"/>
                </a:cubicBezTo>
                <a:cubicBezTo>
                  <a:pt x="1333288" y="443578"/>
                  <a:pt x="1831355" y="221789"/>
                  <a:pt x="2329422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>
            <a:extLst>
              <a:ext uri="{FF2B5EF4-FFF2-40B4-BE49-F238E27FC236}">
                <a16:creationId xmlns:a16="http://schemas.microsoft.com/office/drawing/2014/main" id="{ED384C5C-343D-F8E7-8D65-FD35105B544E}"/>
              </a:ext>
            </a:extLst>
          </p:cNvPr>
          <p:cNvSpPr/>
          <p:nvPr/>
        </p:nvSpPr>
        <p:spPr>
          <a:xfrm>
            <a:off x="3485290" y="2440429"/>
            <a:ext cx="1070829" cy="0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>
            <a:extLst>
              <a:ext uri="{FF2B5EF4-FFF2-40B4-BE49-F238E27FC236}">
                <a16:creationId xmlns:a16="http://schemas.microsoft.com/office/drawing/2014/main" id="{7E30ED28-2FD2-1320-1493-EF7E6833FC31}"/>
              </a:ext>
            </a:extLst>
          </p:cNvPr>
          <p:cNvSpPr/>
          <p:nvPr/>
        </p:nvSpPr>
        <p:spPr>
          <a:xfrm>
            <a:off x="3943669" y="1522296"/>
            <a:ext cx="582356" cy="658981"/>
          </a:xfrm>
          <a:custGeom>
            <a:avLst/>
            <a:gdLst>
              <a:gd name="connsiteX0" fmla="*/ 0 w 582356"/>
              <a:gd name="connsiteY0" fmla="*/ 658981 h 658981"/>
              <a:gd name="connsiteX1" fmla="*/ 383129 w 582356"/>
              <a:gd name="connsiteY1" fmla="*/ 311612 h 658981"/>
              <a:gd name="connsiteX2" fmla="*/ 582356 w 582356"/>
              <a:gd name="connsiteY2" fmla="*/ 0 h 65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356" h="658981">
                <a:moveTo>
                  <a:pt x="0" y="658981"/>
                </a:moveTo>
                <a:cubicBezTo>
                  <a:pt x="143035" y="540211"/>
                  <a:pt x="286070" y="421442"/>
                  <a:pt x="383129" y="311612"/>
                </a:cubicBezTo>
                <a:cubicBezTo>
                  <a:pt x="480188" y="201782"/>
                  <a:pt x="531272" y="100891"/>
                  <a:pt x="58235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239C567-A64D-CCF4-B363-1CA43BB98341}"/>
              </a:ext>
            </a:extLst>
          </p:cNvPr>
          <p:cNvSpPr txBox="1"/>
          <p:nvPr/>
        </p:nvSpPr>
        <p:spPr>
          <a:xfrm>
            <a:off x="4684009" y="1737669"/>
            <a:ext cx="3481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BASE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C2F3942-16C8-8AA1-576C-BE38FD8CE4AC}"/>
              </a:ext>
            </a:extLst>
          </p:cNvPr>
          <p:cNvSpPr txBox="1"/>
          <p:nvPr/>
        </p:nvSpPr>
        <p:spPr>
          <a:xfrm>
            <a:off x="4197175" y="2258398"/>
            <a:ext cx="34977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MAN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2952FA0D-F1B0-331E-444F-0CC68BBED70A}"/>
              </a:ext>
            </a:extLst>
          </p:cNvPr>
          <p:cNvSpPr txBox="1"/>
          <p:nvPr/>
        </p:nvSpPr>
        <p:spPr>
          <a:xfrm>
            <a:off x="4047587" y="1435541"/>
            <a:ext cx="51007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GONE SAF</a:t>
            </a: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006E36C-14A6-BE9F-A5D3-01024BE022D3}"/>
              </a:ext>
            </a:extLst>
          </p:cNvPr>
          <p:cNvGrpSpPr/>
          <p:nvPr/>
        </p:nvGrpSpPr>
        <p:grpSpPr>
          <a:xfrm>
            <a:off x="3840976" y="3283764"/>
            <a:ext cx="397649" cy="275411"/>
            <a:chOff x="3840976" y="3283764"/>
            <a:chExt cx="397649" cy="275411"/>
          </a:xfrm>
        </p:grpSpPr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C3F03C8C-E1CA-6B71-227D-6F0CC6808FA3}"/>
                </a:ext>
              </a:extLst>
            </p:cNvPr>
            <p:cNvSpPr/>
            <p:nvPr/>
          </p:nvSpPr>
          <p:spPr>
            <a:xfrm>
              <a:off x="3867150" y="3311525"/>
              <a:ext cx="371475" cy="247650"/>
            </a:xfrm>
            <a:custGeom>
              <a:avLst/>
              <a:gdLst>
                <a:gd name="connsiteX0" fmla="*/ 371475 w 371475"/>
                <a:gd name="connsiteY0" fmla="*/ 247650 h 247650"/>
                <a:gd name="connsiteX1" fmla="*/ 219075 w 371475"/>
                <a:gd name="connsiteY1" fmla="*/ 247650 h 247650"/>
                <a:gd name="connsiteX2" fmla="*/ 0 w 371475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475" h="247650">
                  <a:moveTo>
                    <a:pt x="371475" y="247650"/>
                  </a:moveTo>
                  <a:lnTo>
                    <a:pt x="219075" y="24765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84F1D8A7-31DC-24BC-F23A-A0C26FD8E7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0976" y="3283764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Freeform 159">
            <a:extLst>
              <a:ext uri="{FF2B5EF4-FFF2-40B4-BE49-F238E27FC236}">
                <a16:creationId xmlns:a16="http://schemas.microsoft.com/office/drawing/2014/main" id="{07AD775D-0D94-8657-2A66-C538817B8B01}"/>
              </a:ext>
            </a:extLst>
          </p:cNvPr>
          <p:cNvSpPr/>
          <p:nvPr/>
        </p:nvSpPr>
        <p:spPr>
          <a:xfrm>
            <a:off x="1470980" y="2470912"/>
            <a:ext cx="2223195" cy="1507744"/>
          </a:xfrm>
          <a:custGeom>
            <a:avLst/>
            <a:gdLst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45440 w 2271776"/>
              <a:gd name="connsiteY2" fmla="*/ 1202944 h 1438656"/>
              <a:gd name="connsiteX3" fmla="*/ 0 w 2271776"/>
              <a:gd name="connsiteY3" fmla="*/ 0 h 1438656"/>
              <a:gd name="connsiteX0" fmla="*/ 2218944 w 2218944"/>
              <a:gd name="connsiteY0" fmla="*/ 1507744 h 1507744"/>
              <a:gd name="connsiteX1" fmla="*/ 2076704 w 2218944"/>
              <a:gd name="connsiteY1" fmla="*/ 1373632 h 1507744"/>
              <a:gd name="connsiteX2" fmla="*/ 292608 w 2218944"/>
              <a:gd name="connsiteY2" fmla="*/ 1272032 h 1507744"/>
              <a:gd name="connsiteX3" fmla="*/ 0 w 2218944"/>
              <a:gd name="connsiteY3" fmla="*/ 0 h 1507744"/>
              <a:gd name="connsiteX0" fmla="*/ 2221928 w 2221928"/>
              <a:gd name="connsiteY0" fmla="*/ 1507744 h 1507744"/>
              <a:gd name="connsiteX1" fmla="*/ 2079688 w 2221928"/>
              <a:gd name="connsiteY1" fmla="*/ 1373632 h 1507744"/>
              <a:gd name="connsiteX2" fmla="*/ 295592 w 2221928"/>
              <a:gd name="connsiteY2" fmla="*/ 1272032 h 1507744"/>
              <a:gd name="connsiteX3" fmla="*/ 2984 w 2221928"/>
              <a:gd name="connsiteY3" fmla="*/ 0 h 1507744"/>
              <a:gd name="connsiteX0" fmla="*/ 2223195 w 2223195"/>
              <a:gd name="connsiteY0" fmla="*/ 1507744 h 1507744"/>
              <a:gd name="connsiteX1" fmla="*/ 2080955 w 2223195"/>
              <a:gd name="connsiteY1" fmla="*/ 1373632 h 1507744"/>
              <a:gd name="connsiteX2" fmla="*/ 288731 w 2223195"/>
              <a:gd name="connsiteY2" fmla="*/ 1235456 h 1507744"/>
              <a:gd name="connsiteX3" fmla="*/ 4251 w 2223195"/>
              <a:gd name="connsiteY3" fmla="*/ 0 h 150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3195" h="1507744">
                <a:moveTo>
                  <a:pt x="2223195" y="1507744"/>
                </a:moveTo>
                <a:lnTo>
                  <a:pt x="2080955" y="1373632"/>
                </a:lnTo>
                <a:cubicBezTo>
                  <a:pt x="1763286" y="1351280"/>
                  <a:pt x="634848" y="1464395"/>
                  <a:pt x="288731" y="1235456"/>
                </a:cubicBezTo>
                <a:cubicBezTo>
                  <a:pt x="-57386" y="1006517"/>
                  <a:pt x="4251" y="581152"/>
                  <a:pt x="4251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D5981825-B32C-B63C-5990-D3D7C4F0CD75}"/>
              </a:ext>
            </a:extLst>
          </p:cNvPr>
          <p:cNvGrpSpPr/>
          <p:nvPr/>
        </p:nvGrpSpPr>
        <p:grpSpPr>
          <a:xfrm>
            <a:off x="2709180" y="3578872"/>
            <a:ext cx="298180" cy="265672"/>
            <a:chOff x="2709180" y="3578872"/>
            <a:chExt cx="298180" cy="265672"/>
          </a:xfrm>
        </p:grpSpPr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E987A0DB-A4C4-130F-BDBA-D946F4FA290C}"/>
                </a:ext>
              </a:extLst>
            </p:cNvPr>
            <p:cNvSpPr/>
            <p:nvPr/>
          </p:nvSpPr>
          <p:spPr>
            <a:xfrm>
              <a:off x="2735072" y="3604768"/>
              <a:ext cx="272288" cy="239776"/>
            </a:xfrm>
            <a:custGeom>
              <a:avLst/>
              <a:gdLst>
                <a:gd name="connsiteX0" fmla="*/ 272288 w 272288"/>
                <a:gd name="connsiteY0" fmla="*/ 239776 h 239776"/>
                <a:gd name="connsiteX1" fmla="*/ 0 w 272288"/>
                <a:gd name="connsiteY1" fmla="*/ 0 h 23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288" h="239776">
                  <a:moveTo>
                    <a:pt x="272288" y="239776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3443CBD1-C582-C40C-8C35-39BE6BBE01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9180" y="3578872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TextBox 165">
            <a:extLst>
              <a:ext uri="{FF2B5EF4-FFF2-40B4-BE49-F238E27FC236}">
                <a16:creationId xmlns:a16="http://schemas.microsoft.com/office/drawing/2014/main" id="{C1B17166-95DE-C8BA-16E9-69451A13C6FE}"/>
              </a:ext>
            </a:extLst>
          </p:cNvPr>
          <p:cNvSpPr txBox="1"/>
          <p:nvPr/>
        </p:nvSpPr>
        <p:spPr>
          <a:xfrm>
            <a:off x="2072893" y="1205214"/>
            <a:ext cx="3481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BASE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7AAD8B73-7C1C-0D07-BF80-B8F8A8D10763}"/>
              </a:ext>
            </a:extLst>
          </p:cNvPr>
          <p:cNvSpPr txBox="1"/>
          <p:nvPr/>
        </p:nvSpPr>
        <p:spPr>
          <a:xfrm>
            <a:off x="2083097" y="1933232"/>
            <a:ext cx="4395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CAPPED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ACB724BF-9126-DBC0-052D-B48E459BE9C0}"/>
              </a:ext>
            </a:extLst>
          </p:cNvPr>
          <p:cNvSpPr txBox="1"/>
          <p:nvPr/>
        </p:nvSpPr>
        <p:spPr>
          <a:xfrm>
            <a:off x="2925680" y="1444296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BEND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AE4724B4-E8B5-AA16-0234-2A25D7929022}"/>
              </a:ext>
            </a:extLst>
          </p:cNvPr>
          <p:cNvSpPr txBox="1"/>
          <p:nvPr/>
        </p:nvSpPr>
        <p:spPr>
          <a:xfrm>
            <a:off x="2449594" y="3487089"/>
            <a:ext cx="35618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BLITZ</a:t>
            </a:r>
          </a:p>
        </p:txBody>
      </p:sp>
      <p:sp>
        <p:nvSpPr>
          <p:cNvPr id="174" name="Freeform 173">
            <a:extLst>
              <a:ext uri="{FF2B5EF4-FFF2-40B4-BE49-F238E27FC236}">
                <a16:creationId xmlns:a16="http://schemas.microsoft.com/office/drawing/2014/main" id="{D3FD2B2B-0478-A364-03E2-091A31C7E328}"/>
              </a:ext>
            </a:extLst>
          </p:cNvPr>
          <p:cNvSpPr/>
          <p:nvPr/>
        </p:nvSpPr>
        <p:spPr>
          <a:xfrm>
            <a:off x="1486820" y="3138370"/>
            <a:ext cx="205791" cy="134996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4911063-DFDE-F08E-7F4F-EFDC7BB813F7}"/>
              </a:ext>
            </a:extLst>
          </p:cNvPr>
          <p:cNvSpPr txBox="1"/>
          <p:nvPr/>
        </p:nvSpPr>
        <p:spPr>
          <a:xfrm>
            <a:off x="1457425" y="3253187"/>
            <a:ext cx="4395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CAPPED</a:t>
            </a:r>
          </a:p>
        </p:txBody>
      </p:sp>
      <p:sp>
        <p:nvSpPr>
          <p:cNvPr id="176" name="Freeform 175">
            <a:extLst>
              <a:ext uri="{FF2B5EF4-FFF2-40B4-BE49-F238E27FC236}">
                <a16:creationId xmlns:a16="http://schemas.microsoft.com/office/drawing/2014/main" id="{3DD26517-61B7-413D-C9C5-522BBE206F56}"/>
              </a:ext>
            </a:extLst>
          </p:cNvPr>
          <p:cNvSpPr/>
          <p:nvPr/>
        </p:nvSpPr>
        <p:spPr>
          <a:xfrm>
            <a:off x="3475973" y="4008329"/>
            <a:ext cx="638827" cy="210602"/>
          </a:xfrm>
          <a:custGeom>
            <a:avLst/>
            <a:gdLst>
              <a:gd name="connsiteX0" fmla="*/ 0 w 638827"/>
              <a:gd name="connsiteY0" fmla="*/ 0 h 210602"/>
              <a:gd name="connsiteX1" fmla="*/ 338202 w 638827"/>
              <a:gd name="connsiteY1" fmla="*/ 187890 h 210602"/>
              <a:gd name="connsiteX2" fmla="*/ 638827 w 638827"/>
              <a:gd name="connsiteY2" fmla="*/ 200416 h 21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8827" h="210602">
                <a:moveTo>
                  <a:pt x="0" y="0"/>
                </a:moveTo>
                <a:cubicBezTo>
                  <a:pt x="115865" y="77243"/>
                  <a:pt x="231731" y="154487"/>
                  <a:pt x="338202" y="187890"/>
                </a:cubicBezTo>
                <a:cubicBezTo>
                  <a:pt x="444673" y="221293"/>
                  <a:pt x="541750" y="210854"/>
                  <a:pt x="638827" y="200416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>
            <a:extLst>
              <a:ext uri="{FF2B5EF4-FFF2-40B4-BE49-F238E27FC236}">
                <a16:creationId xmlns:a16="http://schemas.microsoft.com/office/drawing/2014/main" id="{866FD108-B61C-3CAC-0C63-D85F8287CB89}"/>
              </a:ext>
            </a:extLst>
          </p:cNvPr>
          <p:cNvSpPr/>
          <p:nvPr/>
        </p:nvSpPr>
        <p:spPr>
          <a:xfrm>
            <a:off x="5440119" y="1854740"/>
            <a:ext cx="434503" cy="1575881"/>
          </a:xfrm>
          <a:custGeom>
            <a:avLst/>
            <a:gdLst>
              <a:gd name="connsiteX0" fmla="*/ 0 w 434503"/>
              <a:gd name="connsiteY0" fmla="*/ 1575881 h 1575881"/>
              <a:gd name="connsiteX1" fmla="*/ 123217 w 434503"/>
              <a:gd name="connsiteY1" fmla="*/ 0 h 1575881"/>
              <a:gd name="connsiteX2" fmla="*/ 434503 w 434503"/>
              <a:gd name="connsiteY2" fmla="*/ 214009 h 1575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503" h="1575881">
                <a:moveTo>
                  <a:pt x="0" y="1575881"/>
                </a:moveTo>
                <a:lnTo>
                  <a:pt x="123217" y="0"/>
                </a:lnTo>
                <a:lnTo>
                  <a:pt x="434503" y="214009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7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3302411" y="3867717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3694677" y="3915176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1131527" y="117400"/>
            <a:ext cx="5681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SOONER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1131527" y="570114"/>
            <a:ext cx="5681511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>
                <a:solidFill>
                  <a:schemeClr val="tx1"/>
                </a:solidFill>
              </a:rPr>
              <a:t>FULL FIELD HALF ROLL ACTION PASS, WITH A TWO MAN SMASH COMBINATION TO THE FIELD WITH A BACKSIDE OVER WORKING FROM THE BOUNDARY WITH A SPEED ACROSS THE FIELD MENTALITY.</a:t>
            </a:r>
          </a:p>
          <a:p>
            <a:r>
              <a:rPr lang="en-US" sz="800" dirty="0">
                <a:solidFill>
                  <a:schemeClr val="tx1"/>
                </a:solidFill>
              </a:rPr>
              <a:t>QB LAUNCH POINT IS THE FIELD C-GAP.</a:t>
            </a:r>
          </a:p>
          <a:p>
            <a:endParaRPr lang="en-US" sz="1050" dirty="0">
              <a:solidFill>
                <a:schemeClr val="tx1"/>
              </a:solidFill>
            </a:endParaRPr>
          </a:p>
          <a:p>
            <a:endParaRPr lang="en-US" sz="105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/>
        </p:nvGraphicFramePr>
        <p:xfrm>
          <a:off x="28228" y="7589569"/>
          <a:ext cx="6784808" cy="1515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404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  <a:gridCol w="3392404">
                  <a:extLst>
                    <a:ext uri="{9D8B030D-6E8A-4147-A177-3AD203B41FA5}">
                      <a16:colId xmlns:a16="http://schemas.microsoft.com/office/drawing/2014/main" val="358265548"/>
                    </a:ext>
                  </a:extLst>
                </a:gridCol>
              </a:tblGrid>
              <a:tr h="242496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OBSERVATIONS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263919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FOOTWORK: POP TO HALF ROLL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3 STEPS TO WAHOO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5 STEPS AND SETTLE TO CORNER TO BACKSIDE OVER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PURE PROGRESSION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 WAHOO – CORNER – OVER – BLEED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CORNER ROUTE IS VARY VARIED BY FINAL ANGLE OF DEPARTURE, AND ROUTE STEM.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 SPEEDIER GUYS USE THE POST NOD MORE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 ONLY IN RECENT YEARS HAS THE CORNER ANGLE BEEN HI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370769"/>
              </p:ext>
            </p:extLst>
          </p:nvPr>
        </p:nvGraphicFramePr>
        <p:xfrm>
          <a:off x="31930" y="4404266"/>
          <a:ext cx="6775283" cy="3133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9037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WAHOO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VARIED SPLIT, END RESULT IS ALWAYS TO END UP IN THE PAINT.</a:t>
                      </a:r>
                    </a:p>
                    <a:p>
                      <a:pPr algn="l"/>
                      <a:r>
                        <a:rPr lang="en-US" sz="1000" dirty="0"/>
                        <a:t>5-STEP WIDE ANGLE HITCH.</a:t>
                      </a:r>
                    </a:p>
                    <a:p>
                      <a:pPr algn="l"/>
                      <a:endParaRPr lang="en-US" sz="1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CORNER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HASH +2 -2 ALIGN. SEAM RELEASE TO GAIN GROUND.</a:t>
                      </a:r>
                    </a:p>
                    <a:p>
                      <a:pPr algn="l"/>
                      <a:r>
                        <a:rPr lang="en-US" sz="1000" dirty="0"/>
                        <a:t>IF UNMATCHED SPEED TO CORNER.</a:t>
                      </a:r>
                    </a:p>
                    <a:p>
                      <a:pPr algn="l"/>
                      <a:r>
                        <a:rPr lang="en-US" sz="1000" dirty="0"/>
                        <a:t>IF MATCHED NOD TO THE POST AND BEND OUT.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SLAM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BALANCED STANCE AS HIPPED WING.</a:t>
                      </a:r>
                    </a:p>
                    <a:p>
                      <a:pPr algn="l"/>
                      <a:r>
                        <a:rPr lang="en-US" sz="1000" dirty="0"/>
                        <a:t>PIN C-GAP DEFENDER INSIDE, AIMING FOR TOP SHOULDER.</a:t>
                      </a:r>
                    </a:p>
                    <a:p>
                      <a:pPr algn="l"/>
                      <a:r>
                        <a:rPr lang="en-US" sz="1000" dirty="0"/>
                        <a:t>VS ODD EYE THE DE, IF HE WORKS INSIDE GET EYES TO APEX.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OVER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SPEED ACROSS THE FIELD MENTALITY. ALIGN IN THE PAINT TO -2.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BUILDING TO 10-15 YARDS WHEN CROSSING FAR HASH.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MUCH LESS ROUTE FREEDOM.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BLEED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SELL RUN ACTION (USUALLY OUTSIDE ZONE), TEMPO’D RELEASE ONCE FREE, READ THE #’s.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RUN THRU O/S LEG OF OT, IF EDGE PRESSURE COMES, TAKE IT.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CAN SETTLE UP IN FLATS IF A DEFENDER SINKS OVER THE #’s.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561942" y="1170569"/>
            <a:ext cx="2251640" cy="289572"/>
          </a:xfrm>
          <a:prstGeom prst="rect">
            <a:avLst/>
          </a:prstGeom>
          <a:solidFill>
            <a:srgbClr val="FDF9D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TRIO RT SLAM LT SOONER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WAHOO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CORNER</a:t>
            </a:r>
          </a:p>
          <a:p>
            <a:r>
              <a:rPr lang="en-US" sz="800" dirty="0">
                <a:solidFill>
                  <a:schemeClr val="tx1"/>
                </a:solidFill>
              </a:rPr>
              <a:t>F3 – SLAM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OVER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BLEED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3X1 (TE WING)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DEFAULT TE WING.</a:t>
            </a:r>
          </a:p>
          <a:p>
            <a:r>
              <a:rPr lang="en-US" sz="800" dirty="0">
                <a:solidFill>
                  <a:schemeClr val="tx1"/>
                </a:solidFill>
              </a:rPr>
              <a:t>WILL SHIFT TE TO BEST ALIGN.</a:t>
            </a:r>
          </a:p>
          <a:p>
            <a:r>
              <a:rPr lang="en-US" sz="800" dirty="0">
                <a:solidFill>
                  <a:schemeClr val="tx1"/>
                </a:solidFill>
              </a:rPr>
              <a:t>2-BACK SETS.</a:t>
            </a: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3731868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3511797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3071655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2851584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3291726" y="3422575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1754011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4527645" y="348400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44E8BA-13DC-1AF7-9FCD-6552E926A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" y="48016"/>
            <a:ext cx="842477" cy="108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Freeform 148">
            <a:extLst>
              <a:ext uri="{FF2B5EF4-FFF2-40B4-BE49-F238E27FC236}">
                <a16:creationId xmlns:a16="http://schemas.microsoft.com/office/drawing/2014/main" id="{1877042A-3BF7-A4B1-E3AB-3BDC84CD3744}"/>
              </a:ext>
            </a:extLst>
          </p:cNvPr>
          <p:cNvSpPr/>
          <p:nvPr/>
        </p:nvSpPr>
        <p:spPr>
          <a:xfrm>
            <a:off x="1857434" y="2370314"/>
            <a:ext cx="2485702" cy="1063539"/>
          </a:xfrm>
          <a:custGeom>
            <a:avLst/>
            <a:gdLst>
              <a:gd name="connsiteX0" fmla="*/ 0 w 2329422"/>
              <a:gd name="connsiteY0" fmla="*/ 1690874 h 1690874"/>
              <a:gd name="connsiteX1" fmla="*/ 945051 w 2329422"/>
              <a:gd name="connsiteY1" fmla="*/ 725390 h 1690874"/>
              <a:gd name="connsiteX2" fmla="*/ 2329422 w 2329422"/>
              <a:gd name="connsiteY2" fmla="*/ 0 h 1690874"/>
              <a:gd name="connsiteX0" fmla="*/ 0 w 2329422"/>
              <a:gd name="connsiteY0" fmla="*/ 1690874 h 1690874"/>
              <a:gd name="connsiteX1" fmla="*/ 1327926 w 2329422"/>
              <a:gd name="connsiteY1" fmla="*/ 281787 h 1690874"/>
              <a:gd name="connsiteX2" fmla="*/ 2329422 w 2329422"/>
              <a:gd name="connsiteY2" fmla="*/ 0 h 1690874"/>
              <a:gd name="connsiteX0" fmla="*/ 0 w 2329422"/>
              <a:gd name="connsiteY0" fmla="*/ 1691852 h 1691852"/>
              <a:gd name="connsiteX1" fmla="*/ 1327926 w 2329422"/>
              <a:gd name="connsiteY1" fmla="*/ 282765 h 1691852"/>
              <a:gd name="connsiteX2" fmla="*/ 2329422 w 2329422"/>
              <a:gd name="connsiteY2" fmla="*/ 978 h 169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422" h="1691852">
                <a:moveTo>
                  <a:pt x="0" y="1691852"/>
                </a:moveTo>
                <a:cubicBezTo>
                  <a:pt x="278407" y="1350016"/>
                  <a:pt x="939689" y="564577"/>
                  <a:pt x="1327926" y="282765"/>
                </a:cubicBezTo>
                <a:cubicBezTo>
                  <a:pt x="1716163" y="953"/>
                  <a:pt x="1807045" y="-4192"/>
                  <a:pt x="2329422" y="978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006E36C-14A6-BE9F-A5D3-01024BE022D3}"/>
              </a:ext>
            </a:extLst>
          </p:cNvPr>
          <p:cNvGrpSpPr/>
          <p:nvPr/>
        </p:nvGrpSpPr>
        <p:grpSpPr>
          <a:xfrm>
            <a:off x="3815036" y="3283764"/>
            <a:ext cx="245249" cy="275411"/>
            <a:chOff x="3840976" y="3283764"/>
            <a:chExt cx="245249" cy="275411"/>
          </a:xfrm>
        </p:grpSpPr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C3F03C8C-E1CA-6B71-227D-6F0CC6808FA3}"/>
                </a:ext>
              </a:extLst>
            </p:cNvPr>
            <p:cNvSpPr/>
            <p:nvPr/>
          </p:nvSpPr>
          <p:spPr>
            <a:xfrm>
              <a:off x="3867150" y="3311525"/>
              <a:ext cx="219075" cy="247650"/>
            </a:xfrm>
            <a:custGeom>
              <a:avLst/>
              <a:gdLst>
                <a:gd name="connsiteX0" fmla="*/ 371475 w 371475"/>
                <a:gd name="connsiteY0" fmla="*/ 247650 h 247650"/>
                <a:gd name="connsiteX1" fmla="*/ 219075 w 371475"/>
                <a:gd name="connsiteY1" fmla="*/ 247650 h 247650"/>
                <a:gd name="connsiteX2" fmla="*/ 0 w 371475"/>
                <a:gd name="connsiteY2" fmla="*/ 0 h 247650"/>
                <a:gd name="connsiteX0" fmla="*/ 219075 w 219075"/>
                <a:gd name="connsiteY0" fmla="*/ 247650 h 247650"/>
                <a:gd name="connsiteX1" fmla="*/ 0 w 219075"/>
                <a:gd name="connsiteY1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9075" h="247650">
                  <a:moveTo>
                    <a:pt x="219075" y="24765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84F1D8A7-31DC-24BC-F23A-A0C26FD8E7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0976" y="3283764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Freeform 159">
            <a:extLst>
              <a:ext uri="{FF2B5EF4-FFF2-40B4-BE49-F238E27FC236}">
                <a16:creationId xmlns:a16="http://schemas.microsoft.com/office/drawing/2014/main" id="{07AD775D-0D94-8657-2A66-C538817B8B01}"/>
              </a:ext>
            </a:extLst>
          </p:cNvPr>
          <p:cNvSpPr/>
          <p:nvPr/>
        </p:nvSpPr>
        <p:spPr>
          <a:xfrm>
            <a:off x="1470980" y="2470912"/>
            <a:ext cx="2223195" cy="1507744"/>
          </a:xfrm>
          <a:custGeom>
            <a:avLst/>
            <a:gdLst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45440 w 2271776"/>
              <a:gd name="connsiteY2" fmla="*/ 1202944 h 1438656"/>
              <a:gd name="connsiteX3" fmla="*/ 0 w 2271776"/>
              <a:gd name="connsiteY3" fmla="*/ 0 h 1438656"/>
              <a:gd name="connsiteX0" fmla="*/ 2218944 w 2218944"/>
              <a:gd name="connsiteY0" fmla="*/ 1507744 h 1507744"/>
              <a:gd name="connsiteX1" fmla="*/ 2076704 w 2218944"/>
              <a:gd name="connsiteY1" fmla="*/ 1373632 h 1507744"/>
              <a:gd name="connsiteX2" fmla="*/ 292608 w 2218944"/>
              <a:gd name="connsiteY2" fmla="*/ 1272032 h 1507744"/>
              <a:gd name="connsiteX3" fmla="*/ 0 w 2218944"/>
              <a:gd name="connsiteY3" fmla="*/ 0 h 1507744"/>
              <a:gd name="connsiteX0" fmla="*/ 2221928 w 2221928"/>
              <a:gd name="connsiteY0" fmla="*/ 1507744 h 1507744"/>
              <a:gd name="connsiteX1" fmla="*/ 2079688 w 2221928"/>
              <a:gd name="connsiteY1" fmla="*/ 1373632 h 1507744"/>
              <a:gd name="connsiteX2" fmla="*/ 295592 w 2221928"/>
              <a:gd name="connsiteY2" fmla="*/ 1272032 h 1507744"/>
              <a:gd name="connsiteX3" fmla="*/ 2984 w 2221928"/>
              <a:gd name="connsiteY3" fmla="*/ 0 h 1507744"/>
              <a:gd name="connsiteX0" fmla="*/ 2223195 w 2223195"/>
              <a:gd name="connsiteY0" fmla="*/ 1507744 h 1507744"/>
              <a:gd name="connsiteX1" fmla="*/ 2080955 w 2223195"/>
              <a:gd name="connsiteY1" fmla="*/ 1373632 h 1507744"/>
              <a:gd name="connsiteX2" fmla="*/ 288731 w 2223195"/>
              <a:gd name="connsiteY2" fmla="*/ 1235456 h 1507744"/>
              <a:gd name="connsiteX3" fmla="*/ 4251 w 2223195"/>
              <a:gd name="connsiteY3" fmla="*/ 0 h 150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3195" h="1507744">
                <a:moveTo>
                  <a:pt x="2223195" y="1507744"/>
                </a:moveTo>
                <a:lnTo>
                  <a:pt x="2080955" y="1373632"/>
                </a:lnTo>
                <a:cubicBezTo>
                  <a:pt x="1763286" y="1351280"/>
                  <a:pt x="634848" y="1464395"/>
                  <a:pt x="288731" y="1235456"/>
                </a:cubicBezTo>
                <a:cubicBezTo>
                  <a:pt x="-57386" y="1006517"/>
                  <a:pt x="4251" y="581152"/>
                  <a:pt x="4251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D5981825-B32C-B63C-5990-D3D7C4F0CD75}"/>
              </a:ext>
            </a:extLst>
          </p:cNvPr>
          <p:cNvGrpSpPr/>
          <p:nvPr/>
        </p:nvGrpSpPr>
        <p:grpSpPr>
          <a:xfrm>
            <a:off x="2709180" y="3578872"/>
            <a:ext cx="298180" cy="265672"/>
            <a:chOff x="2709180" y="3578872"/>
            <a:chExt cx="298180" cy="265672"/>
          </a:xfrm>
        </p:grpSpPr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E987A0DB-A4C4-130F-BDBA-D946F4FA290C}"/>
                </a:ext>
              </a:extLst>
            </p:cNvPr>
            <p:cNvSpPr/>
            <p:nvPr/>
          </p:nvSpPr>
          <p:spPr>
            <a:xfrm>
              <a:off x="2735072" y="3604768"/>
              <a:ext cx="272288" cy="239776"/>
            </a:xfrm>
            <a:custGeom>
              <a:avLst/>
              <a:gdLst>
                <a:gd name="connsiteX0" fmla="*/ 272288 w 272288"/>
                <a:gd name="connsiteY0" fmla="*/ 239776 h 239776"/>
                <a:gd name="connsiteX1" fmla="*/ 0 w 272288"/>
                <a:gd name="connsiteY1" fmla="*/ 0 h 23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288" h="239776">
                  <a:moveTo>
                    <a:pt x="272288" y="239776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3443CBD1-C582-C40C-8C35-39BE6BBE01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9180" y="3578872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TextBox 171">
            <a:extLst>
              <a:ext uri="{FF2B5EF4-FFF2-40B4-BE49-F238E27FC236}">
                <a16:creationId xmlns:a16="http://schemas.microsoft.com/office/drawing/2014/main" id="{AE4724B4-E8B5-AA16-0234-2A25D7929022}"/>
              </a:ext>
            </a:extLst>
          </p:cNvPr>
          <p:cNvSpPr txBox="1"/>
          <p:nvPr/>
        </p:nvSpPr>
        <p:spPr>
          <a:xfrm>
            <a:off x="2449594" y="3487089"/>
            <a:ext cx="35618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BLITZ</a:t>
            </a:r>
          </a:p>
        </p:txBody>
      </p:sp>
      <p:sp>
        <p:nvSpPr>
          <p:cNvPr id="174" name="Freeform 173">
            <a:extLst>
              <a:ext uri="{FF2B5EF4-FFF2-40B4-BE49-F238E27FC236}">
                <a16:creationId xmlns:a16="http://schemas.microsoft.com/office/drawing/2014/main" id="{D3FD2B2B-0478-A364-03E2-091A31C7E328}"/>
              </a:ext>
            </a:extLst>
          </p:cNvPr>
          <p:cNvSpPr/>
          <p:nvPr/>
        </p:nvSpPr>
        <p:spPr>
          <a:xfrm>
            <a:off x="1486820" y="3138370"/>
            <a:ext cx="205791" cy="134996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4911063-DFDE-F08E-7F4F-EFDC7BB813F7}"/>
              </a:ext>
            </a:extLst>
          </p:cNvPr>
          <p:cNvSpPr txBox="1"/>
          <p:nvPr/>
        </p:nvSpPr>
        <p:spPr>
          <a:xfrm>
            <a:off x="1457425" y="3253187"/>
            <a:ext cx="4395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CAPPED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3964309" y="3506420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F3</a:t>
            </a:r>
          </a:p>
        </p:txBody>
      </p:sp>
      <p:sp>
        <p:nvSpPr>
          <p:cNvPr id="139" name="Freeform 138">
            <a:extLst>
              <a:ext uri="{FF2B5EF4-FFF2-40B4-BE49-F238E27FC236}">
                <a16:creationId xmlns:a16="http://schemas.microsoft.com/office/drawing/2014/main" id="{BC2AA02A-6E47-6CC5-A1DE-3F43BF4EC0F7}"/>
              </a:ext>
            </a:extLst>
          </p:cNvPr>
          <p:cNvSpPr/>
          <p:nvPr/>
        </p:nvSpPr>
        <p:spPr>
          <a:xfrm>
            <a:off x="5447489" y="2853447"/>
            <a:ext cx="525294" cy="590144"/>
          </a:xfrm>
          <a:custGeom>
            <a:avLst/>
            <a:gdLst>
              <a:gd name="connsiteX0" fmla="*/ 0 w 525294"/>
              <a:gd name="connsiteY0" fmla="*/ 590144 h 590144"/>
              <a:gd name="connsiteX1" fmla="*/ 525294 w 525294"/>
              <a:gd name="connsiteY1" fmla="*/ 0 h 59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5294" h="590144">
                <a:moveTo>
                  <a:pt x="0" y="590144"/>
                </a:moveTo>
                <a:lnTo>
                  <a:pt x="525294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5359486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158" name="Freeform 157">
            <a:extLst>
              <a:ext uri="{FF2B5EF4-FFF2-40B4-BE49-F238E27FC236}">
                <a16:creationId xmlns:a16="http://schemas.microsoft.com/office/drawing/2014/main" id="{8BC0749F-EB42-13E1-6C2C-B796365B4CC6}"/>
              </a:ext>
            </a:extLst>
          </p:cNvPr>
          <p:cNvSpPr/>
          <p:nvPr/>
        </p:nvSpPr>
        <p:spPr>
          <a:xfrm>
            <a:off x="4455268" y="1653702"/>
            <a:ext cx="1024647" cy="1835285"/>
          </a:xfrm>
          <a:custGeom>
            <a:avLst/>
            <a:gdLst>
              <a:gd name="connsiteX0" fmla="*/ 168613 w 1024647"/>
              <a:gd name="connsiteY0" fmla="*/ 1835285 h 1835285"/>
              <a:gd name="connsiteX1" fmla="*/ 0 w 1024647"/>
              <a:gd name="connsiteY1" fmla="*/ 1575881 h 1835285"/>
              <a:gd name="connsiteX2" fmla="*/ 0 w 1024647"/>
              <a:gd name="connsiteY2" fmla="*/ 667966 h 1835285"/>
              <a:gd name="connsiteX3" fmla="*/ 1024647 w 1024647"/>
              <a:gd name="connsiteY3" fmla="*/ 0 h 1835285"/>
              <a:gd name="connsiteX0" fmla="*/ 168613 w 1024647"/>
              <a:gd name="connsiteY0" fmla="*/ 1835285 h 1835285"/>
              <a:gd name="connsiteX1" fmla="*/ 0 w 1024647"/>
              <a:gd name="connsiteY1" fmla="*/ 1575881 h 1835285"/>
              <a:gd name="connsiteX2" fmla="*/ 0 w 1024647"/>
              <a:gd name="connsiteY2" fmla="*/ 667966 h 1835285"/>
              <a:gd name="connsiteX3" fmla="*/ 1024647 w 1024647"/>
              <a:gd name="connsiteY3" fmla="*/ 0 h 1835285"/>
              <a:gd name="connsiteX0" fmla="*/ 168613 w 1024647"/>
              <a:gd name="connsiteY0" fmla="*/ 1835285 h 1835285"/>
              <a:gd name="connsiteX1" fmla="*/ 0 w 1024647"/>
              <a:gd name="connsiteY1" fmla="*/ 1575881 h 1835285"/>
              <a:gd name="connsiteX2" fmla="*/ 0 w 1024647"/>
              <a:gd name="connsiteY2" fmla="*/ 667966 h 1835285"/>
              <a:gd name="connsiteX3" fmla="*/ 1024647 w 1024647"/>
              <a:gd name="connsiteY3" fmla="*/ 0 h 183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4647" h="1835285">
                <a:moveTo>
                  <a:pt x="168613" y="1835285"/>
                </a:moveTo>
                <a:lnTo>
                  <a:pt x="0" y="1575881"/>
                </a:lnTo>
                <a:lnTo>
                  <a:pt x="0" y="667966"/>
                </a:lnTo>
                <a:cubicBezTo>
                  <a:pt x="373974" y="10809"/>
                  <a:pt x="572851" y="79982"/>
                  <a:pt x="1024647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>
            <a:extLst>
              <a:ext uri="{FF2B5EF4-FFF2-40B4-BE49-F238E27FC236}">
                <a16:creationId xmlns:a16="http://schemas.microsoft.com/office/drawing/2014/main" id="{9AA6F001-2E27-545A-B99D-2704333F445B}"/>
              </a:ext>
            </a:extLst>
          </p:cNvPr>
          <p:cNvSpPr/>
          <p:nvPr/>
        </p:nvSpPr>
        <p:spPr>
          <a:xfrm>
            <a:off x="4260715" y="1752750"/>
            <a:ext cx="707194" cy="776442"/>
          </a:xfrm>
          <a:custGeom>
            <a:avLst/>
            <a:gdLst>
              <a:gd name="connsiteX0" fmla="*/ 201038 w 512323"/>
              <a:gd name="connsiteY0" fmla="*/ 635540 h 635540"/>
              <a:gd name="connsiteX1" fmla="*/ 0 w 512323"/>
              <a:gd name="connsiteY1" fmla="*/ 298315 h 635540"/>
              <a:gd name="connsiteX2" fmla="*/ 512323 w 512323"/>
              <a:gd name="connsiteY2" fmla="*/ 0 h 635540"/>
              <a:gd name="connsiteX0" fmla="*/ 201038 w 512323"/>
              <a:gd name="connsiteY0" fmla="*/ 635540 h 635540"/>
              <a:gd name="connsiteX1" fmla="*/ 0 w 512323"/>
              <a:gd name="connsiteY1" fmla="*/ 298315 h 635540"/>
              <a:gd name="connsiteX2" fmla="*/ 512323 w 512323"/>
              <a:gd name="connsiteY2" fmla="*/ 0 h 635540"/>
              <a:gd name="connsiteX0" fmla="*/ 201038 w 544749"/>
              <a:gd name="connsiteY0" fmla="*/ 667966 h 667966"/>
              <a:gd name="connsiteX1" fmla="*/ 0 w 544749"/>
              <a:gd name="connsiteY1" fmla="*/ 330741 h 667966"/>
              <a:gd name="connsiteX2" fmla="*/ 544749 w 544749"/>
              <a:gd name="connsiteY2" fmla="*/ 0 h 667966"/>
              <a:gd name="connsiteX0" fmla="*/ 201038 w 544749"/>
              <a:gd name="connsiteY0" fmla="*/ 667966 h 667966"/>
              <a:gd name="connsiteX1" fmla="*/ 0 w 544749"/>
              <a:gd name="connsiteY1" fmla="*/ 330741 h 667966"/>
              <a:gd name="connsiteX2" fmla="*/ 544749 w 544749"/>
              <a:gd name="connsiteY2" fmla="*/ 0 h 667966"/>
              <a:gd name="connsiteX0" fmla="*/ 151084 w 544749"/>
              <a:gd name="connsiteY0" fmla="*/ 679314 h 679314"/>
              <a:gd name="connsiteX1" fmla="*/ 0 w 544749"/>
              <a:gd name="connsiteY1" fmla="*/ 330741 h 679314"/>
              <a:gd name="connsiteX2" fmla="*/ 544749 w 544749"/>
              <a:gd name="connsiteY2" fmla="*/ 0 h 67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749" h="679314">
                <a:moveTo>
                  <a:pt x="151084" y="679314"/>
                </a:moveTo>
                <a:lnTo>
                  <a:pt x="0" y="330741"/>
                </a:lnTo>
                <a:cubicBezTo>
                  <a:pt x="105922" y="49720"/>
                  <a:pt x="172936" y="60527"/>
                  <a:pt x="544749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BB92CEE1-86DC-D879-0ED8-386C0B4111B1}"/>
              </a:ext>
            </a:extLst>
          </p:cNvPr>
          <p:cNvSpPr txBox="1"/>
          <p:nvPr/>
        </p:nvSpPr>
        <p:spPr>
          <a:xfrm>
            <a:off x="3881584" y="1888103"/>
            <a:ext cx="51007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MATCHED</a:t>
            </a:r>
          </a:p>
        </p:txBody>
      </p:sp>
      <p:sp>
        <p:nvSpPr>
          <p:cNvPr id="136" name="Freeform 135">
            <a:extLst>
              <a:ext uri="{FF2B5EF4-FFF2-40B4-BE49-F238E27FC236}">
                <a16:creationId xmlns:a16="http://schemas.microsoft.com/office/drawing/2014/main" id="{580EC2B0-47FD-F365-FE84-5A00B2286169}"/>
              </a:ext>
            </a:extLst>
          </p:cNvPr>
          <p:cNvSpPr/>
          <p:nvPr/>
        </p:nvSpPr>
        <p:spPr>
          <a:xfrm>
            <a:off x="3475973" y="4008329"/>
            <a:ext cx="638827" cy="210602"/>
          </a:xfrm>
          <a:custGeom>
            <a:avLst/>
            <a:gdLst>
              <a:gd name="connsiteX0" fmla="*/ 0 w 638827"/>
              <a:gd name="connsiteY0" fmla="*/ 0 h 210602"/>
              <a:gd name="connsiteX1" fmla="*/ 338202 w 638827"/>
              <a:gd name="connsiteY1" fmla="*/ 187890 h 210602"/>
              <a:gd name="connsiteX2" fmla="*/ 638827 w 638827"/>
              <a:gd name="connsiteY2" fmla="*/ 200416 h 21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8827" h="210602">
                <a:moveTo>
                  <a:pt x="0" y="0"/>
                </a:moveTo>
                <a:cubicBezTo>
                  <a:pt x="115865" y="77243"/>
                  <a:pt x="231731" y="154487"/>
                  <a:pt x="338202" y="187890"/>
                </a:cubicBezTo>
                <a:cubicBezTo>
                  <a:pt x="444673" y="221293"/>
                  <a:pt x="541750" y="210854"/>
                  <a:pt x="638827" y="200416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5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3302411" y="3867717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3694677" y="3915176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1131527" y="117400"/>
            <a:ext cx="5681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DEEP SOONER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1131527" y="570114"/>
            <a:ext cx="5681511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>
                <a:solidFill>
                  <a:schemeClr val="tx1"/>
                </a:solidFill>
              </a:rPr>
              <a:t>FULL FIELD HALF ROLL ACTION PASS, WITH A TWO MAN DEEP SMASH COMBINATION TO THE FIELD WITH A BACKSIDE OVER WORKING FROM THE BOUNDARY WITH A SPEED ACROSS THE FIELD MENTALITY.</a:t>
            </a:r>
          </a:p>
          <a:p>
            <a:r>
              <a:rPr lang="en-US" sz="800" dirty="0">
                <a:solidFill>
                  <a:schemeClr val="tx1"/>
                </a:solidFill>
              </a:rPr>
              <a:t>QB LAUNCH POINT IS THE FIELD D-GAP EXTENDED.</a:t>
            </a:r>
          </a:p>
          <a:p>
            <a:endParaRPr lang="en-US" sz="1050" dirty="0">
              <a:solidFill>
                <a:schemeClr val="tx1"/>
              </a:solidFill>
            </a:endParaRPr>
          </a:p>
          <a:p>
            <a:endParaRPr lang="en-US" sz="105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632802"/>
              </p:ext>
            </p:extLst>
          </p:nvPr>
        </p:nvGraphicFramePr>
        <p:xfrm>
          <a:off x="28228" y="7589569"/>
          <a:ext cx="6784808" cy="1515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404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  <a:gridCol w="3392404">
                  <a:extLst>
                    <a:ext uri="{9D8B030D-6E8A-4147-A177-3AD203B41FA5}">
                      <a16:colId xmlns:a16="http://schemas.microsoft.com/office/drawing/2014/main" val="358265548"/>
                    </a:ext>
                  </a:extLst>
                </a:gridCol>
              </a:tblGrid>
              <a:tr h="242496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OBSERVATIONS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263919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FOOTWORK: POP TO HALF ROLL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7 STEPS TO SMASH READ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9 STEPS AND SETTLE TO BACKSIDE OVER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PURE PROGRESSION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 COMEBACK – CORNER – OVER – BLEED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CORNER ROUTE IS DEEPENED TO 15-17 YARD BREAK POINT.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HAVE SHOWN THE POST NOD WHEN CARRIED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COMEBACK ALWAYS ENDS UP IN THE PAINT, REGARDLESS OF SPLIT.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QB’S LAUNCH POINT IS MUCH WIDER FOR TIMING.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916753"/>
              </p:ext>
            </p:extLst>
          </p:nvPr>
        </p:nvGraphicFramePr>
        <p:xfrm>
          <a:off x="31930" y="4404266"/>
          <a:ext cx="6775283" cy="3133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9037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COMEBACK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SPLIT IS ALMOST ALWAYS IN THE STD, END RESULT IS ALWAYS TO END UP IN THE PAINT.</a:t>
                      </a:r>
                    </a:p>
                    <a:p>
                      <a:pPr algn="l"/>
                      <a:r>
                        <a:rPr lang="en-US" sz="1000" dirty="0"/>
                        <a:t>17-YARD COMEBACK.</a:t>
                      </a:r>
                    </a:p>
                    <a:p>
                      <a:pPr algn="l"/>
                      <a:r>
                        <a:rPr lang="en-US" sz="1000" dirty="0"/>
                        <a:t>SLIGHT SPRAY ON THE STEM.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CORNER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HASH +2 -2 ALIGN. SEAM RELEASE TO GAIN GROUND.</a:t>
                      </a:r>
                    </a:p>
                    <a:p>
                      <a:pPr algn="l"/>
                      <a:r>
                        <a:rPr lang="en-US" sz="1000" dirty="0"/>
                        <a:t>IF UNMATCHED SPEED TO CORNER.</a:t>
                      </a:r>
                    </a:p>
                    <a:p>
                      <a:pPr algn="l"/>
                      <a:r>
                        <a:rPr lang="en-US" sz="1000" dirty="0"/>
                        <a:t>IF MATCHED NOD TO THE POST AND BEND OUT.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SLAM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BALANCED STANCE AS HIPPED WING.</a:t>
                      </a:r>
                    </a:p>
                    <a:p>
                      <a:pPr algn="l"/>
                      <a:r>
                        <a:rPr lang="en-US" sz="1000" dirty="0"/>
                        <a:t>PIN C-GAP DEFENDER INSIDE, AIMING FOR TOP SHOULDER.</a:t>
                      </a:r>
                    </a:p>
                    <a:p>
                      <a:pPr algn="l"/>
                      <a:r>
                        <a:rPr lang="en-US" sz="1000" dirty="0"/>
                        <a:t>VS ODD EYE THE DE, IF HE WORKS INSIDE GET EYES TO APEX.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OVER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SPEED ACROSS THE FIELD MENTALITY. ALIGN IN THE PAINT TO -2.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BUILDING TO 10-15 YARDS WHEN CROSSING FAR HASH.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MUCH LESS ROUTE FREEDOM.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BLEED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SELL RUN ACTION (USUALLY OUTSIDE ZONE), TEMPO’D RELEASE ONCE FREE, READ THE #’s.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RUN THRU O/S LEG OF OT, IF EDGE PRESSURE COMES, TAKE IT.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CAN SETTLE UP IN FLATS IF A DEFENDER SINKS OVER THE #’s.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561942" y="1170569"/>
            <a:ext cx="2251640" cy="289572"/>
          </a:xfrm>
          <a:prstGeom prst="rect">
            <a:avLst/>
          </a:prstGeom>
          <a:solidFill>
            <a:srgbClr val="FDF9D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TRIO RT SLAM LT DEEP SOONER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COMEBACK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DEEP CORNER</a:t>
            </a:r>
          </a:p>
          <a:p>
            <a:r>
              <a:rPr lang="en-US" sz="800" dirty="0">
                <a:solidFill>
                  <a:schemeClr val="tx1"/>
                </a:solidFill>
              </a:rPr>
              <a:t>F3 – SLAM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OVER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BLEED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3X1 (TE WING)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ALWAYS UTILIZE A TE SHIFT/MOTION.</a:t>
            </a:r>
          </a:p>
          <a:p>
            <a:r>
              <a:rPr lang="en-US" sz="800" dirty="0">
                <a:solidFill>
                  <a:schemeClr val="tx1"/>
                </a:solidFill>
              </a:rPr>
              <a:t>12P TE SOLO W/ TE BUMP MOTION.</a:t>
            </a: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3731868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3511797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3071655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2851584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3291726" y="3422575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1754011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4527645" y="348400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44E8BA-13DC-1AF7-9FCD-6552E926A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" y="48016"/>
            <a:ext cx="842477" cy="108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Freeform 148">
            <a:extLst>
              <a:ext uri="{FF2B5EF4-FFF2-40B4-BE49-F238E27FC236}">
                <a16:creationId xmlns:a16="http://schemas.microsoft.com/office/drawing/2014/main" id="{1877042A-3BF7-A4B1-E3AB-3BDC84CD3744}"/>
              </a:ext>
            </a:extLst>
          </p:cNvPr>
          <p:cNvSpPr/>
          <p:nvPr/>
        </p:nvSpPr>
        <p:spPr>
          <a:xfrm>
            <a:off x="1857434" y="2370314"/>
            <a:ext cx="2485702" cy="1063539"/>
          </a:xfrm>
          <a:custGeom>
            <a:avLst/>
            <a:gdLst>
              <a:gd name="connsiteX0" fmla="*/ 0 w 2329422"/>
              <a:gd name="connsiteY0" fmla="*/ 1690874 h 1690874"/>
              <a:gd name="connsiteX1" fmla="*/ 945051 w 2329422"/>
              <a:gd name="connsiteY1" fmla="*/ 725390 h 1690874"/>
              <a:gd name="connsiteX2" fmla="*/ 2329422 w 2329422"/>
              <a:gd name="connsiteY2" fmla="*/ 0 h 1690874"/>
              <a:gd name="connsiteX0" fmla="*/ 0 w 2329422"/>
              <a:gd name="connsiteY0" fmla="*/ 1690874 h 1690874"/>
              <a:gd name="connsiteX1" fmla="*/ 1327926 w 2329422"/>
              <a:gd name="connsiteY1" fmla="*/ 281787 h 1690874"/>
              <a:gd name="connsiteX2" fmla="*/ 2329422 w 2329422"/>
              <a:gd name="connsiteY2" fmla="*/ 0 h 1690874"/>
              <a:gd name="connsiteX0" fmla="*/ 0 w 2329422"/>
              <a:gd name="connsiteY0" fmla="*/ 1691852 h 1691852"/>
              <a:gd name="connsiteX1" fmla="*/ 1327926 w 2329422"/>
              <a:gd name="connsiteY1" fmla="*/ 282765 h 1691852"/>
              <a:gd name="connsiteX2" fmla="*/ 2329422 w 2329422"/>
              <a:gd name="connsiteY2" fmla="*/ 978 h 169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422" h="1691852">
                <a:moveTo>
                  <a:pt x="0" y="1691852"/>
                </a:moveTo>
                <a:cubicBezTo>
                  <a:pt x="278407" y="1350016"/>
                  <a:pt x="939689" y="564577"/>
                  <a:pt x="1327926" y="282765"/>
                </a:cubicBezTo>
                <a:cubicBezTo>
                  <a:pt x="1716163" y="953"/>
                  <a:pt x="1807045" y="-4192"/>
                  <a:pt x="2329422" y="978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006E36C-14A6-BE9F-A5D3-01024BE022D3}"/>
              </a:ext>
            </a:extLst>
          </p:cNvPr>
          <p:cNvGrpSpPr/>
          <p:nvPr/>
        </p:nvGrpSpPr>
        <p:grpSpPr>
          <a:xfrm>
            <a:off x="3815036" y="3283764"/>
            <a:ext cx="245249" cy="275411"/>
            <a:chOff x="3840976" y="3283764"/>
            <a:chExt cx="245249" cy="275411"/>
          </a:xfrm>
        </p:grpSpPr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C3F03C8C-E1CA-6B71-227D-6F0CC6808FA3}"/>
                </a:ext>
              </a:extLst>
            </p:cNvPr>
            <p:cNvSpPr/>
            <p:nvPr/>
          </p:nvSpPr>
          <p:spPr>
            <a:xfrm>
              <a:off x="3867150" y="3311525"/>
              <a:ext cx="219075" cy="247650"/>
            </a:xfrm>
            <a:custGeom>
              <a:avLst/>
              <a:gdLst>
                <a:gd name="connsiteX0" fmla="*/ 371475 w 371475"/>
                <a:gd name="connsiteY0" fmla="*/ 247650 h 247650"/>
                <a:gd name="connsiteX1" fmla="*/ 219075 w 371475"/>
                <a:gd name="connsiteY1" fmla="*/ 247650 h 247650"/>
                <a:gd name="connsiteX2" fmla="*/ 0 w 371475"/>
                <a:gd name="connsiteY2" fmla="*/ 0 h 247650"/>
                <a:gd name="connsiteX0" fmla="*/ 219075 w 219075"/>
                <a:gd name="connsiteY0" fmla="*/ 247650 h 247650"/>
                <a:gd name="connsiteX1" fmla="*/ 0 w 219075"/>
                <a:gd name="connsiteY1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9075" h="247650">
                  <a:moveTo>
                    <a:pt x="219075" y="24765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84F1D8A7-31DC-24BC-F23A-A0C26FD8E7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0976" y="3283764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Freeform 159">
            <a:extLst>
              <a:ext uri="{FF2B5EF4-FFF2-40B4-BE49-F238E27FC236}">
                <a16:creationId xmlns:a16="http://schemas.microsoft.com/office/drawing/2014/main" id="{07AD775D-0D94-8657-2A66-C538817B8B01}"/>
              </a:ext>
            </a:extLst>
          </p:cNvPr>
          <p:cNvSpPr/>
          <p:nvPr/>
        </p:nvSpPr>
        <p:spPr>
          <a:xfrm>
            <a:off x="1470980" y="2470912"/>
            <a:ext cx="2223195" cy="1507744"/>
          </a:xfrm>
          <a:custGeom>
            <a:avLst/>
            <a:gdLst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45440 w 2271776"/>
              <a:gd name="connsiteY2" fmla="*/ 1202944 h 1438656"/>
              <a:gd name="connsiteX3" fmla="*/ 0 w 2271776"/>
              <a:gd name="connsiteY3" fmla="*/ 0 h 1438656"/>
              <a:gd name="connsiteX0" fmla="*/ 2218944 w 2218944"/>
              <a:gd name="connsiteY0" fmla="*/ 1507744 h 1507744"/>
              <a:gd name="connsiteX1" fmla="*/ 2076704 w 2218944"/>
              <a:gd name="connsiteY1" fmla="*/ 1373632 h 1507744"/>
              <a:gd name="connsiteX2" fmla="*/ 292608 w 2218944"/>
              <a:gd name="connsiteY2" fmla="*/ 1272032 h 1507744"/>
              <a:gd name="connsiteX3" fmla="*/ 0 w 2218944"/>
              <a:gd name="connsiteY3" fmla="*/ 0 h 1507744"/>
              <a:gd name="connsiteX0" fmla="*/ 2221928 w 2221928"/>
              <a:gd name="connsiteY0" fmla="*/ 1507744 h 1507744"/>
              <a:gd name="connsiteX1" fmla="*/ 2079688 w 2221928"/>
              <a:gd name="connsiteY1" fmla="*/ 1373632 h 1507744"/>
              <a:gd name="connsiteX2" fmla="*/ 295592 w 2221928"/>
              <a:gd name="connsiteY2" fmla="*/ 1272032 h 1507744"/>
              <a:gd name="connsiteX3" fmla="*/ 2984 w 2221928"/>
              <a:gd name="connsiteY3" fmla="*/ 0 h 1507744"/>
              <a:gd name="connsiteX0" fmla="*/ 2223195 w 2223195"/>
              <a:gd name="connsiteY0" fmla="*/ 1507744 h 1507744"/>
              <a:gd name="connsiteX1" fmla="*/ 2080955 w 2223195"/>
              <a:gd name="connsiteY1" fmla="*/ 1373632 h 1507744"/>
              <a:gd name="connsiteX2" fmla="*/ 288731 w 2223195"/>
              <a:gd name="connsiteY2" fmla="*/ 1235456 h 1507744"/>
              <a:gd name="connsiteX3" fmla="*/ 4251 w 2223195"/>
              <a:gd name="connsiteY3" fmla="*/ 0 h 150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3195" h="1507744">
                <a:moveTo>
                  <a:pt x="2223195" y="1507744"/>
                </a:moveTo>
                <a:lnTo>
                  <a:pt x="2080955" y="1373632"/>
                </a:lnTo>
                <a:cubicBezTo>
                  <a:pt x="1763286" y="1351280"/>
                  <a:pt x="634848" y="1464395"/>
                  <a:pt x="288731" y="1235456"/>
                </a:cubicBezTo>
                <a:cubicBezTo>
                  <a:pt x="-57386" y="1006517"/>
                  <a:pt x="4251" y="581152"/>
                  <a:pt x="4251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D5981825-B32C-B63C-5990-D3D7C4F0CD75}"/>
              </a:ext>
            </a:extLst>
          </p:cNvPr>
          <p:cNvGrpSpPr/>
          <p:nvPr/>
        </p:nvGrpSpPr>
        <p:grpSpPr>
          <a:xfrm>
            <a:off x="2709180" y="3578872"/>
            <a:ext cx="298180" cy="265672"/>
            <a:chOff x="2709180" y="3578872"/>
            <a:chExt cx="298180" cy="265672"/>
          </a:xfrm>
        </p:grpSpPr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E987A0DB-A4C4-130F-BDBA-D946F4FA290C}"/>
                </a:ext>
              </a:extLst>
            </p:cNvPr>
            <p:cNvSpPr/>
            <p:nvPr/>
          </p:nvSpPr>
          <p:spPr>
            <a:xfrm>
              <a:off x="2735072" y="3604768"/>
              <a:ext cx="272288" cy="239776"/>
            </a:xfrm>
            <a:custGeom>
              <a:avLst/>
              <a:gdLst>
                <a:gd name="connsiteX0" fmla="*/ 272288 w 272288"/>
                <a:gd name="connsiteY0" fmla="*/ 239776 h 239776"/>
                <a:gd name="connsiteX1" fmla="*/ 0 w 272288"/>
                <a:gd name="connsiteY1" fmla="*/ 0 h 23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288" h="239776">
                  <a:moveTo>
                    <a:pt x="272288" y="239776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3443CBD1-C582-C40C-8C35-39BE6BBE01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9180" y="3578872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TextBox 171">
            <a:extLst>
              <a:ext uri="{FF2B5EF4-FFF2-40B4-BE49-F238E27FC236}">
                <a16:creationId xmlns:a16="http://schemas.microsoft.com/office/drawing/2014/main" id="{AE4724B4-E8B5-AA16-0234-2A25D7929022}"/>
              </a:ext>
            </a:extLst>
          </p:cNvPr>
          <p:cNvSpPr txBox="1"/>
          <p:nvPr/>
        </p:nvSpPr>
        <p:spPr>
          <a:xfrm>
            <a:off x="2449594" y="3487089"/>
            <a:ext cx="35618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BLITZ</a:t>
            </a:r>
          </a:p>
        </p:txBody>
      </p:sp>
      <p:sp>
        <p:nvSpPr>
          <p:cNvPr id="174" name="Freeform 173">
            <a:extLst>
              <a:ext uri="{FF2B5EF4-FFF2-40B4-BE49-F238E27FC236}">
                <a16:creationId xmlns:a16="http://schemas.microsoft.com/office/drawing/2014/main" id="{D3FD2B2B-0478-A364-03E2-091A31C7E328}"/>
              </a:ext>
            </a:extLst>
          </p:cNvPr>
          <p:cNvSpPr/>
          <p:nvPr/>
        </p:nvSpPr>
        <p:spPr>
          <a:xfrm>
            <a:off x="1486820" y="3138370"/>
            <a:ext cx="205791" cy="134996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4911063-DFDE-F08E-7F4F-EFDC7BB813F7}"/>
              </a:ext>
            </a:extLst>
          </p:cNvPr>
          <p:cNvSpPr txBox="1"/>
          <p:nvPr/>
        </p:nvSpPr>
        <p:spPr>
          <a:xfrm>
            <a:off x="1457425" y="3253187"/>
            <a:ext cx="4395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CAPPED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3964309" y="3506420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F3</a:t>
            </a: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5359486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136" name="Freeform 135">
            <a:extLst>
              <a:ext uri="{FF2B5EF4-FFF2-40B4-BE49-F238E27FC236}">
                <a16:creationId xmlns:a16="http://schemas.microsoft.com/office/drawing/2014/main" id="{B45135AD-3F37-46D0-22CC-E3CD0CC8FAF3}"/>
              </a:ext>
            </a:extLst>
          </p:cNvPr>
          <p:cNvSpPr/>
          <p:nvPr/>
        </p:nvSpPr>
        <p:spPr>
          <a:xfrm>
            <a:off x="5453974" y="1854740"/>
            <a:ext cx="434503" cy="1575881"/>
          </a:xfrm>
          <a:custGeom>
            <a:avLst/>
            <a:gdLst>
              <a:gd name="connsiteX0" fmla="*/ 0 w 434503"/>
              <a:gd name="connsiteY0" fmla="*/ 1575881 h 1575881"/>
              <a:gd name="connsiteX1" fmla="*/ 123217 w 434503"/>
              <a:gd name="connsiteY1" fmla="*/ 0 h 1575881"/>
              <a:gd name="connsiteX2" fmla="*/ 434503 w 434503"/>
              <a:gd name="connsiteY2" fmla="*/ 214009 h 1575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503" h="1575881">
                <a:moveTo>
                  <a:pt x="0" y="1575881"/>
                </a:moveTo>
                <a:lnTo>
                  <a:pt x="123217" y="0"/>
                </a:lnTo>
                <a:lnTo>
                  <a:pt x="434503" y="214009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>
            <a:extLst>
              <a:ext uri="{FF2B5EF4-FFF2-40B4-BE49-F238E27FC236}">
                <a16:creationId xmlns:a16="http://schemas.microsoft.com/office/drawing/2014/main" id="{EC27D04F-37C9-9BC5-1DAA-68EF50D6A381}"/>
              </a:ext>
            </a:extLst>
          </p:cNvPr>
          <p:cNvSpPr/>
          <p:nvPr/>
        </p:nvSpPr>
        <p:spPr>
          <a:xfrm>
            <a:off x="4455268" y="1472119"/>
            <a:ext cx="466928" cy="2010383"/>
          </a:xfrm>
          <a:custGeom>
            <a:avLst/>
            <a:gdLst>
              <a:gd name="connsiteX0" fmla="*/ 168613 w 466928"/>
              <a:gd name="connsiteY0" fmla="*/ 2010383 h 2010383"/>
              <a:gd name="connsiteX1" fmla="*/ 0 w 466928"/>
              <a:gd name="connsiteY1" fmla="*/ 1660187 h 2010383"/>
              <a:gd name="connsiteX2" fmla="*/ 0 w 466928"/>
              <a:gd name="connsiteY2" fmla="*/ 583660 h 2010383"/>
              <a:gd name="connsiteX3" fmla="*/ 466928 w 466928"/>
              <a:gd name="connsiteY3" fmla="*/ 0 h 201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28" h="2010383">
                <a:moveTo>
                  <a:pt x="168613" y="2010383"/>
                </a:moveTo>
                <a:lnTo>
                  <a:pt x="0" y="1660187"/>
                </a:lnTo>
                <a:lnTo>
                  <a:pt x="0" y="583660"/>
                </a:lnTo>
                <a:lnTo>
                  <a:pt x="466928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>
            <a:extLst>
              <a:ext uri="{FF2B5EF4-FFF2-40B4-BE49-F238E27FC236}">
                <a16:creationId xmlns:a16="http://schemas.microsoft.com/office/drawing/2014/main" id="{06531193-5445-EFE9-39BE-3A4E87859431}"/>
              </a:ext>
            </a:extLst>
          </p:cNvPr>
          <p:cNvSpPr/>
          <p:nvPr/>
        </p:nvSpPr>
        <p:spPr>
          <a:xfrm>
            <a:off x="3475973" y="4008329"/>
            <a:ext cx="638827" cy="210602"/>
          </a:xfrm>
          <a:custGeom>
            <a:avLst/>
            <a:gdLst>
              <a:gd name="connsiteX0" fmla="*/ 0 w 638827"/>
              <a:gd name="connsiteY0" fmla="*/ 0 h 210602"/>
              <a:gd name="connsiteX1" fmla="*/ 338202 w 638827"/>
              <a:gd name="connsiteY1" fmla="*/ 187890 h 210602"/>
              <a:gd name="connsiteX2" fmla="*/ 638827 w 638827"/>
              <a:gd name="connsiteY2" fmla="*/ 200416 h 21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8827" h="210602">
                <a:moveTo>
                  <a:pt x="0" y="0"/>
                </a:moveTo>
                <a:cubicBezTo>
                  <a:pt x="115865" y="77243"/>
                  <a:pt x="231731" y="154487"/>
                  <a:pt x="338202" y="187890"/>
                </a:cubicBezTo>
                <a:cubicBezTo>
                  <a:pt x="444673" y="221293"/>
                  <a:pt x="541750" y="210854"/>
                  <a:pt x="638827" y="200416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4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3302411" y="3867717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3694677" y="3915176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1131527" y="117400"/>
            <a:ext cx="5681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SOONER SNIPER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1131527" y="570114"/>
            <a:ext cx="5681511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>
                <a:solidFill>
                  <a:schemeClr val="tx1"/>
                </a:solidFill>
              </a:rPr>
              <a:t>FULL FIELD HALF ROLL ACTION PASS COMPLIMENT TO TWO MAN SMASH, WITH FIELD SLOT RUNNING A CORNER-POST, WITH A BACKSIDE OVER WORKING FROM THE BOUNDARY WITH A SPEED ACROSS THE FIELD MENTALITY.</a:t>
            </a:r>
          </a:p>
          <a:p>
            <a:r>
              <a:rPr lang="en-US" sz="800" dirty="0">
                <a:solidFill>
                  <a:schemeClr val="tx1"/>
                </a:solidFill>
              </a:rPr>
              <a:t>QB LAUNCH POINT IS THE FIELD C-GAP.</a:t>
            </a:r>
          </a:p>
          <a:p>
            <a:endParaRPr lang="en-US" sz="1050" dirty="0">
              <a:solidFill>
                <a:schemeClr val="tx1"/>
              </a:solidFill>
            </a:endParaRPr>
          </a:p>
          <a:p>
            <a:endParaRPr lang="en-US" sz="105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389029"/>
              </p:ext>
            </p:extLst>
          </p:nvPr>
        </p:nvGraphicFramePr>
        <p:xfrm>
          <a:off x="28228" y="7589569"/>
          <a:ext cx="6784808" cy="1515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404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  <a:gridCol w="3392404">
                  <a:extLst>
                    <a:ext uri="{9D8B030D-6E8A-4147-A177-3AD203B41FA5}">
                      <a16:colId xmlns:a16="http://schemas.microsoft.com/office/drawing/2014/main" val="358265548"/>
                    </a:ext>
                  </a:extLst>
                </a:gridCol>
              </a:tblGrid>
              <a:tr h="242496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OBSERVATIONS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263919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FOOTWORK: POP TO HALF ROLL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3 STEPS TO WAHOO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5 STEPS AND SETTLE TO SNIPER TO BACKSIDE OVER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PURE PROGRESSION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 WAHOO – SNIPER – OVER – BLEED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HAVE SHOWN F1 TO RUN A COMEBACK AS WELL.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SLOT HAS SHOWN TO INSIDE STEM AND THEN NOD OUT.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WHEN THIS IS CALLED, QB TENDS TO HOLD THE BALL WAITING FOR THE SNIPER TO OPEN UP.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767024"/>
              </p:ext>
            </p:extLst>
          </p:nvPr>
        </p:nvGraphicFramePr>
        <p:xfrm>
          <a:off x="31930" y="4404266"/>
          <a:ext cx="6775283" cy="3133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9037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WAHOO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VARIED SPLIT, END RESULT IS ALWAYS TO END UP IN THE PAINT.</a:t>
                      </a:r>
                    </a:p>
                    <a:p>
                      <a:pPr algn="l"/>
                      <a:r>
                        <a:rPr lang="en-US" sz="1000" dirty="0"/>
                        <a:t>5-STEP WIDE ANGLE HITCH.</a:t>
                      </a:r>
                    </a:p>
                    <a:p>
                      <a:pPr algn="l"/>
                      <a:endParaRPr lang="en-US" sz="1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SNIPER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HASH ALIGN.</a:t>
                      </a:r>
                    </a:p>
                    <a:p>
                      <a:pPr algn="l"/>
                      <a:r>
                        <a:rPr lang="en-US" sz="1000" dirty="0"/>
                        <a:t>VERTICAL THRU 10, NOD OUT TO 15 THEN BREAK VERTICAL.</a:t>
                      </a:r>
                    </a:p>
                    <a:p>
                      <a:pPr algn="l"/>
                      <a:r>
                        <a:rPr lang="en-US" sz="1000" dirty="0"/>
                        <a:t>FREEDOM TO BEND AWAY FROM COVERAGE AS MUCH AS NEEDED.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SLAM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BALANCED STANCE AS HIPPED WING.</a:t>
                      </a:r>
                    </a:p>
                    <a:p>
                      <a:pPr algn="l"/>
                      <a:r>
                        <a:rPr lang="en-US" sz="1000" dirty="0"/>
                        <a:t>PIN C-GAP DEFENDER INSIDE, AIMING FOR TOP SHOULDER.</a:t>
                      </a:r>
                    </a:p>
                    <a:p>
                      <a:pPr algn="l"/>
                      <a:r>
                        <a:rPr lang="en-US" sz="1000" dirty="0"/>
                        <a:t>VS ODD EYE THE DE, IF HE WORKS INSIDE GET EYES TO APEX.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OVER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SPEED ACROSS THE FIELD MENTALITY. ALIGN IN THE PAINT TO -2.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BUILDING TO 10-15 YARDS WHEN CROSSING FAR HASH.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MUCH LESS ROUTE FREEDOM.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5304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15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BLEED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SELL RUN ACTION (USUALLY OUTSIDE ZONE), TEMPO’D RELEASE ONCE FREE, READ THE #’s.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RUN THRU O/S LEG OF OT, IF EDGE PRESSURE COMES, TAKE IT.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CAN SETTLE UP IN FLATS IF A DEFENDER SINKS OVER THE #’s.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561942" y="1170569"/>
            <a:ext cx="2251640" cy="289572"/>
          </a:xfrm>
          <a:prstGeom prst="rect">
            <a:avLst/>
          </a:prstGeom>
          <a:solidFill>
            <a:srgbClr val="FDF9D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TRIO RT SLAM LT SOONER SNIPER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WAHOO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SNIPER</a:t>
            </a:r>
          </a:p>
          <a:p>
            <a:r>
              <a:rPr lang="en-US" sz="800" dirty="0">
                <a:solidFill>
                  <a:schemeClr val="tx1"/>
                </a:solidFill>
              </a:rPr>
              <a:t>F3 – SLAM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OVER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BLEED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3X1 (TE WING)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DEFAULT TE WING.</a:t>
            </a:r>
          </a:p>
          <a:p>
            <a:r>
              <a:rPr lang="en-US" sz="800" dirty="0">
                <a:solidFill>
                  <a:schemeClr val="tx1"/>
                </a:solidFill>
              </a:rPr>
              <a:t>12P DBL TIGHT.</a:t>
            </a: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3731868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3511797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3071655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2851584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3291726" y="3422575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1754011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4527645" y="348400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44E8BA-13DC-1AF7-9FCD-6552E926A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" y="48016"/>
            <a:ext cx="842477" cy="108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Freeform 148">
            <a:extLst>
              <a:ext uri="{FF2B5EF4-FFF2-40B4-BE49-F238E27FC236}">
                <a16:creationId xmlns:a16="http://schemas.microsoft.com/office/drawing/2014/main" id="{1877042A-3BF7-A4B1-E3AB-3BDC84CD3744}"/>
              </a:ext>
            </a:extLst>
          </p:cNvPr>
          <p:cNvSpPr/>
          <p:nvPr/>
        </p:nvSpPr>
        <p:spPr>
          <a:xfrm>
            <a:off x="1857434" y="2370314"/>
            <a:ext cx="2485702" cy="1063539"/>
          </a:xfrm>
          <a:custGeom>
            <a:avLst/>
            <a:gdLst>
              <a:gd name="connsiteX0" fmla="*/ 0 w 2329422"/>
              <a:gd name="connsiteY0" fmla="*/ 1690874 h 1690874"/>
              <a:gd name="connsiteX1" fmla="*/ 945051 w 2329422"/>
              <a:gd name="connsiteY1" fmla="*/ 725390 h 1690874"/>
              <a:gd name="connsiteX2" fmla="*/ 2329422 w 2329422"/>
              <a:gd name="connsiteY2" fmla="*/ 0 h 1690874"/>
              <a:gd name="connsiteX0" fmla="*/ 0 w 2329422"/>
              <a:gd name="connsiteY0" fmla="*/ 1690874 h 1690874"/>
              <a:gd name="connsiteX1" fmla="*/ 1327926 w 2329422"/>
              <a:gd name="connsiteY1" fmla="*/ 281787 h 1690874"/>
              <a:gd name="connsiteX2" fmla="*/ 2329422 w 2329422"/>
              <a:gd name="connsiteY2" fmla="*/ 0 h 1690874"/>
              <a:gd name="connsiteX0" fmla="*/ 0 w 2329422"/>
              <a:gd name="connsiteY0" fmla="*/ 1691852 h 1691852"/>
              <a:gd name="connsiteX1" fmla="*/ 1327926 w 2329422"/>
              <a:gd name="connsiteY1" fmla="*/ 282765 h 1691852"/>
              <a:gd name="connsiteX2" fmla="*/ 2329422 w 2329422"/>
              <a:gd name="connsiteY2" fmla="*/ 978 h 169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422" h="1691852">
                <a:moveTo>
                  <a:pt x="0" y="1691852"/>
                </a:moveTo>
                <a:cubicBezTo>
                  <a:pt x="278407" y="1350016"/>
                  <a:pt x="939689" y="564577"/>
                  <a:pt x="1327926" y="282765"/>
                </a:cubicBezTo>
                <a:cubicBezTo>
                  <a:pt x="1716163" y="953"/>
                  <a:pt x="1807045" y="-4192"/>
                  <a:pt x="2329422" y="978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006E36C-14A6-BE9F-A5D3-01024BE022D3}"/>
              </a:ext>
            </a:extLst>
          </p:cNvPr>
          <p:cNvGrpSpPr/>
          <p:nvPr/>
        </p:nvGrpSpPr>
        <p:grpSpPr>
          <a:xfrm>
            <a:off x="3815036" y="3283764"/>
            <a:ext cx="245249" cy="275411"/>
            <a:chOff x="3840976" y="3283764"/>
            <a:chExt cx="245249" cy="275411"/>
          </a:xfrm>
        </p:grpSpPr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C3F03C8C-E1CA-6B71-227D-6F0CC6808FA3}"/>
                </a:ext>
              </a:extLst>
            </p:cNvPr>
            <p:cNvSpPr/>
            <p:nvPr/>
          </p:nvSpPr>
          <p:spPr>
            <a:xfrm>
              <a:off x="3867150" y="3311525"/>
              <a:ext cx="219075" cy="247650"/>
            </a:xfrm>
            <a:custGeom>
              <a:avLst/>
              <a:gdLst>
                <a:gd name="connsiteX0" fmla="*/ 371475 w 371475"/>
                <a:gd name="connsiteY0" fmla="*/ 247650 h 247650"/>
                <a:gd name="connsiteX1" fmla="*/ 219075 w 371475"/>
                <a:gd name="connsiteY1" fmla="*/ 247650 h 247650"/>
                <a:gd name="connsiteX2" fmla="*/ 0 w 371475"/>
                <a:gd name="connsiteY2" fmla="*/ 0 h 247650"/>
                <a:gd name="connsiteX0" fmla="*/ 219075 w 219075"/>
                <a:gd name="connsiteY0" fmla="*/ 247650 h 247650"/>
                <a:gd name="connsiteX1" fmla="*/ 0 w 219075"/>
                <a:gd name="connsiteY1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9075" h="247650">
                  <a:moveTo>
                    <a:pt x="219075" y="24765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84F1D8A7-31DC-24BC-F23A-A0C26FD8E7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0976" y="3283764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Freeform 159">
            <a:extLst>
              <a:ext uri="{FF2B5EF4-FFF2-40B4-BE49-F238E27FC236}">
                <a16:creationId xmlns:a16="http://schemas.microsoft.com/office/drawing/2014/main" id="{07AD775D-0D94-8657-2A66-C538817B8B01}"/>
              </a:ext>
            </a:extLst>
          </p:cNvPr>
          <p:cNvSpPr/>
          <p:nvPr/>
        </p:nvSpPr>
        <p:spPr>
          <a:xfrm>
            <a:off x="1470980" y="2470912"/>
            <a:ext cx="2223195" cy="1507744"/>
          </a:xfrm>
          <a:custGeom>
            <a:avLst/>
            <a:gdLst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65760 w 2271776"/>
              <a:gd name="connsiteY2" fmla="*/ 1304544 h 1438656"/>
              <a:gd name="connsiteX3" fmla="*/ 0 w 2271776"/>
              <a:gd name="connsiteY3" fmla="*/ 0 h 1438656"/>
              <a:gd name="connsiteX0" fmla="*/ 2271776 w 2271776"/>
              <a:gd name="connsiteY0" fmla="*/ 1438656 h 1438656"/>
              <a:gd name="connsiteX1" fmla="*/ 2129536 w 2271776"/>
              <a:gd name="connsiteY1" fmla="*/ 1304544 h 1438656"/>
              <a:gd name="connsiteX2" fmla="*/ 345440 w 2271776"/>
              <a:gd name="connsiteY2" fmla="*/ 1202944 h 1438656"/>
              <a:gd name="connsiteX3" fmla="*/ 0 w 2271776"/>
              <a:gd name="connsiteY3" fmla="*/ 0 h 1438656"/>
              <a:gd name="connsiteX0" fmla="*/ 2218944 w 2218944"/>
              <a:gd name="connsiteY0" fmla="*/ 1507744 h 1507744"/>
              <a:gd name="connsiteX1" fmla="*/ 2076704 w 2218944"/>
              <a:gd name="connsiteY1" fmla="*/ 1373632 h 1507744"/>
              <a:gd name="connsiteX2" fmla="*/ 292608 w 2218944"/>
              <a:gd name="connsiteY2" fmla="*/ 1272032 h 1507744"/>
              <a:gd name="connsiteX3" fmla="*/ 0 w 2218944"/>
              <a:gd name="connsiteY3" fmla="*/ 0 h 1507744"/>
              <a:gd name="connsiteX0" fmla="*/ 2221928 w 2221928"/>
              <a:gd name="connsiteY0" fmla="*/ 1507744 h 1507744"/>
              <a:gd name="connsiteX1" fmla="*/ 2079688 w 2221928"/>
              <a:gd name="connsiteY1" fmla="*/ 1373632 h 1507744"/>
              <a:gd name="connsiteX2" fmla="*/ 295592 w 2221928"/>
              <a:gd name="connsiteY2" fmla="*/ 1272032 h 1507744"/>
              <a:gd name="connsiteX3" fmla="*/ 2984 w 2221928"/>
              <a:gd name="connsiteY3" fmla="*/ 0 h 1507744"/>
              <a:gd name="connsiteX0" fmla="*/ 2223195 w 2223195"/>
              <a:gd name="connsiteY0" fmla="*/ 1507744 h 1507744"/>
              <a:gd name="connsiteX1" fmla="*/ 2080955 w 2223195"/>
              <a:gd name="connsiteY1" fmla="*/ 1373632 h 1507744"/>
              <a:gd name="connsiteX2" fmla="*/ 288731 w 2223195"/>
              <a:gd name="connsiteY2" fmla="*/ 1235456 h 1507744"/>
              <a:gd name="connsiteX3" fmla="*/ 4251 w 2223195"/>
              <a:gd name="connsiteY3" fmla="*/ 0 h 150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3195" h="1507744">
                <a:moveTo>
                  <a:pt x="2223195" y="1507744"/>
                </a:moveTo>
                <a:lnTo>
                  <a:pt x="2080955" y="1373632"/>
                </a:lnTo>
                <a:cubicBezTo>
                  <a:pt x="1763286" y="1351280"/>
                  <a:pt x="634848" y="1464395"/>
                  <a:pt x="288731" y="1235456"/>
                </a:cubicBezTo>
                <a:cubicBezTo>
                  <a:pt x="-57386" y="1006517"/>
                  <a:pt x="4251" y="581152"/>
                  <a:pt x="4251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D5981825-B32C-B63C-5990-D3D7C4F0CD75}"/>
              </a:ext>
            </a:extLst>
          </p:cNvPr>
          <p:cNvGrpSpPr/>
          <p:nvPr/>
        </p:nvGrpSpPr>
        <p:grpSpPr>
          <a:xfrm>
            <a:off x="2709180" y="3578872"/>
            <a:ext cx="298180" cy="265672"/>
            <a:chOff x="2709180" y="3578872"/>
            <a:chExt cx="298180" cy="265672"/>
          </a:xfrm>
        </p:grpSpPr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E987A0DB-A4C4-130F-BDBA-D946F4FA290C}"/>
                </a:ext>
              </a:extLst>
            </p:cNvPr>
            <p:cNvSpPr/>
            <p:nvPr/>
          </p:nvSpPr>
          <p:spPr>
            <a:xfrm>
              <a:off x="2735072" y="3604768"/>
              <a:ext cx="272288" cy="239776"/>
            </a:xfrm>
            <a:custGeom>
              <a:avLst/>
              <a:gdLst>
                <a:gd name="connsiteX0" fmla="*/ 272288 w 272288"/>
                <a:gd name="connsiteY0" fmla="*/ 239776 h 239776"/>
                <a:gd name="connsiteX1" fmla="*/ 0 w 272288"/>
                <a:gd name="connsiteY1" fmla="*/ 0 h 23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288" h="239776">
                  <a:moveTo>
                    <a:pt x="272288" y="239776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3443CBD1-C582-C40C-8C35-39BE6BBE01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9180" y="3578872"/>
              <a:ext cx="62455" cy="682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TextBox 171">
            <a:extLst>
              <a:ext uri="{FF2B5EF4-FFF2-40B4-BE49-F238E27FC236}">
                <a16:creationId xmlns:a16="http://schemas.microsoft.com/office/drawing/2014/main" id="{AE4724B4-E8B5-AA16-0234-2A25D7929022}"/>
              </a:ext>
            </a:extLst>
          </p:cNvPr>
          <p:cNvSpPr txBox="1"/>
          <p:nvPr/>
        </p:nvSpPr>
        <p:spPr>
          <a:xfrm>
            <a:off x="2449594" y="3487089"/>
            <a:ext cx="35618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BLITZ</a:t>
            </a:r>
          </a:p>
        </p:txBody>
      </p:sp>
      <p:sp>
        <p:nvSpPr>
          <p:cNvPr id="174" name="Freeform 173">
            <a:extLst>
              <a:ext uri="{FF2B5EF4-FFF2-40B4-BE49-F238E27FC236}">
                <a16:creationId xmlns:a16="http://schemas.microsoft.com/office/drawing/2014/main" id="{D3FD2B2B-0478-A364-03E2-091A31C7E328}"/>
              </a:ext>
            </a:extLst>
          </p:cNvPr>
          <p:cNvSpPr/>
          <p:nvPr/>
        </p:nvSpPr>
        <p:spPr>
          <a:xfrm>
            <a:off x="1486820" y="3138370"/>
            <a:ext cx="205791" cy="134996"/>
          </a:xfrm>
          <a:custGeom>
            <a:avLst/>
            <a:gdLst>
              <a:gd name="connsiteX0" fmla="*/ 0 w 150055"/>
              <a:gd name="connsiteY0" fmla="*/ 0 h 201637"/>
              <a:gd name="connsiteX1" fmla="*/ 150055 w 150055"/>
              <a:gd name="connsiteY1" fmla="*/ 201637 h 2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55" h="201637">
                <a:moveTo>
                  <a:pt x="0" y="0"/>
                </a:moveTo>
                <a:lnTo>
                  <a:pt x="150055" y="201637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4911063-DFDE-F08E-7F4F-EFDC7BB813F7}"/>
              </a:ext>
            </a:extLst>
          </p:cNvPr>
          <p:cNvSpPr txBox="1"/>
          <p:nvPr/>
        </p:nvSpPr>
        <p:spPr>
          <a:xfrm>
            <a:off x="1457425" y="3253187"/>
            <a:ext cx="4395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CAPPED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3964309" y="3506420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F3</a:t>
            </a:r>
          </a:p>
        </p:txBody>
      </p:sp>
      <p:sp>
        <p:nvSpPr>
          <p:cNvPr id="139" name="Freeform 138">
            <a:extLst>
              <a:ext uri="{FF2B5EF4-FFF2-40B4-BE49-F238E27FC236}">
                <a16:creationId xmlns:a16="http://schemas.microsoft.com/office/drawing/2014/main" id="{BC2AA02A-6E47-6CC5-A1DE-3F43BF4EC0F7}"/>
              </a:ext>
            </a:extLst>
          </p:cNvPr>
          <p:cNvSpPr/>
          <p:nvPr/>
        </p:nvSpPr>
        <p:spPr>
          <a:xfrm>
            <a:off x="5447489" y="2853447"/>
            <a:ext cx="525294" cy="590144"/>
          </a:xfrm>
          <a:custGeom>
            <a:avLst/>
            <a:gdLst>
              <a:gd name="connsiteX0" fmla="*/ 0 w 525294"/>
              <a:gd name="connsiteY0" fmla="*/ 590144 h 590144"/>
              <a:gd name="connsiteX1" fmla="*/ 525294 w 525294"/>
              <a:gd name="connsiteY1" fmla="*/ 0 h 59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5294" h="590144">
                <a:moveTo>
                  <a:pt x="0" y="590144"/>
                </a:moveTo>
                <a:lnTo>
                  <a:pt x="525294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5359486" y="3423868"/>
            <a:ext cx="182880" cy="182880"/>
          </a:xfrm>
          <a:prstGeom prst="ellipse">
            <a:avLst/>
          </a:prstGeom>
          <a:solidFill>
            <a:srgbClr val="8415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BB92CEE1-86DC-D879-0ED8-386C0B4111B1}"/>
              </a:ext>
            </a:extLst>
          </p:cNvPr>
          <p:cNvSpPr txBox="1"/>
          <p:nvPr/>
        </p:nvSpPr>
        <p:spPr>
          <a:xfrm>
            <a:off x="4137031" y="1193882"/>
            <a:ext cx="3481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BASE</a:t>
            </a:r>
          </a:p>
        </p:txBody>
      </p:sp>
      <p:sp>
        <p:nvSpPr>
          <p:cNvPr id="136" name="Freeform 135">
            <a:extLst>
              <a:ext uri="{FF2B5EF4-FFF2-40B4-BE49-F238E27FC236}">
                <a16:creationId xmlns:a16="http://schemas.microsoft.com/office/drawing/2014/main" id="{864CBC38-D59F-D0B0-35B4-3A532C4E30ED}"/>
              </a:ext>
            </a:extLst>
          </p:cNvPr>
          <p:cNvSpPr/>
          <p:nvPr/>
        </p:nvSpPr>
        <p:spPr>
          <a:xfrm>
            <a:off x="4294022" y="1338682"/>
            <a:ext cx="614477" cy="2143353"/>
          </a:xfrm>
          <a:custGeom>
            <a:avLst/>
            <a:gdLst>
              <a:gd name="connsiteX0" fmla="*/ 336500 w 614477"/>
              <a:gd name="connsiteY0" fmla="*/ 2143353 h 2143353"/>
              <a:gd name="connsiteX1" fmla="*/ 336500 w 614477"/>
              <a:gd name="connsiteY1" fmla="*/ 1141171 h 2143353"/>
              <a:gd name="connsiteX2" fmla="*/ 614477 w 614477"/>
              <a:gd name="connsiteY2" fmla="*/ 790041 h 2143353"/>
              <a:gd name="connsiteX3" fmla="*/ 0 w 614477"/>
              <a:gd name="connsiteY3" fmla="*/ 0 h 214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4477" h="2143353">
                <a:moveTo>
                  <a:pt x="336500" y="2143353"/>
                </a:moveTo>
                <a:lnTo>
                  <a:pt x="336500" y="1141171"/>
                </a:lnTo>
                <a:lnTo>
                  <a:pt x="614477" y="790041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>
            <a:extLst>
              <a:ext uri="{FF2B5EF4-FFF2-40B4-BE49-F238E27FC236}">
                <a16:creationId xmlns:a16="http://schemas.microsoft.com/office/drawing/2014/main" id="{B16F55FB-B34E-F1BB-2D6F-E4D130033DDB}"/>
              </a:ext>
            </a:extLst>
          </p:cNvPr>
          <p:cNvSpPr/>
          <p:nvPr/>
        </p:nvSpPr>
        <p:spPr>
          <a:xfrm flipH="1">
            <a:off x="3752695" y="1615890"/>
            <a:ext cx="998806" cy="314178"/>
          </a:xfrm>
          <a:custGeom>
            <a:avLst/>
            <a:gdLst>
              <a:gd name="connsiteX0" fmla="*/ 0 w 998806"/>
              <a:gd name="connsiteY0" fmla="*/ 314178 h 314178"/>
              <a:gd name="connsiteX1" fmla="*/ 459545 w 998806"/>
              <a:gd name="connsiteY1" fmla="*/ 70338 h 314178"/>
              <a:gd name="connsiteX2" fmla="*/ 998806 w 998806"/>
              <a:gd name="connsiteY2" fmla="*/ 0 h 3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8806" h="314178">
                <a:moveTo>
                  <a:pt x="0" y="314178"/>
                </a:moveTo>
                <a:cubicBezTo>
                  <a:pt x="146538" y="218439"/>
                  <a:pt x="293077" y="122701"/>
                  <a:pt x="459545" y="70338"/>
                </a:cubicBezTo>
                <a:cubicBezTo>
                  <a:pt x="626013" y="17975"/>
                  <a:pt x="812409" y="8987"/>
                  <a:pt x="99880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C8C8499-8827-4E98-3240-91082F8969BF}"/>
              </a:ext>
            </a:extLst>
          </p:cNvPr>
          <p:cNvSpPr txBox="1"/>
          <p:nvPr/>
        </p:nvSpPr>
        <p:spPr>
          <a:xfrm>
            <a:off x="3623749" y="1441379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BEND</a:t>
            </a:r>
          </a:p>
        </p:txBody>
      </p:sp>
      <p:sp>
        <p:nvSpPr>
          <p:cNvPr id="142" name="Freeform 141">
            <a:extLst>
              <a:ext uri="{FF2B5EF4-FFF2-40B4-BE49-F238E27FC236}">
                <a16:creationId xmlns:a16="http://schemas.microsoft.com/office/drawing/2014/main" id="{3227927F-6BF1-990E-060B-DE72E5900859}"/>
              </a:ext>
            </a:extLst>
          </p:cNvPr>
          <p:cNvSpPr/>
          <p:nvPr/>
        </p:nvSpPr>
        <p:spPr>
          <a:xfrm>
            <a:off x="3475973" y="4008329"/>
            <a:ext cx="638827" cy="210602"/>
          </a:xfrm>
          <a:custGeom>
            <a:avLst/>
            <a:gdLst>
              <a:gd name="connsiteX0" fmla="*/ 0 w 638827"/>
              <a:gd name="connsiteY0" fmla="*/ 0 h 210602"/>
              <a:gd name="connsiteX1" fmla="*/ 338202 w 638827"/>
              <a:gd name="connsiteY1" fmla="*/ 187890 h 210602"/>
              <a:gd name="connsiteX2" fmla="*/ 638827 w 638827"/>
              <a:gd name="connsiteY2" fmla="*/ 200416 h 21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8827" h="210602">
                <a:moveTo>
                  <a:pt x="0" y="0"/>
                </a:moveTo>
                <a:cubicBezTo>
                  <a:pt x="115865" y="77243"/>
                  <a:pt x="231731" y="154487"/>
                  <a:pt x="338202" y="187890"/>
                </a:cubicBezTo>
                <a:cubicBezTo>
                  <a:pt x="444673" y="221293"/>
                  <a:pt x="541750" y="210854"/>
                  <a:pt x="638827" y="200416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54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chemeClr val="tx1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8012</TotalTime>
  <Words>3566</Words>
  <Application>Microsoft Macintosh PowerPoint</Application>
  <PresentationFormat>Letter Paper (8.5x11 in)</PresentationFormat>
  <Paragraphs>870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Gill Sans</vt:lpstr>
      <vt:lpstr>Gill Sans Ultra Bold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spencer wheeler</dc:creator>
  <cp:lastModifiedBy>spencer wheeler</cp:lastModifiedBy>
  <cp:revision>69</cp:revision>
  <dcterms:created xsi:type="dcterms:W3CDTF">2024-04-07T02:07:13Z</dcterms:created>
  <dcterms:modified xsi:type="dcterms:W3CDTF">2024-06-05T03:25:31Z</dcterms:modified>
</cp:coreProperties>
</file>