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43" r:id="rId2"/>
  </p:sldMasterIdLst>
  <p:notesMasterIdLst>
    <p:notesMasterId r:id="rId7"/>
  </p:notesMasterIdLst>
  <p:sldIdLst>
    <p:sldId id="265" r:id="rId3"/>
    <p:sldId id="266" r:id="rId4"/>
    <p:sldId id="261" r:id="rId5"/>
    <p:sldId id="262" r:id="rId6"/>
  </p:sldIdLst>
  <p:sldSz cx="9601200" cy="7680325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19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7470B4-AA0A-8035-2637-7AAE86020508}" v="715" dt="2023-07-19T23:19:09.038"/>
    <p1510:client id="{081E2534-617A-DB38-3092-59BC5F75E50A}" v="297" dt="2023-08-19T18:19:00.786"/>
    <p1510:client id="{135A8608-CEDA-B316-5898-A7DE818BD79D}" v="1568" dt="2023-07-23T07:37:51.472"/>
    <p1510:client id="{17ACE141-8FBF-7A85-F1F3-222D0FF18C8D}" v="600" dt="2023-07-13T21:08:56.358"/>
    <p1510:client id="{1847287D-F874-AA11-D26C-9EF8D396DF0C}" v="267" dt="2023-06-27T10:07:44.763"/>
    <p1510:client id="{2234EE07-9BF1-9A87-9260-3CB5E16F6FD2}" v="25" dt="2023-08-22T02:37:26.883"/>
    <p1510:client id="{2C3AC993-9BF0-0560-75DB-7AF9DBEFA5C7}" v="222" dt="2023-06-08T22:22:29.723"/>
    <p1510:client id="{3305C16D-E48D-D9A5-00D8-EEFD91F69A7D}" v="627" dt="2023-08-15T18:14:52.088"/>
    <p1510:client id="{34A64294-02E9-AEAB-65B1-A3E5AEC1A83B}" v="374" dt="2023-06-27T08:04:19.891"/>
    <p1510:client id="{376B72F5-3C60-D2E4-CE89-59F90F4A89DD}" v="929" dt="2023-08-17T23:41:35.200"/>
    <p1510:client id="{37A748DA-AE61-61E4-0627-E22693742142}" v="57" dt="2023-08-16T20:08:31.363"/>
    <p1510:client id="{3CF44E89-A207-726E-840A-617B7BA0F678}" v="149" dt="2023-08-18T01:35:01.228"/>
    <p1510:client id="{460BE7CD-987B-6D32-F786-DB42F3F8104F}" v="1262" dt="2023-06-08T21:46:41.746"/>
    <p1510:client id="{59AF5F3D-A551-19AA-303A-E90726595CE5}" v="797" dt="2023-07-24T20:19:16.263"/>
    <p1510:client id="{68B01533-BD18-D3F4-30AE-1D6AF7C3E042}" v="590" dt="2023-07-12T21:32:23.836"/>
    <p1510:client id="{6AD8B993-1516-0526-51DE-8E13B846A4FA}" v="524" dt="2023-06-25T11:47:18.192"/>
    <p1510:client id="{75583A09-E38A-8059-BE5F-AC509C4AAE76}" v="116" dt="2023-06-27T06:00:36.526"/>
    <p1510:client id="{7560BC46-EB54-9A8E-96CF-BC82D9AFE1C0}" v="32" dt="2023-08-25T22:17:14.669"/>
    <p1510:client id="{818C13B1-170D-C011-2269-25D2DFCD5EA3}" v="76" dt="2023-08-20T01:08:25.353"/>
    <p1510:client id="{8B93259F-AF6C-9801-E832-D8B3372807D9}" v="302" dt="2023-07-23T11:06:45.430"/>
    <p1510:client id="{92D96874-8706-2549-1D0E-797B2F1A06F4}" v="542" dt="2023-07-13T23:29:34.497"/>
    <p1510:client id="{94799FC6-F0BA-0EDF-C9FB-6AD47899EB36}" v="114" dt="2023-08-25T22:34:20.618"/>
    <p1510:client id="{975DA0E1-D72A-7BD0-EDAD-1D08D0DB3F35}" v="137" dt="2023-08-21T04:27:00.780"/>
    <p1510:client id="{98A913BE-EEA2-B0C9-1DDE-3430A68234C9}" v="178" dt="2023-06-28T20:05:04.490"/>
    <p1510:client id="{AAE2CD81-D023-E9DD-A0B2-6D03810E479E}" v="1" dt="2023-08-22T02:05:13.374"/>
    <p1510:client id="{AC2EB7D1-3BD6-5D55-BD8A-32742983CBFC}" v="418" dt="2023-06-06T09:51:11.172"/>
    <p1510:client id="{B313A6C6-3F7A-ACB4-7252-719DB7B72D3B}" v="696" dt="2023-08-25T19:01:11.135"/>
    <p1510:client id="{B66D672B-15C4-B2EA-B8E4-620585AAC93C}" v="44" dt="2023-08-15T17:20:54.796"/>
    <p1510:client id="{B7335746-99E5-9BC0-EA17-543024D860CF}" v="462" dt="2023-08-25T17:11:54.080"/>
    <p1510:client id="{B83F4031-0054-DB35-F517-A776718D9DC3}" v="93" dt="2023-07-15T09:03:42.042"/>
    <p1510:client id="{BA8CC34E-8815-F108-5301-B6FCDECA4036}" v="107" dt="2023-08-15T13:21:01.200"/>
    <p1510:client id="{BB926D83-7A5C-DE4D-EC6C-2350AF513D55}" v="148" dt="2023-08-18T01:20:03.856"/>
    <p1510:client id="{BC979743-9E56-8AB8-DE80-56D86159E1C8}" v="45" dt="2023-08-18T13:14:11.268"/>
    <p1510:client id="{C46FF234-9C30-FE5D-093A-4537DFC5DB71}" v="525" dt="2023-07-14T20:19:58.654"/>
    <p1510:client id="{C836D6D7-1FE8-F0A1-F573-E0EBCC33E879}" v="20" dt="2023-06-27T20:02:31.294"/>
    <p1510:client id="{CA2B4C07-45E0-3F4A-7547-2DE8121A9843}" v="6" dt="2023-08-21T23:28:48.703"/>
    <p1510:client id="{CB64B628-2250-CA44-AEB8-D7D4B8510210}" v="45" dt="2023-08-24T18:11:30.965"/>
    <p1510:client id="{CC34D64B-F4E0-A975-E2C5-A327CB86C304}" v="49" dt="2023-06-27T10:50:40.143"/>
    <p1510:client id="{D3909661-7A70-5DC7-B06D-7D126BEB1D5E}" v="5" dt="2023-08-22T15:46:37.619"/>
    <p1510:client id="{E33FA0DE-7690-9D32-9B48-A73A3FF5830A}" v="861" dt="2023-07-22T09:11:15.022"/>
    <p1510:client id="{F0EFA603-79A7-0979-1269-E6C0DCB62FA7}" v="79" dt="2023-08-21T04:50:52.883"/>
    <p1510:client id="{F6610327-8571-CF2E-AF0D-D2F555FB8C1F}" v="871" dt="2023-07-15T06:06:03.142"/>
    <p1510:client id="{FC888F69-68DB-5B12-2DAF-6ACA0E1E5BA1}" v="70" dt="2023-08-20T23:25:17.403"/>
    <p1510:client id="{FE14BAE9-D640-2C41-07BD-8EFB9F6F1D1A}" v="16" dt="2023-06-27T13:21:42.6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30" d="100"/>
          <a:sy n="130" d="100"/>
        </p:scale>
        <p:origin x="64" y="-324"/>
      </p:cViewPr>
      <p:guideLst>
        <p:guide orient="horz" pos="2419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436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pPr>
              <a:defRPr/>
            </a:pPr>
            <a:fld id="{1CDE12AC-482B-4D9D-8830-B05588708232}" type="datetimeFigureOut">
              <a:rPr lang="en-US"/>
              <a:pPr>
                <a:defRPr/>
              </a:pPr>
              <a:t>2/1/2024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25563" y="696913"/>
            <a:ext cx="43592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50" tIns="45825" rIns="91650" bIns="4582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108"/>
            <a:ext cx="5608320" cy="4182427"/>
          </a:xfrm>
          <a:prstGeom prst="rect">
            <a:avLst/>
          </a:prstGeom>
        </p:spPr>
        <p:txBody>
          <a:bodyPr vert="horz" lIns="91650" tIns="45825" rIns="91650" bIns="45825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436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pPr>
              <a:defRPr/>
            </a:pPr>
            <a:fld id="{718E012B-9813-40CC-9319-DE61C66B4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84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8E012B-9813-40CC-9319-DE61C66B40E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92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8E012B-9813-40CC-9319-DE61C66B40E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089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8E012B-9813-40CC-9319-DE61C66B40E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59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7A97B-1FE7-4849-B013-B7CA846D96B1}" type="datetime1">
              <a:rPr lang="en-US"/>
              <a:pPr>
                <a:defRPr/>
              </a:pPr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6C76A-060B-4E4A-B5DA-A28B63739D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CE16D-62F4-4FD7-93BD-6BDF7A818EF6}" type="datetime1">
              <a:rPr lang="en-US"/>
              <a:pPr>
                <a:defRPr/>
              </a:pPr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BAB08-44F1-43EC-A8E4-3FD517ED3C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0BAD9-A752-4B8C-BE49-37155DFCAB86}" type="datetime1">
              <a:rPr lang="en-US"/>
              <a:pPr>
                <a:defRPr/>
              </a:pPr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2752E-C63B-44F8-B63C-727AC57893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385879"/>
            <a:ext cx="8161020" cy="16462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4352184"/>
            <a:ext cx="6720840" cy="19627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0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0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60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5/31/2023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UAPB FOOTBALL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F495-84DE-4F2F-9870-F907D05145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5/31/2023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UAPB FOOTBALL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F495-84DE-4F2F-9870-F907D05145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4935320"/>
            <a:ext cx="8161020" cy="1525398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3255250"/>
            <a:ext cx="8161020" cy="168007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5/31/2023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UAPB FOOTBALL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F495-84DE-4F2F-9870-F907D05145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1792077"/>
            <a:ext cx="4240530" cy="5068659"/>
          </a:xfrm>
        </p:spPr>
        <p:txBody>
          <a:bodyPr/>
          <a:lstStyle>
            <a:lvl1pPr>
              <a:defRPr sz="2940"/>
            </a:lvl1pPr>
            <a:lvl2pPr>
              <a:defRPr sz="2520"/>
            </a:lvl2pPr>
            <a:lvl3pPr>
              <a:defRPr sz="2100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1792077"/>
            <a:ext cx="4240530" cy="5068659"/>
          </a:xfrm>
        </p:spPr>
        <p:txBody>
          <a:bodyPr/>
          <a:lstStyle>
            <a:lvl1pPr>
              <a:defRPr sz="2940"/>
            </a:lvl1pPr>
            <a:lvl2pPr>
              <a:defRPr sz="2520"/>
            </a:lvl2pPr>
            <a:lvl3pPr>
              <a:defRPr sz="2100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5/31/2023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UAPB FOOTBALL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F495-84DE-4F2F-9870-F907D05145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719185"/>
            <a:ext cx="4242197" cy="716474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2435658"/>
            <a:ext cx="4242197" cy="4425077"/>
          </a:xfrm>
        </p:spPr>
        <p:txBody>
          <a:bodyPr/>
          <a:lstStyle>
            <a:lvl1pPr>
              <a:defRPr sz="2520"/>
            </a:lvl1pPr>
            <a:lvl2pPr>
              <a:defRPr sz="2100"/>
            </a:lvl2pPr>
            <a:lvl3pPr>
              <a:defRPr sz="1890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1719185"/>
            <a:ext cx="4243864" cy="716474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2435658"/>
            <a:ext cx="4243864" cy="4425077"/>
          </a:xfrm>
        </p:spPr>
        <p:txBody>
          <a:bodyPr/>
          <a:lstStyle>
            <a:lvl1pPr>
              <a:defRPr sz="2520"/>
            </a:lvl1pPr>
            <a:lvl2pPr>
              <a:defRPr sz="2100"/>
            </a:lvl2pPr>
            <a:lvl3pPr>
              <a:defRPr sz="1890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5/31/2023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UAPB FOOTBALL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F495-84DE-4F2F-9870-F907D05145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5/31/2023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UAPB FOOTBALL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F495-84DE-4F2F-9870-F907D05145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5/31/2023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UAPB FOOTBALL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F495-84DE-4F2F-9870-F907D05145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305791"/>
            <a:ext cx="3158729" cy="130138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305791"/>
            <a:ext cx="5367338" cy="6554945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1607180"/>
            <a:ext cx="3158729" cy="5253556"/>
          </a:xfrm>
        </p:spPr>
        <p:txBody>
          <a:bodyPr/>
          <a:lstStyle>
            <a:lvl1pPr marL="0" indent="0">
              <a:buNone/>
              <a:defRPr sz="1470"/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5/31/2023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UAPB FOOTBALL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F495-84DE-4F2F-9870-F907D05145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418EB-D50A-4C1A-8463-0E6308F39368}" type="datetime1">
              <a:rPr lang="en-US"/>
              <a:pPr>
                <a:defRPr/>
              </a:pPr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0CEB7-189B-49BE-8B9F-A06F11553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5376228"/>
            <a:ext cx="5760720" cy="63469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686251"/>
            <a:ext cx="5760720" cy="4608195"/>
          </a:xfrm>
        </p:spPr>
        <p:txBody>
          <a:bodyPr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6010922"/>
            <a:ext cx="5760720" cy="901371"/>
          </a:xfrm>
        </p:spPr>
        <p:txBody>
          <a:bodyPr/>
          <a:lstStyle>
            <a:lvl1pPr marL="0" indent="0">
              <a:buNone/>
              <a:defRPr sz="1470"/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5/31/2023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UAPB FOOTBALL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F495-84DE-4F2F-9870-F907D05145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5/31/2023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UAPB FOOTBALL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F495-84DE-4F2F-9870-F907D05145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307570"/>
            <a:ext cx="2160270" cy="65531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307570"/>
            <a:ext cx="6320790" cy="65531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5/31/2023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UAPB FOOTBALL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F495-84DE-4F2F-9870-F907D05145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15358-51F0-4731-BA41-10DD888CC3BB}" type="datetime1">
              <a:rPr lang="en-US"/>
              <a:pPr>
                <a:defRPr/>
              </a:pPr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6D1ED-524A-4486-AE67-90D1D1FC2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CF5F1-610C-430F-A0EE-012D83570516}" type="datetime1">
              <a:rPr lang="en-US"/>
              <a:pPr>
                <a:defRPr/>
              </a:pPr>
              <a:t>2/1/2024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AC56D-27C7-4BEF-BF4E-31FB64BC6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A498E-6142-4D2B-B590-8CB0BF21CB56}" type="datetime1">
              <a:rPr lang="en-US"/>
              <a:pPr>
                <a:defRPr/>
              </a:pPr>
              <a:t>2/1/2024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87C3B-2060-4AC0-824E-0AD4A9AF1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3000F-9619-41C6-8067-59FA347AB1D1}" type="datetime1">
              <a:rPr lang="en-US"/>
              <a:pPr>
                <a:defRPr/>
              </a:pPr>
              <a:t>2/1/2024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50508-EF0A-47D9-81E4-18F810B87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F4AB8-D183-41DE-B5FE-7CC5F9F30108}" type="datetime1">
              <a:rPr lang="en-US"/>
              <a:pPr>
                <a:defRPr/>
              </a:pPr>
              <a:t>2/1/2024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FB503-22EF-44C1-8376-64E815028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80A7C-ED46-4077-8D53-1FA62171E8B8}" type="datetime1">
              <a:rPr lang="en-US"/>
              <a:pPr>
                <a:defRPr/>
              </a:pPr>
              <a:t>2/1/2024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3DF1A-FEB6-450F-8A80-B435493B21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E8674-5EFA-45D7-A0E4-BAD3151265CB}" type="datetime1">
              <a:rPr lang="en-US"/>
              <a:pPr>
                <a:defRPr/>
              </a:pPr>
              <a:t>2/1/2024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E80D0-E08F-4530-A8DD-9741A692C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79425" y="307975"/>
            <a:ext cx="864235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79425" y="1792288"/>
            <a:ext cx="8642350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79425" y="7118350"/>
            <a:ext cx="22415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ctr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C857595-7F93-4412-8E06-D22B927E0DE3}" type="datetime1">
              <a:rPr lang="en-US"/>
              <a:pPr>
                <a:defRPr/>
              </a:pPr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279775" y="7118350"/>
            <a:ext cx="30416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880225" y="7118350"/>
            <a:ext cx="22415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939BBB6-DFFC-405B-A70C-F9B77E0CD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ctr" defTabSz="966788" rtl="0" eaLnBrk="0" fontAlgn="base" hangingPunct="0">
        <a:spcBef>
          <a:spcPct val="0"/>
        </a:spcBef>
        <a:spcAft>
          <a:spcPct val="0"/>
        </a:spcAft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2pPr>
      <a:lvl3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3pPr>
      <a:lvl4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4pPr>
      <a:lvl5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5pPr>
      <a:lvl6pPr marL="4572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6pPr>
      <a:lvl7pPr marL="9144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7pPr>
      <a:lvl8pPr marL="13716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8pPr>
      <a:lvl9pPr marL="18288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9pPr>
    </p:titleStyle>
    <p:bodyStyle>
      <a:lvl1pPr marL="361950" indent="-361950" algn="l" defTabSz="9667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813" indent="-303213" algn="l" defTabSz="9667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088" indent="-241300" algn="l" defTabSz="9667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2275" indent="-242888" algn="l" defTabSz="9667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5" indent="-241300" algn="l" defTabSz="9667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307569"/>
            <a:ext cx="8641080" cy="12800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792077"/>
            <a:ext cx="8641080" cy="5068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7118524"/>
            <a:ext cx="2240280" cy="408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5/31/2023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7118524"/>
            <a:ext cx="3040380" cy="408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UAPB FOOTBALL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7118524"/>
            <a:ext cx="2240280" cy="408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3F495-84DE-4F2F-9870-F907D05145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hf hdr="0"/>
  <p:txStyles>
    <p:titleStyle>
      <a:lvl1pPr algn="ctr" defTabSz="960120" rtl="0" eaLnBrk="1" latinLnBrk="0" hangingPunct="1"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45" indent="-360045" algn="l" defTabSz="960120" rtl="0" eaLnBrk="1" latinLnBrk="0" hangingPunct="1">
        <a:spcBef>
          <a:spcPct val="20000"/>
        </a:spcBef>
        <a:buFont typeface="Arial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780098" indent="-300038" algn="l" defTabSz="960120" rtl="0" eaLnBrk="1" latinLnBrk="0" hangingPunct="1">
        <a:spcBef>
          <a:spcPct val="20000"/>
        </a:spcBef>
        <a:buFont typeface="Arial" pitchFamily="34" charset="0"/>
        <a:buChar char="–"/>
        <a:defRPr sz="294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spcBef>
          <a:spcPct val="20000"/>
        </a:spcBef>
        <a:buFont typeface="Arial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0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8799" cy="76803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63" y="368655"/>
            <a:ext cx="5429478" cy="199688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5100"/>
              <a:t>TULSA MENU</a:t>
            </a:r>
          </a:p>
        </p:txBody>
      </p:sp>
      <p:sp>
        <p:nvSpPr>
          <p:cNvPr id="30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674" y="2682993"/>
            <a:ext cx="3341827" cy="20481"/>
          </a:xfrm>
          <a:custGeom>
            <a:avLst/>
            <a:gdLst>
              <a:gd name="connsiteX0" fmla="*/ 0 w 3341827"/>
              <a:gd name="connsiteY0" fmla="*/ 0 h 20481"/>
              <a:gd name="connsiteX1" fmla="*/ 668365 w 3341827"/>
              <a:gd name="connsiteY1" fmla="*/ 0 h 20481"/>
              <a:gd name="connsiteX2" fmla="*/ 1336731 w 3341827"/>
              <a:gd name="connsiteY2" fmla="*/ 0 h 20481"/>
              <a:gd name="connsiteX3" fmla="*/ 2005096 w 3341827"/>
              <a:gd name="connsiteY3" fmla="*/ 0 h 20481"/>
              <a:gd name="connsiteX4" fmla="*/ 2606625 w 3341827"/>
              <a:gd name="connsiteY4" fmla="*/ 0 h 20481"/>
              <a:gd name="connsiteX5" fmla="*/ 3341827 w 3341827"/>
              <a:gd name="connsiteY5" fmla="*/ 0 h 20481"/>
              <a:gd name="connsiteX6" fmla="*/ 3341827 w 3341827"/>
              <a:gd name="connsiteY6" fmla="*/ 20481 h 20481"/>
              <a:gd name="connsiteX7" fmla="*/ 2740298 w 3341827"/>
              <a:gd name="connsiteY7" fmla="*/ 20481 h 20481"/>
              <a:gd name="connsiteX8" fmla="*/ 2172188 w 3341827"/>
              <a:gd name="connsiteY8" fmla="*/ 20481 h 20481"/>
              <a:gd name="connsiteX9" fmla="*/ 1503822 w 3341827"/>
              <a:gd name="connsiteY9" fmla="*/ 20481 h 20481"/>
              <a:gd name="connsiteX10" fmla="*/ 902293 w 3341827"/>
              <a:gd name="connsiteY10" fmla="*/ 20481 h 20481"/>
              <a:gd name="connsiteX11" fmla="*/ 0 w 3341827"/>
              <a:gd name="connsiteY11" fmla="*/ 20481 h 20481"/>
              <a:gd name="connsiteX12" fmla="*/ 0 w 3341827"/>
              <a:gd name="connsiteY12" fmla="*/ 0 h 20481"/>
              <a:gd name="connsiteX0" fmla="*/ 0 w 3341827"/>
              <a:gd name="connsiteY0" fmla="*/ 0 h 20481"/>
              <a:gd name="connsiteX1" fmla="*/ 601529 w 3341827"/>
              <a:gd name="connsiteY1" fmla="*/ 0 h 20481"/>
              <a:gd name="connsiteX2" fmla="*/ 1169639 w 3341827"/>
              <a:gd name="connsiteY2" fmla="*/ 0 h 20481"/>
              <a:gd name="connsiteX3" fmla="*/ 1771168 w 3341827"/>
              <a:gd name="connsiteY3" fmla="*/ 0 h 20481"/>
              <a:gd name="connsiteX4" fmla="*/ 2439534 w 3341827"/>
              <a:gd name="connsiteY4" fmla="*/ 0 h 20481"/>
              <a:gd name="connsiteX5" fmla="*/ 3341827 w 3341827"/>
              <a:gd name="connsiteY5" fmla="*/ 0 h 20481"/>
              <a:gd name="connsiteX6" fmla="*/ 3341827 w 3341827"/>
              <a:gd name="connsiteY6" fmla="*/ 20481 h 20481"/>
              <a:gd name="connsiteX7" fmla="*/ 2673462 w 3341827"/>
              <a:gd name="connsiteY7" fmla="*/ 20481 h 20481"/>
              <a:gd name="connsiteX8" fmla="*/ 1938260 w 3341827"/>
              <a:gd name="connsiteY8" fmla="*/ 20481 h 20481"/>
              <a:gd name="connsiteX9" fmla="*/ 1370149 w 3341827"/>
              <a:gd name="connsiteY9" fmla="*/ 20481 h 20481"/>
              <a:gd name="connsiteX10" fmla="*/ 634947 w 3341827"/>
              <a:gd name="connsiteY10" fmla="*/ 20481 h 20481"/>
              <a:gd name="connsiteX11" fmla="*/ 0 w 3341827"/>
              <a:gd name="connsiteY11" fmla="*/ 20481 h 20481"/>
              <a:gd name="connsiteX12" fmla="*/ 0 w 3341827"/>
              <a:gd name="connsiteY12" fmla="*/ 0 h 20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41827" h="20481" fill="none" extrusionOk="0">
                <a:moveTo>
                  <a:pt x="0" y="0"/>
                </a:moveTo>
                <a:cubicBezTo>
                  <a:pt x="276486" y="-8989"/>
                  <a:pt x="469671" y="7935"/>
                  <a:pt x="668365" y="0"/>
                </a:cubicBezTo>
                <a:cubicBezTo>
                  <a:pt x="877134" y="-16304"/>
                  <a:pt x="1168018" y="-49541"/>
                  <a:pt x="1336731" y="0"/>
                </a:cubicBezTo>
                <a:cubicBezTo>
                  <a:pt x="1496629" y="-28117"/>
                  <a:pt x="1703874" y="-20640"/>
                  <a:pt x="2005096" y="0"/>
                </a:cubicBezTo>
                <a:cubicBezTo>
                  <a:pt x="2306476" y="-6710"/>
                  <a:pt x="2435556" y="-10143"/>
                  <a:pt x="2606625" y="0"/>
                </a:cubicBezTo>
                <a:cubicBezTo>
                  <a:pt x="2738787" y="61940"/>
                  <a:pt x="3026014" y="-42192"/>
                  <a:pt x="3341827" y="0"/>
                </a:cubicBezTo>
                <a:cubicBezTo>
                  <a:pt x="3341360" y="8602"/>
                  <a:pt x="3341428" y="13165"/>
                  <a:pt x="3341827" y="20481"/>
                </a:cubicBezTo>
                <a:cubicBezTo>
                  <a:pt x="3119830" y="-18909"/>
                  <a:pt x="2988726" y="-264"/>
                  <a:pt x="2740298" y="20481"/>
                </a:cubicBezTo>
                <a:cubicBezTo>
                  <a:pt x="2478669" y="16400"/>
                  <a:pt x="2342467" y="-5782"/>
                  <a:pt x="2172188" y="20481"/>
                </a:cubicBezTo>
                <a:cubicBezTo>
                  <a:pt x="2020854" y="5227"/>
                  <a:pt x="1768651" y="-46173"/>
                  <a:pt x="1503822" y="20481"/>
                </a:cubicBezTo>
                <a:cubicBezTo>
                  <a:pt x="1253300" y="26376"/>
                  <a:pt x="1180743" y="34536"/>
                  <a:pt x="902293" y="20481"/>
                </a:cubicBezTo>
                <a:cubicBezTo>
                  <a:pt x="634062" y="-28824"/>
                  <a:pt x="158793" y="4855"/>
                  <a:pt x="0" y="20481"/>
                </a:cubicBezTo>
                <a:cubicBezTo>
                  <a:pt x="260" y="10326"/>
                  <a:pt x="-590" y="7264"/>
                  <a:pt x="0" y="0"/>
                </a:cubicBezTo>
                <a:close/>
              </a:path>
              <a:path w="3341827" h="20481" stroke="0" extrusionOk="0">
                <a:moveTo>
                  <a:pt x="0" y="0"/>
                </a:moveTo>
                <a:cubicBezTo>
                  <a:pt x="208658" y="-9976"/>
                  <a:pt x="355751" y="18473"/>
                  <a:pt x="601529" y="0"/>
                </a:cubicBezTo>
                <a:cubicBezTo>
                  <a:pt x="851859" y="-6942"/>
                  <a:pt x="936611" y="1343"/>
                  <a:pt x="1169639" y="0"/>
                </a:cubicBezTo>
                <a:cubicBezTo>
                  <a:pt x="1431923" y="7385"/>
                  <a:pt x="1566173" y="-6926"/>
                  <a:pt x="1771168" y="0"/>
                </a:cubicBezTo>
                <a:cubicBezTo>
                  <a:pt x="1954228" y="52864"/>
                  <a:pt x="2265634" y="48823"/>
                  <a:pt x="2439534" y="0"/>
                </a:cubicBezTo>
                <a:cubicBezTo>
                  <a:pt x="2668853" y="5915"/>
                  <a:pt x="3085083" y="-4899"/>
                  <a:pt x="3341827" y="0"/>
                </a:cubicBezTo>
                <a:cubicBezTo>
                  <a:pt x="3340676" y="10281"/>
                  <a:pt x="3341971" y="14260"/>
                  <a:pt x="3341827" y="20481"/>
                </a:cubicBezTo>
                <a:cubicBezTo>
                  <a:pt x="3194149" y="-10788"/>
                  <a:pt x="2838058" y="31405"/>
                  <a:pt x="2673462" y="20481"/>
                </a:cubicBezTo>
                <a:cubicBezTo>
                  <a:pt x="2555648" y="28288"/>
                  <a:pt x="2187996" y="23106"/>
                  <a:pt x="1938260" y="20481"/>
                </a:cubicBezTo>
                <a:cubicBezTo>
                  <a:pt x="1681413" y="26610"/>
                  <a:pt x="1589243" y="28125"/>
                  <a:pt x="1370149" y="20481"/>
                </a:cubicBezTo>
                <a:cubicBezTo>
                  <a:pt x="1178136" y="4129"/>
                  <a:pt x="922881" y="47630"/>
                  <a:pt x="634947" y="20481"/>
                </a:cubicBezTo>
                <a:cubicBezTo>
                  <a:pt x="335110" y="31731"/>
                  <a:pt x="197411" y="19262"/>
                  <a:pt x="0" y="20481"/>
                </a:cubicBezTo>
                <a:cubicBezTo>
                  <a:pt x="-553" y="13873"/>
                  <a:pt x="902" y="10121"/>
                  <a:pt x="0" y="0"/>
                </a:cubicBezTo>
                <a:close/>
              </a:path>
              <a:path w="3341827" h="20481" fill="none" stroke="0" extrusionOk="0">
                <a:moveTo>
                  <a:pt x="0" y="0"/>
                </a:moveTo>
                <a:cubicBezTo>
                  <a:pt x="303974" y="-15938"/>
                  <a:pt x="448756" y="-24812"/>
                  <a:pt x="668365" y="0"/>
                </a:cubicBezTo>
                <a:cubicBezTo>
                  <a:pt x="846481" y="5309"/>
                  <a:pt x="1153211" y="-3771"/>
                  <a:pt x="1336731" y="0"/>
                </a:cubicBezTo>
                <a:cubicBezTo>
                  <a:pt x="1531893" y="-2035"/>
                  <a:pt x="1664418" y="7679"/>
                  <a:pt x="2005096" y="0"/>
                </a:cubicBezTo>
                <a:cubicBezTo>
                  <a:pt x="2332959" y="31143"/>
                  <a:pt x="2479450" y="1330"/>
                  <a:pt x="2606625" y="0"/>
                </a:cubicBezTo>
                <a:cubicBezTo>
                  <a:pt x="2782792" y="23715"/>
                  <a:pt x="3025799" y="-88180"/>
                  <a:pt x="3341827" y="0"/>
                </a:cubicBezTo>
                <a:cubicBezTo>
                  <a:pt x="3341328" y="7789"/>
                  <a:pt x="3340999" y="14362"/>
                  <a:pt x="3341827" y="20481"/>
                </a:cubicBezTo>
                <a:cubicBezTo>
                  <a:pt x="3147022" y="1234"/>
                  <a:pt x="2964141" y="3245"/>
                  <a:pt x="2740298" y="20481"/>
                </a:cubicBezTo>
                <a:cubicBezTo>
                  <a:pt x="2478285" y="15952"/>
                  <a:pt x="2369624" y="-4113"/>
                  <a:pt x="2172188" y="20481"/>
                </a:cubicBezTo>
                <a:cubicBezTo>
                  <a:pt x="1988730" y="13490"/>
                  <a:pt x="1750731" y="-5432"/>
                  <a:pt x="1503822" y="20481"/>
                </a:cubicBezTo>
                <a:cubicBezTo>
                  <a:pt x="1243490" y="29200"/>
                  <a:pt x="1187066" y="30867"/>
                  <a:pt x="902293" y="20481"/>
                </a:cubicBezTo>
                <a:cubicBezTo>
                  <a:pt x="639262" y="17129"/>
                  <a:pt x="149041" y="-9452"/>
                  <a:pt x="0" y="20481"/>
                </a:cubicBezTo>
                <a:cubicBezTo>
                  <a:pt x="996" y="10226"/>
                  <a:pt x="-1043" y="7523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custGeom>
                    <a:avLst/>
                    <a:gdLst>
                      <a:gd name="connsiteX0" fmla="*/ 0 w 3341827"/>
                      <a:gd name="connsiteY0" fmla="*/ 0 h 20481"/>
                      <a:gd name="connsiteX1" fmla="*/ 668365 w 3341827"/>
                      <a:gd name="connsiteY1" fmla="*/ 0 h 20481"/>
                      <a:gd name="connsiteX2" fmla="*/ 1336731 w 3341827"/>
                      <a:gd name="connsiteY2" fmla="*/ 0 h 20481"/>
                      <a:gd name="connsiteX3" fmla="*/ 2005096 w 3341827"/>
                      <a:gd name="connsiteY3" fmla="*/ 0 h 20481"/>
                      <a:gd name="connsiteX4" fmla="*/ 2606625 w 3341827"/>
                      <a:gd name="connsiteY4" fmla="*/ 0 h 20481"/>
                      <a:gd name="connsiteX5" fmla="*/ 3341827 w 3341827"/>
                      <a:gd name="connsiteY5" fmla="*/ 0 h 20481"/>
                      <a:gd name="connsiteX6" fmla="*/ 3341827 w 3341827"/>
                      <a:gd name="connsiteY6" fmla="*/ 20481 h 20481"/>
                      <a:gd name="connsiteX7" fmla="*/ 2740298 w 3341827"/>
                      <a:gd name="connsiteY7" fmla="*/ 20481 h 20481"/>
                      <a:gd name="connsiteX8" fmla="*/ 2172188 w 3341827"/>
                      <a:gd name="connsiteY8" fmla="*/ 20481 h 20481"/>
                      <a:gd name="connsiteX9" fmla="*/ 1503822 w 3341827"/>
                      <a:gd name="connsiteY9" fmla="*/ 20481 h 20481"/>
                      <a:gd name="connsiteX10" fmla="*/ 902293 w 3341827"/>
                      <a:gd name="connsiteY10" fmla="*/ 20481 h 20481"/>
                      <a:gd name="connsiteX11" fmla="*/ 0 w 3341827"/>
                      <a:gd name="connsiteY11" fmla="*/ 20481 h 20481"/>
                      <a:gd name="connsiteX12" fmla="*/ 0 w 3341827"/>
                      <a:gd name="connsiteY12" fmla="*/ 0 h 204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3341827" h="20481" fill="none" extrusionOk="0">
                        <a:moveTo>
                          <a:pt x="0" y="0"/>
                        </a:moveTo>
                        <a:cubicBezTo>
                          <a:pt x="307792" y="-17694"/>
                          <a:pt x="463761" y="-7482"/>
                          <a:pt x="668365" y="0"/>
                        </a:cubicBezTo>
                        <a:cubicBezTo>
                          <a:pt x="872970" y="7482"/>
                          <a:pt x="1161128" y="-8151"/>
                          <a:pt x="1336731" y="0"/>
                        </a:cubicBezTo>
                        <a:cubicBezTo>
                          <a:pt x="1512334" y="8151"/>
                          <a:pt x="1701901" y="-11571"/>
                          <a:pt x="2005096" y="0"/>
                        </a:cubicBezTo>
                        <a:cubicBezTo>
                          <a:pt x="2308292" y="11571"/>
                          <a:pt x="2450266" y="-13884"/>
                          <a:pt x="2606625" y="0"/>
                        </a:cubicBezTo>
                        <a:cubicBezTo>
                          <a:pt x="2762984" y="13884"/>
                          <a:pt x="3029271" y="-31504"/>
                          <a:pt x="3341827" y="0"/>
                        </a:cubicBezTo>
                        <a:cubicBezTo>
                          <a:pt x="3341567" y="8459"/>
                          <a:pt x="3341076" y="14224"/>
                          <a:pt x="3341827" y="20481"/>
                        </a:cubicBezTo>
                        <a:cubicBezTo>
                          <a:pt x="3126445" y="-3949"/>
                          <a:pt x="2995066" y="12617"/>
                          <a:pt x="2740298" y="20481"/>
                        </a:cubicBezTo>
                        <a:cubicBezTo>
                          <a:pt x="2485530" y="28345"/>
                          <a:pt x="2362423" y="16477"/>
                          <a:pt x="2172188" y="20481"/>
                        </a:cubicBezTo>
                        <a:cubicBezTo>
                          <a:pt x="1981953" y="24486"/>
                          <a:pt x="1763161" y="4316"/>
                          <a:pt x="1503822" y="20481"/>
                        </a:cubicBezTo>
                        <a:cubicBezTo>
                          <a:pt x="1244483" y="36646"/>
                          <a:pt x="1179997" y="32823"/>
                          <a:pt x="902293" y="20481"/>
                        </a:cubicBezTo>
                        <a:cubicBezTo>
                          <a:pt x="624589" y="8139"/>
                          <a:pt x="183621" y="24"/>
                          <a:pt x="0" y="20481"/>
                        </a:cubicBezTo>
                        <a:cubicBezTo>
                          <a:pt x="394" y="10240"/>
                          <a:pt x="-649" y="6911"/>
                          <a:pt x="0" y="0"/>
                        </a:cubicBezTo>
                        <a:close/>
                      </a:path>
                      <a:path w="3341827" h="20481" stroke="0" extrusionOk="0">
                        <a:moveTo>
                          <a:pt x="0" y="0"/>
                        </a:moveTo>
                        <a:cubicBezTo>
                          <a:pt x="216284" y="-3077"/>
                          <a:pt x="343899" y="22885"/>
                          <a:pt x="601529" y="0"/>
                        </a:cubicBezTo>
                        <a:cubicBezTo>
                          <a:pt x="859159" y="-22885"/>
                          <a:pt x="933440" y="-349"/>
                          <a:pt x="1169639" y="0"/>
                        </a:cubicBezTo>
                        <a:cubicBezTo>
                          <a:pt x="1405838" y="349"/>
                          <a:pt x="1551131" y="-19130"/>
                          <a:pt x="1771168" y="0"/>
                        </a:cubicBezTo>
                        <a:cubicBezTo>
                          <a:pt x="1991205" y="19130"/>
                          <a:pt x="2231768" y="21918"/>
                          <a:pt x="2439534" y="0"/>
                        </a:cubicBezTo>
                        <a:cubicBezTo>
                          <a:pt x="2647300" y="-21918"/>
                          <a:pt x="3096812" y="27004"/>
                          <a:pt x="3341827" y="0"/>
                        </a:cubicBezTo>
                        <a:cubicBezTo>
                          <a:pt x="3341598" y="9925"/>
                          <a:pt x="3342177" y="13979"/>
                          <a:pt x="3341827" y="20481"/>
                        </a:cubicBezTo>
                        <a:cubicBezTo>
                          <a:pt x="3197903" y="-3289"/>
                          <a:pt x="2851226" y="14185"/>
                          <a:pt x="2673462" y="20481"/>
                        </a:cubicBezTo>
                        <a:cubicBezTo>
                          <a:pt x="2495698" y="26777"/>
                          <a:pt x="2201484" y="5085"/>
                          <a:pt x="1938260" y="20481"/>
                        </a:cubicBezTo>
                        <a:cubicBezTo>
                          <a:pt x="1675036" y="35877"/>
                          <a:pt x="1582161" y="34352"/>
                          <a:pt x="1370149" y="20481"/>
                        </a:cubicBezTo>
                        <a:cubicBezTo>
                          <a:pt x="1158137" y="6610"/>
                          <a:pt x="947954" y="3166"/>
                          <a:pt x="634947" y="20481"/>
                        </a:cubicBezTo>
                        <a:cubicBezTo>
                          <a:pt x="321940" y="37796"/>
                          <a:pt x="202902" y="22190"/>
                          <a:pt x="0" y="20481"/>
                        </a:cubicBezTo>
                        <a:cubicBezTo>
                          <a:pt x="-815" y="14355"/>
                          <a:pt x="600" y="1001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04063" y="3031168"/>
            <a:ext cx="5429478" cy="390160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28600" algn="l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100">
                <a:latin typeface="+mn-lt"/>
                <a:ea typeface="+mn-ea"/>
                <a:cs typeface="+mn-cs"/>
              </a:rPr>
              <a:t>BASE OFFENSE</a:t>
            </a:r>
          </a:p>
          <a:p>
            <a:pPr indent="-228600" algn="l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100">
                <a:ea typeface="+mn-ea"/>
                <a:cs typeface="Calibri"/>
              </a:rPr>
              <a:t>ONE WORD </a:t>
            </a:r>
          </a:p>
        </p:txBody>
      </p:sp>
      <p:pic>
        <p:nvPicPr>
          <p:cNvPr id="9" name="Picture 8" descr="A football helmet with a logo&#10;&#10;Description automatically generated">
            <a:extLst>
              <a:ext uri="{FF2B5EF4-FFF2-40B4-BE49-F238E27FC236}">
                <a16:creationId xmlns:a16="http://schemas.microsoft.com/office/drawing/2014/main" id="{208D7B64-6EDE-C5F5-228C-5DC2A34A49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2774" y="708680"/>
            <a:ext cx="3161195" cy="3161195"/>
          </a:xfrm>
          <a:prstGeom prst="rect">
            <a:avLst/>
          </a:prstGeom>
        </p:spPr>
      </p:pic>
      <p:pic>
        <p:nvPicPr>
          <p:cNvPr id="5" name="Picture 4" descr="Arkansas–Pine Bluff Golden Lions football - Wikipedia">
            <a:extLst>
              <a:ext uri="{FF2B5EF4-FFF2-40B4-BE49-F238E27FC236}">
                <a16:creationId xmlns:a16="http://schemas.microsoft.com/office/drawing/2014/main" id="{D39DE498-6A2A-4490-A3E2-0BA9DBA7EA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92774" y="5228374"/>
            <a:ext cx="3146793" cy="111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0082" y="7118523"/>
            <a:ext cx="2160270" cy="40890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200">
                <a:latin typeface="+mn-lt"/>
              </a:rPr>
              <a:t>5/31/2023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80397" y="7118523"/>
            <a:ext cx="3240405" cy="40890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UAPB FOOTBALL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0847" y="7118523"/>
            <a:ext cx="2160270" cy="40890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1E83F495-84DE-4F2F-9870-F907D0514524}" type="slidenum">
              <a:rPr lang="en-US" sz="1200" smtClean="0">
                <a:latin typeface="+mn-lt"/>
              </a:rPr>
              <a:pPr>
                <a:spcAft>
                  <a:spcPts val="600"/>
                </a:spcAft>
              </a:pPr>
              <a:t>1</a:t>
            </a:fld>
            <a:endParaRPr lang="en-US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0701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1835177" y="80898"/>
            <a:ext cx="5774305" cy="959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661" tIns="48331" rIns="96661" bIns="48331" anchor="t">
            <a:spAutoFit/>
          </a:bodyPr>
          <a:lstStyle/>
          <a:p>
            <a:pPr algn="ctr" defTabSz="966788"/>
            <a:r>
              <a:rPr lang="en-US" sz="2800" b="1">
                <a:latin typeface="Calibri"/>
                <a:cs typeface="Calibri"/>
              </a:rPr>
              <a:t>UAPB FOOTBALL</a:t>
            </a:r>
          </a:p>
          <a:p>
            <a:pPr algn="ctr" defTabSz="966788"/>
            <a:r>
              <a:rPr lang="en-US" sz="2800" b="1">
                <a:latin typeface="Calibri"/>
                <a:cs typeface="Calibri"/>
              </a:rPr>
              <a:t>2023 HIT CHART TULSA FINAL 8/18</a:t>
            </a:r>
            <a:endParaRPr lang="en-US" sz="2800" b="1">
              <a:latin typeface="Calibri" pitchFamily="34" charset="0"/>
              <a:cs typeface="Calibri"/>
            </a:endParaRPr>
          </a:p>
        </p:txBody>
      </p:sp>
      <p:sp>
        <p:nvSpPr>
          <p:cNvPr id="288" name="Line 157">
            <a:extLst>
              <a:ext uri="{FF2B5EF4-FFF2-40B4-BE49-F238E27FC236}">
                <a16:creationId xmlns:a16="http://schemas.microsoft.com/office/drawing/2014/main" id="{F0843EFB-4409-408D-9D54-626C1E7189C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338" y="4144962"/>
            <a:ext cx="929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40" tIns="45720" rIns="91440" bIns="45720" anchor="t"/>
          <a:lstStyle/>
          <a:p>
            <a:endParaRPr lang="en-US">
              <a:cs typeface="Arial"/>
            </a:endParaRPr>
          </a:p>
        </p:txBody>
      </p:sp>
      <p:grpSp>
        <p:nvGrpSpPr>
          <p:cNvPr id="289" name="Group 288">
            <a:extLst>
              <a:ext uri="{FF2B5EF4-FFF2-40B4-BE49-F238E27FC236}">
                <a16:creationId xmlns:a16="http://schemas.microsoft.com/office/drawing/2014/main" id="{62F926A4-5108-4F41-8817-B81FF24AB95B}"/>
              </a:ext>
            </a:extLst>
          </p:cNvPr>
          <p:cNvGrpSpPr/>
          <p:nvPr/>
        </p:nvGrpSpPr>
        <p:grpSpPr>
          <a:xfrm>
            <a:off x="134142" y="938213"/>
            <a:ext cx="9314658" cy="6559550"/>
            <a:chOff x="134142" y="938213"/>
            <a:chExt cx="9314658" cy="6559550"/>
          </a:xfrm>
        </p:grpSpPr>
        <p:cxnSp>
          <p:nvCxnSpPr>
            <p:cNvPr id="290" name="Straight Connector 289">
              <a:extLst>
                <a:ext uri="{FF2B5EF4-FFF2-40B4-BE49-F238E27FC236}">
                  <a16:creationId xmlns:a16="http://schemas.microsoft.com/office/drawing/2014/main" id="{B630A767-79BD-49E7-A6D8-768EBB9319C3}"/>
                </a:ext>
              </a:extLst>
            </p:cNvPr>
            <p:cNvCxnSpPr/>
            <p:nvPr/>
          </p:nvCxnSpPr>
          <p:spPr>
            <a:xfrm rot="16200000" flipH="1">
              <a:off x="-3124200" y="4221163"/>
              <a:ext cx="6553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>
              <a:extLst>
                <a:ext uri="{FF2B5EF4-FFF2-40B4-BE49-F238E27FC236}">
                  <a16:creationId xmlns:a16="http://schemas.microsoft.com/office/drawing/2014/main" id="{D278E013-227F-48ED-8655-E0E1420E62D0}"/>
                </a:ext>
              </a:extLst>
            </p:cNvPr>
            <p:cNvCxnSpPr/>
            <p:nvPr/>
          </p:nvCxnSpPr>
          <p:spPr>
            <a:xfrm>
              <a:off x="134142" y="7497763"/>
              <a:ext cx="9296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2" name="Line 153">
              <a:extLst>
                <a:ext uri="{FF2B5EF4-FFF2-40B4-BE49-F238E27FC236}">
                  <a16:creationId xmlns:a16="http://schemas.microsoft.com/office/drawing/2014/main" id="{ACE9EE49-5358-4CB7-8B33-7895CF1B0E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338" y="938213"/>
              <a:ext cx="9280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91440" tIns="45720" rIns="91440" bIns="45720" anchor="t"/>
            <a:lstStyle/>
            <a:p>
              <a:endParaRPr lang="en-US">
                <a:cs typeface="Arial"/>
              </a:endParaRPr>
            </a:p>
          </p:txBody>
        </p:sp>
        <p:cxnSp>
          <p:nvCxnSpPr>
            <p:cNvPr id="293" name="Straight Connector 17">
              <a:extLst>
                <a:ext uri="{FF2B5EF4-FFF2-40B4-BE49-F238E27FC236}">
                  <a16:creationId xmlns:a16="http://schemas.microsoft.com/office/drawing/2014/main" id="{D78CD472-51A9-4A9E-B230-AF25E54CFB28}"/>
                </a:ext>
              </a:extLst>
            </p:cNvPr>
            <p:cNvCxnSpPr/>
            <p:nvPr/>
          </p:nvCxnSpPr>
          <p:spPr>
            <a:xfrm rot="16200000" flipH="1">
              <a:off x="6172200" y="4221163"/>
              <a:ext cx="6553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52EF0DC6-B136-4687-AE91-BEF58CCF7A1D}"/>
              </a:ext>
            </a:extLst>
          </p:cNvPr>
          <p:cNvCxnSpPr/>
          <p:nvPr/>
        </p:nvCxnSpPr>
        <p:spPr>
          <a:xfrm rot="16200000" flipH="1">
            <a:off x="-207750" y="4245848"/>
            <a:ext cx="655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802E892C-840F-42D0-8A94-ABED025D4F22}"/>
              </a:ext>
            </a:extLst>
          </p:cNvPr>
          <p:cNvCxnSpPr/>
          <p:nvPr/>
        </p:nvCxnSpPr>
        <p:spPr>
          <a:xfrm rot="16200000" flipH="1">
            <a:off x="3200400" y="4221163"/>
            <a:ext cx="655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9" name="Group 354">
            <a:extLst>
              <a:ext uri="{FF2B5EF4-FFF2-40B4-BE49-F238E27FC236}">
                <a16:creationId xmlns:a16="http://schemas.microsoft.com/office/drawing/2014/main" id="{09570BD4-8F1D-46BE-92C3-E0BD5424442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802517" y="5832400"/>
            <a:ext cx="265112" cy="153988"/>
            <a:chOff x="2781716" y="2193966"/>
            <a:chExt cx="264816" cy="153888"/>
          </a:xfrm>
        </p:grpSpPr>
        <p:sp>
          <p:nvSpPr>
            <p:cNvPr id="415" name="Oval 30">
              <a:extLst>
                <a:ext uri="{FF2B5EF4-FFF2-40B4-BE49-F238E27FC236}">
                  <a16:creationId xmlns:a16="http://schemas.microsoft.com/office/drawing/2014/main" id="{24774782-121D-4C72-B81F-B1257E211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438" y="2239962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16" name="TextBox 356">
              <a:extLst>
                <a:ext uri="{FF2B5EF4-FFF2-40B4-BE49-F238E27FC236}">
                  <a16:creationId xmlns:a16="http://schemas.microsoft.com/office/drawing/2014/main" id="{BDB7BB56-CE1F-4093-8B51-7D74BFB9C7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1716" y="2193966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Z/X</a:t>
              </a:r>
            </a:p>
          </p:txBody>
        </p:sp>
      </p:grpSp>
      <p:grpSp>
        <p:nvGrpSpPr>
          <p:cNvPr id="400" name="Group 357">
            <a:extLst>
              <a:ext uri="{FF2B5EF4-FFF2-40B4-BE49-F238E27FC236}">
                <a16:creationId xmlns:a16="http://schemas.microsoft.com/office/drawing/2014/main" id="{699E1CF1-244A-4909-9DB3-4BA0E5ACB82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22306" y="5806076"/>
            <a:ext cx="265113" cy="153987"/>
            <a:chOff x="469660" y="2215478"/>
            <a:chExt cx="264816" cy="153888"/>
          </a:xfrm>
        </p:grpSpPr>
        <p:sp>
          <p:nvSpPr>
            <p:cNvPr id="413" name="Oval 30">
              <a:extLst>
                <a:ext uri="{FF2B5EF4-FFF2-40B4-BE49-F238E27FC236}">
                  <a16:creationId xmlns:a16="http://schemas.microsoft.com/office/drawing/2014/main" id="{B00EEBAC-B203-44DF-BF74-08DFB6E22A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625" y="225901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14" name="TextBox 359">
              <a:extLst>
                <a:ext uri="{FF2B5EF4-FFF2-40B4-BE49-F238E27FC236}">
                  <a16:creationId xmlns:a16="http://schemas.microsoft.com/office/drawing/2014/main" id="{9E409DDF-695D-4E15-A53E-279AD4DFA7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660" y="2215478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X/Z</a:t>
              </a:r>
            </a:p>
          </p:txBody>
        </p:sp>
      </p:grpSp>
      <p:grpSp>
        <p:nvGrpSpPr>
          <p:cNvPr id="401" name="Group 360">
            <a:extLst>
              <a:ext uri="{FF2B5EF4-FFF2-40B4-BE49-F238E27FC236}">
                <a16:creationId xmlns:a16="http://schemas.microsoft.com/office/drawing/2014/main" id="{7DBF0037-A9A8-462E-8BFC-42C658C776A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005546" y="5914071"/>
            <a:ext cx="221536" cy="153888"/>
            <a:chOff x="1465557" y="2563156"/>
            <a:chExt cx="220943" cy="154319"/>
          </a:xfrm>
        </p:grpSpPr>
        <p:sp>
          <p:nvSpPr>
            <p:cNvPr id="411" name="Oval 30">
              <a:extLst>
                <a:ext uri="{FF2B5EF4-FFF2-40B4-BE49-F238E27FC236}">
                  <a16:creationId xmlns:a16="http://schemas.microsoft.com/office/drawing/2014/main" id="{4F6A3F25-B252-44EC-89D3-59A361797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609850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12" name="TextBox 362">
              <a:extLst>
                <a:ext uri="{FF2B5EF4-FFF2-40B4-BE49-F238E27FC236}">
                  <a16:creationId xmlns:a16="http://schemas.microsoft.com/office/drawing/2014/main" id="{EBE4AE10-BC32-4468-95AC-8EAB36B6A7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5557" y="2563156"/>
              <a:ext cx="220943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H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785B226-AE26-4DED-A56B-211B64A85D3E}"/>
              </a:ext>
            </a:extLst>
          </p:cNvPr>
          <p:cNvGrpSpPr/>
          <p:nvPr/>
        </p:nvGrpSpPr>
        <p:grpSpPr>
          <a:xfrm>
            <a:off x="793765" y="5856553"/>
            <a:ext cx="960437" cy="480526"/>
            <a:chOff x="1128840" y="6372320"/>
            <a:chExt cx="960437" cy="480526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10F67B84-998F-4362-A04E-73802C253710}"/>
                </a:ext>
              </a:extLst>
            </p:cNvPr>
            <p:cNvGrpSpPr/>
            <p:nvPr/>
          </p:nvGrpSpPr>
          <p:grpSpPr>
            <a:xfrm>
              <a:off x="1128840" y="6372320"/>
              <a:ext cx="960437" cy="63500"/>
              <a:chOff x="653452" y="6397455"/>
              <a:chExt cx="960437" cy="63500"/>
            </a:xfrm>
          </p:grpSpPr>
          <p:sp>
            <p:nvSpPr>
              <p:cNvPr id="394" name="Rectangle 27">
                <a:extLst>
                  <a:ext uri="{FF2B5EF4-FFF2-40B4-BE49-F238E27FC236}">
                    <a16:creationId xmlns:a16="http://schemas.microsoft.com/office/drawing/2014/main" id="{1F291183-66FB-4593-A1C0-0F422A53C3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080489" y="6397455"/>
                <a:ext cx="106363" cy="6350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395" name="Oval 28">
                <a:extLst>
                  <a:ext uri="{FF2B5EF4-FFF2-40B4-BE49-F238E27FC236}">
                    <a16:creationId xmlns:a16="http://schemas.microsoft.com/office/drawing/2014/main" id="{522C9AD0-442E-4E96-BD00-7BA3706F36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867764" y="6397455"/>
                <a:ext cx="106363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396" name="Oval 29">
                <a:extLst>
                  <a:ext uri="{FF2B5EF4-FFF2-40B4-BE49-F238E27FC236}">
                    <a16:creationId xmlns:a16="http://schemas.microsoft.com/office/drawing/2014/main" id="{63BC3CE7-F1F7-46B5-8C75-C87EC5FE9F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294802" y="6397455"/>
                <a:ext cx="106362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397" name="Oval 30">
                <a:extLst>
                  <a:ext uri="{FF2B5EF4-FFF2-40B4-BE49-F238E27FC236}">
                    <a16:creationId xmlns:a16="http://schemas.microsoft.com/office/drawing/2014/main" id="{69E6B8EC-AC48-46CD-B424-29C557113F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507527" y="6397455"/>
                <a:ext cx="106362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398" name="Oval 32">
                <a:extLst>
                  <a:ext uri="{FF2B5EF4-FFF2-40B4-BE49-F238E27FC236}">
                    <a16:creationId xmlns:a16="http://schemas.microsoft.com/office/drawing/2014/main" id="{1984E2F4-95B3-4B05-8EF7-6520CE9BC0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653452" y="6397455"/>
                <a:ext cx="107950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</p:grpSp>
        <p:grpSp>
          <p:nvGrpSpPr>
            <p:cNvPr id="402" name="Group 363">
              <a:extLst>
                <a:ext uri="{FF2B5EF4-FFF2-40B4-BE49-F238E27FC236}">
                  <a16:creationId xmlns:a16="http://schemas.microsoft.com/office/drawing/2014/main" id="{250F3F00-841B-4A8A-9043-D38AB2B7E618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05372" y="6698958"/>
              <a:ext cx="216726" cy="153888"/>
              <a:chOff x="1469163" y="2690513"/>
              <a:chExt cx="216252" cy="153000"/>
            </a:xfrm>
          </p:grpSpPr>
          <p:sp>
            <p:nvSpPr>
              <p:cNvPr id="409" name="Oval 30">
                <a:extLst>
                  <a:ext uri="{FF2B5EF4-FFF2-40B4-BE49-F238E27FC236}">
                    <a16:creationId xmlns:a16="http://schemas.microsoft.com/office/drawing/2014/main" id="{77689302-1357-4E51-9E9D-0637BEA984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7175" y="2735263"/>
                <a:ext cx="106363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410" name="TextBox 365">
                <a:extLst>
                  <a:ext uri="{FF2B5EF4-FFF2-40B4-BE49-F238E27FC236}">
                    <a16:creationId xmlns:a16="http://schemas.microsoft.com/office/drawing/2014/main" id="{1E0FE446-2B15-443D-B313-9C42F012D9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9163" y="2690513"/>
                <a:ext cx="216252" cy="153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40" tIns="45720" rIns="91440" bIns="45720" anchor="t">
                <a:spAutoFit/>
              </a:bodyPr>
              <a:lstStyle/>
              <a:p>
                <a:r>
                  <a:rPr lang="en-US" sz="400">
                    <a:latin typeface="Arial"/>
                    <a:cs typeface="Arial"/>
                  </a:rPr>
                  <a:t>T</a:t>
                </a:r>
              </a:p>
            </p:txBody>
          </p:sp>
        </p:grpSp>
        <p:grpSp>
          <p:nvGrpSpPr>
            <p:cNvPr id="403" name="Group 366">
              <a:extLst>
                <a:ext uri="{FF2B5EF4-FFF2-40B4-BE49-F238E27FC236}">
                  <a16:creationId xmlns:a16="http://schemas.microsoft.com/office/drawing/2014/main" id="{0E8C0CC2-84A8-4A19-9011-611F5CE27310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01446" y="6545040"/>
              <a:ext cx="234360" cy="169277"/>
              <a:chOff x="1444843" y="2357049"/>
              <a:chExt cx="233884" cy="169752"/>
            </a:xfrm>
          </p:grpSpPr>
          <p:sp>
            <p:nvSpPr>
              <p:cNvPr id="407" name="Oval 28">
                <a:extLst>
                  <a:ext uri="{FF2B5EF4-FFF2-40B4-BE49-F238E27FC236}">
                    <a16:creationId xmlns:a16="http://schemas.microsoft.com/office/drawing/2014/main" id="{12F76B3C-DC33-4588-8843-1568C032BB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2124" y="2410176"/>
                <a:ext cx="106363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408" name="TextBox 368">
                <a:extLst>
                  <a:ext uri="{FF2B5EF4-FFF2-40B4-BE49-F238E27FC236}">
                    <a16:creationId xmlns:a16="http://schemas.microsoft.com/office/drawing/2014/main" id="{F423D01B-5C0C-4324-A3AC-4E10B3D28F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44843" y="2357049"/>
                <a:ext cx="233884" cy="1697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40" tIns="45720" rIns="91440" bIns="45720" anchor="t">
                <a:spAutoFit/>
              </a:bodyPr>
              <a:lstStyle/>
              <a:p>
                <a:r>
                  <a:rPr lang="en-US" sz="500">
                    <a:latin typeface="Arial"/>
                    <a:cs typeface="Arial"/>
                  </a:rPr>
                  <a:t>Q</a:t>
                </a:r>
              </a:p>
            </p:txBody>
          </p:sp>
        </p:grpSp>
      </p:grpSp>
      <p:grpSp>
        <p:nvGrpSpPr>
          <p:cNvPr id="404" name="Group 369">
            <a:extLst>
              <a:ext uri="{FF2B5EF4-FFF2-40B4-BE49-F238E27FC236}">
                <a16:creationId xmlns:a16="http://schemas.microsoft.com/office/drawing/2014/main" id="{8B32AF95-B0F5-421F-A89A-A64D0FDB9E6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385118" y="5917392"/>
            <a:ext cx="218330" cy="153888"/>
            <a:chOff x="5750942" y="2317184"/>
            <a:chExt cx="219271" cy="154319"/>
          </a:xfrm>
        </p:grpSpPr>
        <p:sp>
          <p:nvSpPr>
            <p:cNvPr id="405" name="Oval 30">
              <a:extLst>
                <a:ext uri="{FF2B5EF4-FFF2-40B4-BE49-F238E27FC236}">
                  <a16:creationId xmlns:a16="http://schemas.microsoft.com/office/drawing/2014/main" id="{8670154F-F1BE-4F9A-A151-A4A750C76A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9174" y="2362597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06" name="TextBox 371">
              <a:extLst>
                <a:ext uri="{FF2B5EF4-FFF2-40B4-BE49-F238E27FC236}">
                  <a16:creationId xmlns:a16="http://schemas.microsoft.com/office/drawing/2014/main" id="{5FCC4C49-E1E8-4F64-B504-4B574EAD0D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0942" y="2317184"/>
              <a:ext cx="219271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Y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FE03B761-C014-4D4B-9E9F-C3C72F899810}"/>
              </a:ext>
            </a:extLst>
          </p:cNvPr>
          <p:cNvSpPr txBox="1"/>
          <p:nvPr/>
        </p:nvSpPr>
        <p:spPr>
          <a:xfrm>
            <a:off x="107033" y="967845"/>
            <a:ext cx="1202193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>
                <a:latin typeface="Arial"/>
                <a:cs typeface="Arial"/>
              </a:rPr>
              <a:t>DOUBLES</a:t>
            </a:r>
          </a:p>
        </p:txBody>
      </p:sp>
      <p:sp>
        <p:nvSpPr>
          <p:cNvPr id="466" name="TextBox 465">
            <a:extLst>
              <a:ext uri="{FF2B5EF4-FFF2-40B4-BE49-F238E27FC236}">
                <a16:creationId xmlns:a16="http://schemas.microsoft.com/office/drawing/2014/main" id="{DC4D2617-4854-4207-88A8-FC7D031480AA}"/>
              </a:ext>
            </a:extLst>
          </p:cNvPr>
          <p:cNvSpPr txBox="1"/>
          <p:nvPr/>
        </p:nvSpPr>
        <p:spPr>
          <a:xfrm>
            <a:off x="6431343" y="896368"/>
            <a:ext cx="120520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>
                <a:latin typeface="Arial"/>
                <a:cs typeface="Arial"/>
              </a:rPr>
              <a:t>GREEN</a:t>
            </a:r>
          </a:p>
          <a:p>
            <a:r>
              <a:rPr lang="en-US" sz="1600" b="1">
                <a:latin typeface="Arial"/>
                <a:cs typeface="Arial"/>
              </a:rPr>
              <a:t>BLUE</a:t>
            </a:r>
          </a:p>
        </p:txBody>
      </p:sp>
      <p:sp>
        <p:nvSpPr>
          <p:cNvPr id="467" name="TextBox 466">
            <a:extLst>
              <a:ext uri="{FF2B5EF4-FFF2-40B4-BE49-F238E27FC236}">
                <a16:creationId xmlns:a16="http://schemas.microsoft.com/office/drawing/2014/main" id="{05C24FA2-9724-40CD-8F40-5CF8D3611E1A}"/>
              </a:ext>
            </a:extLst>
          </p:cNvPr>
          <p:cNvSpPr txBox="1"/>
          <p:nvPr/>
        </p:nvSpPr>
        <p:spPr>
          <a:xfrm>
            <a:off x="3133845" y="941789"/>
            <a:ext cx="109539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>
                <a:latin typeface="Arial"/>
                <a:cs typeface="Arial"/>
              </a:rPr>
              <a:t>QUEEN </a:t>
            </a:r>
          </a:p>
          <a:p>
            <a:endParaRPr lang="en-US" sz="1600" b="1">
              <a:latin typeface="Arial"/>
              <a:cs typeface="Arial"/>
            </a:endParaRPr>
          </a:p>
        </p:txBody>
      </p:sp>
      <p:sp>
        <p:nvSpPr>
          <p:cNvPr id="468" name="TextBox 467">
            <a:extLst>
              <a:ext uri="{FF2B5EF4-FFF2-40B4-BE49-F238E27FC236}">
                <a16:creationId xmlns:a16="http://schemas.microsoft.com/office/drawing/2014/main" id="{DE8F90C2-F715-4D6F-ABAB-760A6DC00A00}"/>
              </a:ext>
            </a:extLst>
          </p:cNvPr>
          <p:cNvSpPr txBox="1"/>
          <p:nvPr/>
        </p:nvSpPr>
        <p:spPr>
          <a:xfrm>
            <a:off x="133257" y="4145145"/>
            <a:ext cx="10530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>
                <a:latin typeface="Arial"/>
                <a:cs typeface="Arial"/>
              </a:rPr>
              <a:t>TRIO/ BUNCH</a:t>
            </a:r>
          </a:p>
        </p:txBody>
      </p:sp>
      <p:sp>
        <p:nvSpPr>
          <p:cNvPr id="469" name="TextBox 468">
            <a:extLst>
              <a:ext uri="{FF2B5EF4-FFF2-40B4-BE49-F238E27FC236}">
                <a16:creationId xmlns:a16="http://schemas.microsoft.com/office/drawing/2014/main" id="{CB504BFB-25BC-4871-9C17-9E4C52F549EA}"/>
              </a:ext>
            </a:extLst>
          </p:cNvPr>
          <p:cNvSpPr txBox="1"/>
          <p:nvPr/>
        </p:nvSpPr>
        <p:spPr>
          <a:xfrm>
            <a:off x="3140902" y="4130901"/>
            <a:ext cx="1316277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>
                <a:latin typeface="Arial"/>
                <a:cs typeface="Arial"/>
              </a:rPr>
              <a:t>KING </a:t>
            </a:r>
          </a:p>
        </p:txBody>
      </p:sp>
      <p:grpSp>
        <p:nvGrpSpPr>
          <p:cNvPr id="471" name="Group 470">
            <a:extLst>
              <a:ext uri="{FF2B5EF4-FFF2-40B4-BE49-F238E27FC236}">
                <a16:creationId xmlns:a16="http://schemas.microsoft.com/office/drawing/2014/main" id="{BE78494C-7723-4DD1-8F43-39FE0EE0FB40}"/>
              </a:ext>
            </a:extLst>
          </p:cNvPr>
          <p:cNvGrpSpPr/>
          <p:nvPr/>
        </p:nvGrpSpPr>
        <p:grpSpPr>
          <a:xfrm>
            <a:off x="1046879" y="2802319"/>
            <a:ext cx="960437" cy="63500"/>
            <a:chOff x="653452" y="6397455"/>
            <a:chExt cx="960437" cy="63500"/>
          </a:xfrm>
        </p:grpSpPr>
        <p:sp>
          <p:nvSpPr>
            <p:cNvPr id="472" name="Rectangle 27">
              <a:extLst>
                <a:ext uri="{FF2B5EF4-FFF2-40B4-BE49-F238E27FC236}">
                  <a16:creationId xmlns:a16="http://schemas.microsoft.com/office/drawing/2014/main" id="{8906D10F-8245-465F-8260-CF21DA750E7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80489" y="6397455"/>
              <a:ext cx="106363" cy="6350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73" name="Oval 28">
              <a:extLst>
                <a:ext uri="{FF2B5EF4-FFF2-40B4-BE49-F238E27FC236}">
                  <a16:creationId xmlns:a16="http://schemas.microsoft.com/office/drawing/2014/main" id="{414D268F-FC47-4266-B4C2-932E481A4C4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67764" y="6397455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74" name="Oval 29">
              <a:extLst>
                <a:ext uri="{FF2B5EF4-FFF2-40B4-BE49-F238E27FC236}">
                  <a16:creationId xmlns:a16="http://schemas.microsoft.com/office/drawing/2014/main" id="{DE350345-93DC-4A0D-BD1A-BCD50ED5563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294802" y="6397455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75" name="Oval 30">
              <a:extLst>
                <a:ext uri="{FF2B5EF4-FFF2-40B4-BE49-F238E27FC236}">
                  <a16:creationId xmlns:a16="http://schemas.microsoft.com/office/drawing/2014/main" id="{41DE9456-6940-4C41-A687-829B2BB816A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07527" y="6397455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76" name="Oval 32">
              <a:extLst>
                <a:ext uri="{FF2B5EF4-FFF2-40B4-BE49-F238E27FC236}">
                  <a16:creationId xmlns:a16="http://schemas.microsoft.com/office/drawing/2014/main" id="{56FA0D12-F6B0-4A17-B7E5-EDB7F64756A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53452" y="6397455"/>
              <a:ext cx="107950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</p:grpSp>
      <p:grpSp>
        <p:nvGrpSpPr>
          <p:cNvPr id="477" name="Group 360">
            <a:extLst>
              <a:ext uri="{FF2B5EF4-FFF2-40B4-BE49-F238E27FC236}">
                <a16:creationId xmlns:a16="http://schemas.microsoft.com/office/drawing/2014/main" id="{880D14D2-04D3-401A-9D9E-24B1E6775988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21338" y="2844844"/>
            <a:ext cx="221536" cy="153888"/>
            <a:chOff x="1465557" y="2563156"/>
            <a:chExt cx="220943" cy="154319"/>
          </a:xfrm>
        </p:grpSpPr>
        <p:sp>
          <p:nvSpPr>
            <p:cNvPr id="478" name="Oval 30">
              <a:extLst>
                <a:ext uri="{FF2B5EF4-FFF2-40B4-BE49-F238E27FC236}">
                  <a16:creationId xmlns:a16="http://schemas.microsoft.com/office/drawing/2014/main" id="{B2C5D9F8-DF4F-47D3-8387-E5783549F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609850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79" name="TextBox 362">
              <a:extLst>
                <a:ext uri="{FF2B5EF4-FFF2-40B4-BE49-F238E27FC236}">
                  <a16:creationId xmlns:a16="http://schemas.microsoft.com/office/drawing/2014/main" id="{89A77E1D-43CC-4091-99CE-D1C5E3D1E9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5557" y="2563156"/>
              <a:ext cx="220943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H</a:t>
              </a:r>
            </a:p>
          </p:txBody>
        </p:sp>
      </p:grpSp>
      <p:grpSp>
        <p:nvGrpSpPr>
          <p:cNvPr id="480" name="Group 363">
            <a:extLst>
              <a:ext uri="{FF2B5EF4-FFF2-40B4-BE49-F238E27FC236}">
                <a16:creationId xmlns:a16="http://schemas.microsoft.com/office/drawing/2014/main" id="{DF78F918-4637-4B04-A741-C1985C728797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423411" y="3128957"/>
            <a:ext cx="216726" cy="153888"/>
            <a:chOff x="1469163" y="2690513"/>
            <a:chExt cx="216252" cy="153000"/>
          </a:xfrm>
        </p:grpSpPr>
        <p:sp>
          <p:nvSpPr>
            <p:cNvPr id="481" name="Oval 30">
              <a:extLst>
                <a:ext uri="{FF2B5EF4-FFF2-40B4-BE49-F238E27FC236}">
                  <a16:creationId xmlns:a16="http://schemas.microsoft.com/office/drawing/2014/main" id="{23D05614-7600-44EC-8FA6-7AD96AB715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73526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82" name="TextBox 365">
              <a:extLst>
                <a:ext uri="{FF2B5EF4-FFF2-40B4-BE49-F238E27FC236}">
                  <a16:creationId xmlns:a16="http://schemas.microsoft.com/office/drawing/2014/main" id="{B4FE59B2-550F-462F-8D07-543103B2F0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9163" y="2690513"/>
              <a:ext cx="216252" cy="15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T</a:t>
              </a:r>
            </a:p>
          </p:txBody>
        </p:sp>
      </p:grpSp>
      <p:grpSp>
        <p:nvGrpSpPr>
          <p:cNvPr id="483" name="Group 366">
            <a:extLst>
              <a:ext uri="{FF2B5EF4-FFF2-40B4-BE49-F238E27FC236}">
                <a16:creationId xmlns:a16="http://schemas.microsoft.com/office/drawing/2014/main" id="{13552302-E145-4F53-850A-0717CDA547D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419485" y="2975039"/>
            <a:ext cx="234360" cy="169277"/>
            <a:chOff x="1444843" y="2357049"/>
            <a:chExt cx="233884" cy="169752"/>
          </a:xfrm>
        </p:grpSpPr>
        <p:sp>
          <p:nvSpPr>
            <p:cNvPr id="484" name="Oval 28">
              <a:extLst>
                <a:ext uri="{FF2B5EF4-FFF2-40B4-BE49-F238E27FC236}">
                  <a16:creationId xmlns:a16="http://schemas.microsoft.com/office/drawing/2014/main" id="{CEBF79E9-2D06-42A7-8CE5-3ADE7FC12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124" y="2410176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85" name="TextBox 368">
              <a:extLst>
                <a:ext uri="{FF2B5EF4-FFF2-40B4-BE49-F238E27FC236}">
                  <a16:creationId xmlns:a16="http://schemas.microsoft.com/office/drawing/2014/main" id="{90837581-3713-4280-9497-A94DB6E413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4843" y="2357049"/>
              <a:ext cx="233884" cy="169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500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486" name="Group 369">
            <a:extLst>
              <a:ext uri="{FF2B5EF4-FFF2-40B4-BE49-F238E27FC236}">
                <a16:creationId xmlns:a16="http://schemas.microsoft.com/office/drawing/2014/main" id="{CA8B8A60-B77C-4A3B-BCB0-08A67AA27FD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290185" y="2865819"/>
            <a:ext cx="218330" cy="153888"/>
            <a:chOff x="5750942" y="2317184"/>
            <a:chExt cx="219271" cy="154319"/>
          </a:xfrm>
        </p:grpSpPr>
        <p:sp>
          <p:nvSpPr>
            <p:cNvPr id="487" name="Oval 30">
              <a:extLst>
                <a:ext uri="{FF2B5EF4-FFF2-40B4-BE49-F238E27FC236}">
                  <a16:creationId xmlns:a16="http://schemas.microsoft.com/office/drawing/2014/main" id="{9F092A93-D6F0-4937-A1C1-1B44A31E84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9174" y="2362597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88" name="TextBox 371">
              <a:extLst>
                <a:ext uri="{FF2B5EF4-FFF2-40B4-BE49-F238E27FC236}">
                  <a16:creationId xmlns:a16="http://schemas.microsoft.com/office/drawing/2014/main" id="{4C4531A6-8FE5-47B2-8E72-33F18B6E2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0942" y="2317184"/>
              <a:ext cx="219271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Y</a:t>
              </a:r>
            </a:p>
          </p:txBody>
        </p:sp>
      </p:grpSp>
      <p:grpSp>
        <p:nvGrpSpPr>
          <p:cNvPr id="507" name="Group 357">
            <a:extLst>
              <a:ext uri="{FF2B5EF4-FFF2-40B4-BE49-F238E27FC236}">
                <a16:creationId xmlns:a16="http://schemas.microsoft.com/office/drawing/2014/main" id="{D8D0046D-2B40-4AC6-9510-A6DE250CD59C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63619" y="2748068"/>
            <a:ext cx="265113" cy="153987"/>
            <a:chOff x="469660" y="2215478"/>
            <a:chExt cx="264816" cy="153888"/>
          </a:xfrm>
        </p:grpSpPr>
        <p:sp>
          <p:nvSpPr>
            <p:cNvPr id="508" name="Oval 30">
              <a:extLst>
                <a:ext uri="{FF2B5EF4-FFF2-40B4-BE49-F238E27FC236}">
                  <a16:creationId xmlns:a16="http://schemas.microsoft.com/office/drawing/2014/main" id="{F9DDF119-6386-4B8E-861C-54381DEC8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625" y="225901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09" name="TextBox 359">
              <a:extLst>
                <a:ext uri="{FF2B5EF4-FFF2-40B4-BE49-F238E27FC236}">
                  <a16:creationId xmlns:a16="http://schemas.microsoft.com/office/drawing/2014/main" id="{08DA7798-5650-4A31-9216-1E6D1E8C9B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660" y="2215478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X/Z</a:t>
              </a:r>
            </a:p>
          </p:txBody>
        </p:sp>
      </p:grpSp>
      <p:grpSp>
        <p:nvGrpSpPr>
          <p:cNvPr id="510" name="Group 354">
            <a:extLst>
              <a:ext uri="{FF2B5EF4-FFF2-40B4-BE49-F238E27FC236}">
                <a16:creationId xmlns:a16="http://schemas.microsoft.com/office/drawing/2014/main" id="{8070B1A2-6369-41D4-A420-CBDB0F34D3D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636309" y="2779636"/>
            <a:ext cx="265112" cy="153988"/>
            <a:chOff x="2781716" y="2193966"/>
            <a:chExt cx="264816" cy="153888"/>
          </a:xfrm>
        </p:grpSpPr>
        <p:sp>
          <p:nvSpPr>
            <p:cNvPr id="511" name="Oval 30">
              <a:extLst>
                <a:ext uri="{FF2B5EF4-FFF2-40B4-BE49-F238E27FC236}">
                  <a16:creationId xmlns:a16="http://schemas.microsoft.com/office/drawing/2014/main" id="{15EECA63-2020-4959-A03E-E86D34B6A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438" y="2239962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12" name="TextBox 356">
              <a:extLst>
                <a:ext uri="{FF2B5EF4-FFF2-40B4-BE49-F238E27FC236}">
                  <a16:creationId xmlns:a16="http://schemas.microsoft.com/office/drawing/2014/main" id="{7037680F-C03F-4615-9013-4C228042E1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1716" y="2193966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Z/X</a:t>
              </a:r>
            </a:p>
          </p:txBody>
        </p:sp>
      </p:grpSp>
      <p:grpSp>
        <p:nvGrpSpPr>
          <p:cNvPr id="513" name="Group 512">
            <a:extLst>
              <a:ext uri="{FF2B5EF4-FFF2-40B4-BE49-F238E27FC236}">
                <a16:creationId xmlns:a16="http://schemas.microsoft.com/office/drawing/2014/main" id="{0F481D25-0C12-449D-8073-B56F8C4F9BD6}"/>
              </a:ext>
            </a:extLst>
          </p:cNvPr>
          <p:cNvGrpSpPr/>
          <p:nvPr/>
        </p:nvGrpSpPr>
        <p:grpSpPr>
          <a:xfrm>
            <a:off x="4283155" y="2845747"/>
            <a:ext cx="960437" cy="63500"/>
            <a:chOff x="653452" y="6397455"/>
            <a:chExt cx="960437" cy="63500"/>
          </a:xfrm>
        </p:grpSpPr>
        <p:sp>
          <p:nvSpPr>
            <p:cNvPr id="514" name="Rectangle 27">
              <a:extLst>
                <a:ext uri="{FF2B5EF4-FFF2-40B4-BE49-F238E27FC236}">
                  <a16:creationId xmlns:a16="http://schemas.microsoft.com/office/drawing/2014/main" id="{BFD9C78A-F823-4D95-8041-C71651479AA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80489" y="6397455"/>
              <a:ext cx="106363" cy="6350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15" name="Oval 28">
              <a:extLst>
                <a:ext uri="{FF2B5EF4-FFF2-40B4-BE49-F238E27FC236}">
                  <a16:creationId xmlns:a16="http://schemas.microsoft.com/office/drawing/2014/main" id="{2D248022-E662-481E-B4F3-1CF8CAFB2DB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67764" y="6397455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16" name="Oval 29">
              <a:extLst>
                <a:ext uri="{FF2B5EF4-FFF2-40B4-BE49-F238E27FC236}">
                  <a16:creationId xmlns:a16="http://schemas.microsoft.com/office/drawing/2014/main" id="{77A19F5C-BA04-413F-8B3B-3057886931F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294802" y="6397455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17" name="Oval 30">
              <a:extLst>
                <a:ext uri="{FF2B5EF4-FFF2-40B4-BE49-F238E27FC236}">
                  <a16:creationId xmlns:a16="http://schemas.microsoft.com/office/drawing/2014/main" id="{D1519D8A-B088-4E1A-844A-DF80EE66C9B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07527" y="6397455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18" name="Oval 32">
              <a:extLst>
                <a:ext uri="{FF2B5EF4-FFF2-40B4-BE49-F238E27FC236}">
                  <a16:creationId xmlns:a16="http://schemas.microsoft.com/office/drawing/2014/main" id="{A824893B-A07B-4F4B-9EDF-F9D232EE96B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53452" y="6397455"/>
              <a:ext cx="107950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</p:grpSp>
      <p:grpSp>
        <p:nvGrpSpPr>
          <p:cNvPr id="519" name="Group 360">
            <a:extLst>
              <a:ext uri="{FF2B5EF4-FFF2-40B4-BE49-F238E27FC236}">
                <a16:creationId xmlns:a16="http://schemas.microsoft.com/office/drawing/2014/main" id="{D6512A97-A703-4FF2-B685-697AE95BF47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090517" y="2879879"/>
            <a:ext cx="221536" cy="153888"/>
            <a:chOff x="1465557" y="2563156"/>
            <a:chExt cx="220943" cy="154319"/>
          </a:xfrm>
        </p:grpSpPr>
        <p:sp>
          <p:nvSpPr>
            <p:cNvPr id="520" name="Oval 30">
              <a:extLst>
                <a:ext uri="{FF2B5EF4-FFF2-40B4-BE49-F238E27FC236}">
                  <a16:creationId xmlns:a16="http://schemas.microsoft.com/office/drawing/2014/main" id="{1D94BA06-EB1D-4711-B24C-8E0939CD5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609850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21" name="TextBox 362">
              <a:extLst>
                <a:ext uri="{FF2B5EF4-FFF2-40B4-BE49-F238E27FC236}">
                  <a16:creationId xmlns:a16="http://schemas.microsoft.com/office/drawing/2014/main" id="{7F8AA413-01F3-4CCC-AB55-BF5A426F90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5557" y="2563156"/>
              <a:ext cx="220943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Y</a:t>
              </a:r>
            </a:p>
          </p:txBody>
        </p:sp>
      </p:grpSp>
      <p:grpSp>
        <p:nvGrpSpPr>
          <p:cNvPr id="522" name="Group 363">
            <a:extLst>
              <a:ext uri="{FF2B5EF4-FFF2-40B4-BE49-F238E27FC236}">
                <a16:creationId xmlns:a16="http://schemas.microsoft.com/office/drawing/2014/main" id="{7EF0ADC2-3EAF-4A79-9D1F-7B5465D8CDA6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659687" y="3172385"/>
            <a:ext cx="216726" cy="153888"/>
            <a:chOff x="1469163" y="2690513"/>
            <a:chExt cx="216252" cy="153000"/>
          </a:xfrm>
        </p:grpSpPr>
        <p:sp>
          <p:nvSpPr>
            <p:cNvPr id="523" name="Oval 30">
              <a:extLst>
                <a:ext uri="{FF2B5EF4-FFF2-40B4-BE49-F238E27FC236}">
                  <a16:creationId xmlns:a16="http://schemas.microsoft.com/office/drawing/2014/main" id="{6094C7F4-374F-4991-B516-2CF444F4B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73526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24" name="TextBox 365">
              <a:extLst>
                <a:ext uri="{FF2B5EF4-FFF2-40B4-BE49-F238E27FC236}">
                  <a16:creationId xmlns:a16="http://schemas.microsoft.com/office/drawing/2014/main" id="{EB9E01D1-0D8F-4811-92AA-75BFCD0428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9163" y="2690513"/>
              <a:ext cx="216252" cy="15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T</a:t>
              </a:r>
            </a:p>
          </p:txBody>
        </p:sp>
      </p:grpSp>
      <p:grpSp>
        <p:nvGrpSpPr>
          <p:cNvPr id="525" name="Group 366">
            <a:extLst>
              <a:ext uri="{FF2B5EF4-FFF2-40B4-BE49-F238E27FC236}">
                <a16:creationId xmlns:a16="http://schemas.microsoft.com/office/drawing/2014/main" id="{928FF99C-E429-454A-9FFB-61538A3CEDBB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655761" y="3018467"/>
            <a:ext cx="234360" cy="169277"/>
            <a:chOff x="1444843" y="2357049"/>
            <a:chExt cx="233884" cy="169752"/>
          </a:xfrm>
        </p:grpSpPr>
        <p:sp>
          <p:nvSpPr>
            <p:cNvPr id="526" name="Oval 28">
              <a:extLst>
                <a:ext uri="{FF2B5EF4-FFF2-40B4-BE49-F238E27FC236}">
                  <a16:creationId xmlns:a16="http://schemas.microsoft.com/office/drawing/2014/main" id="{9544C755-5E8D-4A6C-BFCB-02B380E0F7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124" y="2410176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27" name="TextBox 368">
              <a:extLst>
                <a:ext uri="{FF2B5EF4-FFF2-40B4-BE49-F238E27FC236}">
                  <a16:creationId xmlns:a16="http://schemas.microsoft.com/office/drawing/2014/main" id="{2585B6B0-0CD0-4840-B393-6252340630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4843" y="2357049"/>
              <a:ext cx="233884" cy="169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500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528" name="Group 369">
            <a:extLst>
              <a:ext uri="{FF2B5EF4-FFF2-40B4-BE49-F238E27FC236}">
                <a16:creationId xmlns:a16="http://schemas.microsoft.com/office/drawing/2014/main" id="{42DBEE42-A5D2-46D5-AD83-7AD1C779364B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526466" y="2909247"/>
            <a:ext cx="221536" cy="153888"/>
            <a:chOff x="5747722" y="2317184"/>
            <a:chExt cx="222491" cy="154319"/>
          </a:xfrm>
        </p:grpSpPr>
        <p:sp>
          <p:nvSpPr>
            <p:cNvPr id="529" name="Oval 30">
              <a:extLst>
                <a:ext uri="{FF2B5EF4-FFF2-40B4-BE49-F238E27FC236}">
                  <a16:creationId xmlns:a16="http://schemas.microsoft.com/office/drawing/2014/main" id="{B3F8BDE1-B054-4AD7-AD9E-46708CFEE1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9174" y="2362597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30" name="TextBox 371">
              <a:extLst>
                <a:ext uri="{FF2B5EF4-FFF2-40B4-BE49-F238E27FC236}">
                  <a16:creationId xmlns:a16="http://schemas.microsoft.com/office/drawing/2014/main" id="{A3E885F9-1ADE-4470-97FF-9CC853CB62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7722" y="2317184"/>
              <a:ext cx="222491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H</a:t>
              </a:r>
            </a:p>
          </p:txBody>
        </p:sp>
      </p:grpSp>
      <p:grpSp>
        <p:nvGrpSpPr>
          <p:cNvPr id="531" name="Group 357">
            <a:extLst>
              <a:ext uri="{FF2B5EF4-FFF2-40B4-BE49-F238E27FC236}">
                <a16:creationId xmlns:a16="http://schemas.microsoft.com/office/drawing/2014/main" id="{4E85ECB9-6780-450A-9700-DF08AF101567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3499895" y="2791496"/>
            <a:ext cx="265113" cy="153987"/>
            <a:chOff x="469660" y="2215478"/>
            <a:chExt cx="264816" cy="153888"/>
          </a:xfrm>
        </p:grpSpPr>
        <p:sp>
          <p:nvSpPr>
            <p:cNvPr id="532" name="Oval 30">
              <a:extLst>
                <a:ext uri="{FF2B5EF4-FFF2-40B4-BE49-F238E27FC236}">
                  <a16:creationId xmlns:a16="http://schemas.microsoft.com/office/drawing/2014/main" id="{7865ED02-0944-4C57-AE82-EDDEE0A9C2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625" y="225901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33" name="TextBox 359">
              <a:extLst>
                <a:ext uri="{FF2B5EF4-FFF2-40B4-BE49-F238E27FC236}">
                  <a16:creationId xmlns:a16="http://schemas.microsoft.com/office/drawing/2014/main" id="{82B7D929-D57B-4D10-9DD5-6F64CECCF2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660" y="2215478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X/Z</a:t>
              </a:r>
            </a:p>
          </p:txBody>
        </p:sp>
      </p:grpSp>
      <p:grpSp>
        <p:nvGrpSpPr>
          <p:cNvPr id="534" name="Group 354">
            <a:extLst>
              <a:ext uri="{FF2B5EF4-FFF2-40B4-BE49-F238E27FC236}">
                <a16:creationId xmlns:a16="http://schemas.microsoft.com/office/drawing/2014/main" id="{6816E76F-5641-4F1D-95F4-FC4DFC153852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872585" y="2823064"/>
            <a:ext cx="265112" cy="153988"/>
            <a:chOff x="2781716" y="2193966"/>
            <a:chExt cx="264816" cy="153888"/>
          </a:xfrm>
        </p:grpSpPr>
        <p:sp>
          <p:nvSpPr>
            <p:cNvPr id="535" name="Oval 30">
              <a:extLst>
                <a:ext uri="{FF2B5EF4-FFF2-40B4-BE49-F238E27FC236}">
                  <a16:creationId xmlns:a16="http://schemas.microsoft.com/office/drawing/2014/main" id="{FDF61775-012B-4276-948F-90E0C6ECBE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438" y="2239962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36" name="TextBox 356">
              <a:extLst>
                <a:ext uri="{FF2B5EF4-FFF2-40B4-BE49-F238E27FC236}">
                  <a16:creationId xmlns:a16="http://schemas.microsoft.com/office/drawing/2014/main" id="{2DACA337-B12D-4855-AB4B-CA17DFAD38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1716" y="2193966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Z/X</a:t>
              </a:r>
            </a:p>
          </p:txBody>
        </p:sp>
      </p:grpSp>
      <p:grpSp>
        <p:nvGrpSpPr>
          <p:cNvPr id="537" name="Group 536">
            <a:extLst>
              <a:ext uri="{FF2B5EF4-FFF2-40B4-BE49-F238E27FC236}">
                <a16:creationId xmlns:a16="http://schemas.microsoft.com/office/drawing/2014/main" id="{DEF8BE67-9AA1-4130-8005-E59E79BEBEDC}"/>
              </a:ext>
            </a:extLst>
          </p:cNvPr>
          <p:cNvGrpSpPr/>
          <p:nvPr/>
        </p:nvGrpSpPr>
        <p:grpSpPr>
          <a:xfrm>
            <a:off x="7287228" y="2827578"/>
            <a:ext cx="960437" cy="63500"/>
            <a:chOff x="653452" y="6397455"/>
            <a:chExt cx="960437" cy="63500"/>
          </a:xfrm>
        </p:grpSpPr>
        <p:sp>
          <p:nvSpPr>
            <p:cNvPr id="538" name="Rectangle 27">
              <a:extLst>
                <a:ext uri="{FF2B5EF4-FFF2-40B4-BE49-F238E27FC236}">
                  <a16:creationId xmlns:a16="http://schemas.microsoft.com/office/drawing/2014/main" id="{7A26C033-F73E-42B1-846E-BBA30BB2F2D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80489" y="6397455"/>
              <a:ext cx="106363" cy="6350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39" name="Oval 28">
              <a:extLst>
                <a:ext uri="{FF2B5EF4-FFF2-40B4-BE49-F238E27FC236}">
                  <a16:creationId xmlns:a16="http://schemas.microsoft.com/office/drawing/2014/main" id="{DC61CF55-2509-4D17-BC88-D44A3751A13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67764" y="6397455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40" name="Oval 29">
              <a:extLst>
                <a:ext uri="{FF2B5EF4-FFF2-40B4-BE49-F238E27FC236}">
                  <a16:creationId xmlns:a16="http://schemas.microsoft.com/office/drawing/2014/main" id="{50F7A4EA-A3FF-48AD-81D8-5522B79DF12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294802" y="6397455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41" name="Oval 30">
              <a:extLst>
                <a:ext uri="{FF2B5EF4-FFF2-40B4-BE49-F238E27FC236}">
                  <a16:creationId xmlns:a16="http://schemas.microsoft.com/office/drawing/2014/main" id="{1222B668-A7E2-4436-A94B-D60EF806221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07527" y="6397455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42" name="Oval 32">
              <a:extLst>
                <a:ext uri="{FF2B5EF4-FFF2-40B4-BE49-F238E27FC236}">
                  <a16:creationId xmlns:a16="http://schemas.microsoft.com/office/drawing/2014/main" id="{04D463B8-051B-46C8-A789-189481945CF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53452" y="6397455"/>
              <a:ext cx="107950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</p:grpSp>
      <p:grpSp>
        <p:nvGrpSpPr>
          <p:cNvPr id="543" name="Group 360">
            <a:extLst>
              <a:ext uri="{FF2B5EF4-FFF2-40B4-BE49-F238E27FC236}">
                <a16:creationId xmlns:a16="http://schemas.microsoft.com/office/drawing/2014/main" id="{F5D27C6C-8111-496C-BED7-5F92CB2D0160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895830" y="3098951"/>
            <a:ext cx="221536" cy="153888"/>
            <a:chOff x="1465557" y="2563156"/>
            <a:chExt cx="220943" cy="154319"/>
          </a:xfrm>
        </p:grpSpPr>
        <p:sp>
          <p:nvSpPr>
            <p:cNvPr id="544" name="Oval 30">
              <a:extLst>
                <a:ext uri="{FF2B5EF4-FFF2-40B4-BE49-F238E27FC236}">
                  <a16:creationId xmlns:a16="http://schemas.microsoft.com/office/drawing/2014/main" id="{5DB828A7-B979-4E74-A884-A50E57A1C7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609850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45" name="TextBox 362">
              <a:extLst>
                <a:ext uri="{FF2B5EF4-FFF2-40B4-BE49-F238E27FC236}">
                  <a16:creationId xmlns:a16="http://schemas.microsoft.com/office/drawing/2014/main" id="{F86E8E31-77FA-433C-8648-F181E56732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5557" y="2563156"/>
              <a:ext cx="220943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F</a:t>
              </a:r>
            </a:p>
          </p:txBody>
        </p:sp>
      </p:grpSp>
      <p:grpSp>
        <p:nvGrpSpPr>
          <p:cNvPr id="546" name="Group 363">
            <a:extLst>
              <a:ext uri="{FF2B5EF4-FFF2-40B4-BE49-F238E27FC236}">
                <a16:creationId xmlns:a16="http://schemas.microsoft.com/office/drawing/2014/main" id="{BAD8ADBE-9F8B-408D-B83C-3B3188BF72E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417625" y="3082933"/>
            <a:ext cx="221536" cy="153888"/>
            <a:chOff x="1464364" y="2690513"/>
            <a:chExt cx="221051" cy="153000"/>
          </a:xfrm>
        </p:grpSpPr>
        <p:sp>
          <p:nvSpPr>
            <p:cNvPr id="547" name="Oval 30">
              <a:extLst>
                <a:ext uri="{FF2B5EF4-FFF2-40B4-BE49-F238E27FC236}">
                  <a16:creationId xmlns:a16="http://schemas.microsoft.com/office/drawing/2014/main" id="{ADAB536C-0CFF-44CA-9E76-019A3AD0E5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73526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48" name="TextBox 365">
              <a:extLst>
                <a:ext uri="{FF2B5EF4-FFF2-40B4-BE49-F238E27FC236}">
                  <a16:creationId xmlns:a16="http://schemas.microsoft.com/office/drawing/2014/main" id="{17BA80FC-8374-4887-BEDB-0E7AC3DEC3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4364" y="2690513"/>
              <a:ext cx="221051" cy="15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T</a:t>
              </a:r>
            </a:p>
          </p:txBody>
        </p:sp>
      </p:grpSp>
      <p:grpSp>
        <p:nvGrpSpPr>
          <p:cNvPr id="549" name="Group 366">
            <a:extLst>
              <a:ext uri="{FF2B5EF4-FFF2-40B4-BE49-F238E27FC236}">
                <a16:creationId xmlns:a16="http://schemas.microsoft.com/office/drawing/2014/main" id="{37C4424F-6287-4516-9CC9-00796D21C313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659834" y="3000298"/>
            <a:ext cx="234360" cy="169277"/>
            <a:chOff x="1444843" y="2357049"/>
            <a:chExt cx="233884" cy="169752"/>
          </a:xfrm>
        </p:grpSpPr>
        <p:sp>
          <p:nvSpPr>
            <p:cNvPr id="550" name="Oval 28">
              <a:extLst>
                <a:ext uri="{FF2B5EF4-FFF2-40B4-BE49-F238E27FC236}">
                  <a16:creationId xmlns:a16="http://schemas.microsoft.com/office/drawing/2014/main" id="{165339A6-F998-4AAB-9AC4-69577D6F92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124" y="2410176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51" name="TextBox 368">
              <a:extLst>
                <a:ext uri="{FF2B5EF4-FFF2-40B4-BE49-F238E27FC236}">
                  <a16:creationId xmlns:a16="http://schemas.microsoft.com/office/drawing/2014/main" id="{FB034865-B82D-49A4-8FFD-43B43C4064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4843" y="2357049"/>
              <a:ext cx="233884" cy="169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500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552" name="Group 369">
            <a:extLst>
              <a:ext uri="{FF2B5EF4-FFF2-40B4-BE49-F238E27FC236}">
                <a16:creationId xmlns:a16="http://schemas.microsoft.com/office/drawing/2014/main" id="{E78CB3F6-5FFF-4D1F-8F87-6989C254240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530534" y="2891078"/>
            <a:ext cx="218330" cy="153888"/>
            <a:chOff x="5750942" y="2317184"/>
            <a:chExt cx="219271" cy="154319"/>
          </a:xfrm>
        </p:grpSpPr>
        <p:sp>
          <p:nvSpPr>
            <p:cNvPr id="553" name="Oval 30">
              <a:extLst>
                <a:ext uri="{FF2B5EF4-FFF2-40B4-BE49-F238E27FC236}">
                  <a16:creationId xmlns:a16="http://schemas.microsoft.com/office/drawing/2014/main" id="{2B91D847-4DBA-4102-AC97-E3408155A1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9174" y="2362597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54" name="TextBox 371">
              <a:extLst>
                <a:ext uri="{FF2B5EF4-FFF2-40B4-BE49-F238E27FC236}">
                  <a16:creationId xmlns:a16="http://schemas.microsoft.com/office/drawing/2014/main" id="{009BBA2B-56F9-444D-9951-9C1EF374B6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0942" y="2317184"/>
              <a:ext cx="219271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Y</a:t>
              </a:r>
            </a:p>
          </p:txBody>
        </p:sp>
      </p:grpSp>
      <p:grpSp>
        <p:nvGrpSpPr>
          <p:cNvPr id="555" name="Group 357">
            <a:extLst>
              <a:ext uri="{FF2B5EF4-FFF2-40B4-BE49-F238E27FC236}">
                <a16:creationId xmlns:a16="http://schemas.microsoft.com/office/drawing/2014/main" id="{8724E743-2997-47FA-ADB0-F32E431C641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503968" y="2773327"/>
            <a:ext cx="265113" cy="153987"/>
            <a:chOff x="469660" y="2215478"/>
            <a:chExt cx="264816" cy="153888"/>
          </a:xfrm>
        </p:grpSpPr>
        <p:sp>
          <p:nvSpPr>
            <p:cNvPr id="556" name="Oval 30">
              <a:extLst>
                <a:ext uri="{FF2B5EF4-FFF2-40B4-BE49-F238E27FC236}">
                  <a16:creationId xmlns:a16="http://schemas.microsoft.com/office/drawing/2014/main" id="{267C69CF-5678-42E1-8C05-7BE9485F15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625" y="225901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57" name="TextBox 359">
              <a:extLst>
                <a:ext uri="{FF2B5EF4-FFF2-40B4-BE49-F238E27FC236}">
                  <a16:creationId xmlns:a16="http://schemas.microsoft.com/office/drawing/2014/main" id="{76CDBBA6-0811-434C-AAD6-7E1CE5B857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660" y="2215478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X/Z</a:t>
              </a:r>
            </a:p>
          </p:txBody>
        </p:sp>
      </p:grpSp>
      <p:grpSp>
        <p:nvGrpSpPr>
          <p:cNvPr id="558" name="Group 354">
            <a:extLst>
              <a:ext uri="{FF2B5EF4-FFF2-40B4-BE49-F238E27FC236}">
                <a16:creationId xmlns:a16="http://schemas.microsoft.com/office/drawing/2014/main" id="{C7435398-27F8-4FD8-A841-CD876BB14E50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9243512" y="2804895"/>
            <a:ext cx="265112" cy="153988"/>
            <a:chOff x="2781716" y="2193966"/>
            <a:chExt cx="264816" cy="153888"/>
          </a:xfrm>
        </p:grpSpPr>
        <p:sp>
          <p:nvSpPr>
            <p:cNvPr id="559" name="Oval 30">
              <a:extLst>
                <a:ext uri="{FF2B5EF4-FFF2-40B4-BE49-F238E27FC236}">
                  <a16:creationId xmlns:a16="http://schemas.microsoft.com/office/drawing/2014/main" id="{433D951A-BA42-4ED1-868A-AB657997E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438" y="2239962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60" name="TextBox 356">
              <a:extLst>
                <a:ext uri="{FF2B5EF4-FFF2-40B4-BE49-F238E27FC236}">
                  <a16:creationId xmlns:a16="http://schemas.microsoft.com/office/drawing/2014/main" id="{16640D2B-84D4-40B7-8506-FC4416DC51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1716" y="2193966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Z/X</a:t>
              </a:r>
            </a:p>
          </p:txBody>
        </p:sp>
      </p:grpSp>
      <p:grpSp>
        <p:nvGrpSpPr>
          <p:cNvPr id="561" name="Group 354">
            <a:extLst>
              <a:ext uri="{FF2B5EF4-FFF2-40B4-BE49-F238E27FC236}">
                <a16:creationId xmlns:a16="http://schemas.microsoft.com/office/drawing/2014/main" id="{47C89B18-1F18-4504-83E6-D22B9F3EEB6B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090843" y="5852545"/>
            <a:ext cx="265112" cy="153988"/>
            <a:chOff x="2781716" y="2193966"/>
            <a:chExt cx="264816" cy="153888"/>
          </a:xfrm>
        </p:grpSpPr>
        <p:sp>
          <p:nvSpPr>
            <p:cNvPr id="562" name="Oval 30">
              <a:extLst>
                <a:ext uri="{FF2B5EF4-FFF2-40B4-BE49-F238E27FC236}">
                  <a16:creationId xmlns:a16="http://schemas.microsoft.com/office/drawing/2014/main" id="{DD33BCE7-CBCE-425E-9A6E-DE05672120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438" y="2239962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63" name="TextBox 356">
              <a:extLst>
                <a:ext uri="{FF2B5EF4-FFF2-40B4-BE49-F238E27FC236}">
                  <a16:creationId xmlns:a16="http://schemas.microsoft.com/office/drawing/2014/main" id="{377DE9C7-CAB2-49BC-973E-52C54032D4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1716" y="2193966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Z/X</a:t>
              </a:r>
            </a:p>
          </p:txBody>
        </p:sp>
      </p:grpSp>
      <p:grpSp>
        <p:nvGrpSpPr>
          <p:cNvPr id="564" name="Group 357">
            <a:extLst>
              <a:ext uri="{FF2B5EF4-FFF2-40B4-BE49-F238E27FC236}">
                <a16:creationId xmlns:a16="http://schemas.microsoft.com/office/drawing/2014/main" id="{97203EBF-854B-4902-95F8-725252A31962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3309118" y="5836538"/>
            <a:ext cx="265113" cy="153987"/>
            <a:chOff x="469660" y="2215478"/>
            <a:chExt cx="264816" cy="153888"/>
          </a:xfrm>
        </p:grpSpPr>
        <p:sp>
          <p:nvSpPr>
            <p:cNvPr id="565" name="Oval 30">
              <a:extLst>
                <a:ext uri="{FF2B5EF4-FFF2-40B4-BE49-F238E27FC236}">
                  <a16:creationId xmlns:a16="http://schemas.microsoft.com/office/drawing/2014/main" id="{7C581BD8-4A2E-4E1E-A75F-CC2405613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625" y="225901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66" name="TextBox 359">
              <a:extLst>
                <a:ext uri="{FF2B5EF4-FFF2-40B4-BE49-F238E27FC236}">
                  <a16:creationId xmlns:a16="http://schemas.microsoft.com/office/drawing/2014/main" id="{8DAE4F10-DCE7-45A1-8C11-7F4EFDF965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660" y="2215478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X/Z</a:t>
              </a:r>
            </a:p>
          </p:txBody>
        </p:sp>
      </p:grpSp>
      <p:grpSp>
        <p:nvGrpSpPr>
          <p:cNvPr id="567" name="Group 360">
            <a:extLst>
              <a:ext uri="{FF2B5EF4-FFF2-40B4-BE49-F238E27FC236}">
                <a16:creationId xmlns:a16="http://schemas.microsoft.com/office/drawing/2014/main" id="{3E414B46-D7ED-4730-BC18-C3ECC5174CC0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767290" y="5942163"/>
            <a:ext cx="218330" cy="153888"/>
            <a:chOff x="1468754" y="2563156"/>
            <a:chExt cx="217746" cy="154319"/>
          </a:xfrm>
        </p:grpSpPr>
        <p:sp>
          <p:nvSpPr>
            <p:cNvPr id="568" name="Oval 30">
              <a:extLst>
                <a:ext uri="{FF2B5EF4-FFF2-40B4-BE49-F238E27FC236}">
                  <a16:creationId xmlns:a16="http://schemas.microsoft.com/office/drawing/2014/main" id="{C2EFF3FD-FB80-4495-AB46-EAEBC0162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609850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69" name="TextBox 362">
              <a:extLst>
                <a:ext uri="{FF2B5EF4-FFF2-40B4-BE49-F238E27FC236}">
                  <a16:creationId xmlns:a16="http://schemas.microsoft.com/office/drawing/2014/main" id="{ECDD16DF-8E8E-4BBF-9D22-5AA83BA515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8754" y="2563156"/>
              <a:ext cx="217746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Y</a:t>
              </a:r>
            </a:p>
          </p:txBody>
        </p:sp>
      </p:grpSp>
      <p:grpSp>
        <p:nvGrpSpPr>
          <p:cNvPr id="570" name="Group 569">
            <a:extLst>
              <a:ext uri="{FF2B5EF4-FFF2-40B4-BE49-F238E27FC236}">
                <a16:creationId xmlns:a16="http://schemas.microsoft.com/office/drawing/2014/main" id="{35C440EF-233A-4725-8DB1-F2BBFE59A15A}"/>
              </a:ext>
            </a:extLst>
          </p:cNvPr>
          <p:cNvGrpSpPr/>
          <p:nvPr/>
        </p:nvGrpSpPr>
        <p:grpSpPr>
          <a:xfrm>
            <a:off x="3854167" y="5878426"/>
            <a:ext cx="960437" cy="480526"/>
            <a:chOff x="1128840" y="6372320"/>
            <a:chExt cx="960437" cy="480526"/>
          </a:xfrm>
        </p:grpSpPr>
        <p:grpSp>
          <p:nvGrpSpPr>
            <p:cNvPr id="571" name="Group 570">
              <a:extLst>
                <a:ext uri="{FF2B5EF4-FFF2-40B4-BE49-F238E27FC236}">
                  <a16:creationId xmlns:a16="http://schemas.microsoft.com/office/drawing/2014/main" id="{60BABEEE-966F-4F23-9F2E-BA80424B2A00}"/>
                </a:ext>
              </a:extLst>
            </p:cNvPr>
            <p:cNvGrpSpPr/>
            <p:nvPr/>
          </p:nvGrpSpPr>
          <p:grpSpPr>
            <a:xfrm>
              <a:off x="1128840" y="6372320"/>
              <a:ext cx="960437" cy="63500"/>
              <a:chOff x="653452" y="6397455"/>
              <a:chExt cx="960437" cy="63500"/>
            </a:xfrm>
          </p:grpSpPr>
          <p:sp>
            <p:nvSpPr>
              <p:cNvPr id="578" name="Rectangle 27">
                <a:extLst>
                  <a:ext uri="{FF2B5EF4-FFF2-40B4-BE49-F238E27FC236}">
                    <a16:creationId xmlns:a16="http://schemas.microsoft.com/office/drawing/2014/main" id="{CF239487-6E5F-419B-A15F-7F8D6DC0E3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080489" y="6397455"/>
                <a:ext cx="106363" cy="6350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579" name="Oval 28">
                <a:extLst>
                  <a:ext uri="{FF2B5EF4-FFF2-40B4-BE49-F238E27FC236}">
                    <a16:creationId xmlns:a16="http://schemas.microsoft.com/office/drawing/2014/main" id="{9C4C378E-DE87-4573-B8E5-D16C0E21FD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867764" y="6397455"/>
                <a:ext cx="106363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580" name="Oval 29">
                <a:extLst>
                  <a:ext uri="{FF2B5EF4-FFF2-40B4-BE49-F238E27FC236}">
                    <a16:creationId xmlns:a16="http://schemas.microsoft.com/office/drawing/2014/main" id="{2015552E-D607-4A12-91BA-61F72B47CA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294802" y="6397455"/>
                <a:ext cx="106362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581" name="Oval 30">
                <a:extLst>
                  <a:ext uri="{FF2B5EF4-FFF2-40B4-BE49-F238E27FC236}">
                    <a16:creationId xmlns:a16="http://schemas.microsoft.com/office/drawing/2014/main" id="{00C1B73D-C4B6-4F3C-BC59-4C00C26826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507527" y="6397455"/>
                <a:ext cx="106362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582" name="Oval 32">
                <a:extLst>
                  <a:ext uri="{FF2B5EF4-FFF2-40B4-BE49-F238E27FC236}">
                    <a16:creationId xmlns:a16="http://schemas.microsoft.com/office/drawing/2014/main" id="{CF58BDE0-398C-4E93-A6AD-6628DFA1B7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653452" y="6397455"/>
                <a:ext cx="107950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</p:grpSp>
        <p:grpSp>
          <p:nvGrpSpPr>
            <p:cNvPr id="572" name="Group 363">
              <a:extLst>
                <a:ext uri="{FF2B5EF4-FFF2-40B4-BE49-F238E27FC236}">
                  <a16:creationId xmlns:a16="http://schemas.microsoft.com/office/drawing/2014/main" id="{4B1877C3-97CF-45BB-A23C-5158A2FE5306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05372" y="6698958"/>
              <a:ext cx="216726" cy="153888"/>
              <a:chOff x="1469163" y="2690513"/>
              <a:chExt cx="216252" cy="153000"/>
            </a:xfrm>
          </p:grpSpPr>
          <p:sp>
            <p:nvSpPr>
              <p:cNvPr id="576" name="Oval 30">
                <a:extLst>
                  <a:ext uri="{FF2B5EF4-FFF2-40B4-BE49-F238E27FC236}">
                    <a16:creationId xmlns:a16="http://schemas.microsoft.com/office/drawing/2014/main" id="{99A24151-E20C-418F-ABAD-342C380204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7175" y="2735263"/>
                <a:ext cx="106363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577" name="TextBox 365">
                <a:extLst>
                  <a:ext uri="{FF2B5EF4-FFF2-40B4-BE49-F238E27FC236}">
                    <a16:creationId xmlns:a16="http://schemas.microsoft.com/office/drawing/2014/main" id="{82C28E2E-0293-4AD8-9523-FD1B79692B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9163" y="2690513"/>
                <a:ext cx="216252" cy="153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40" tIns="45720" rIns="91440" bIns="45720" anchor="t">
                <a:spAutoFit/>
              </a:bodyPr>
              <a:lstStyle/>
              <a:p>
                <a:r>
                  <a:rPr lang="en-US" sz="400">
                    <a:latin typeface="Arial"/>
                    <a:cs typeface="Arial"/>
                  </a:rPr>
                  <a:t>T</a:t>
                </a:r>
              </a:p>
            </p:txBody>
          </p:sp>
        </p:grpSp>
        <p:grpSp>
          <p:nvGrpSpPr>
            <p:cNvPr id="573" name="Group 366">
              <a:extLst>
                <a:ext uri="{FF2B5EF4-FFF2-40B4-BE49-F238E27FC236}">
                  <a16:creationId xmlns:a16="http://schemas.microsoft.com/office/drawing/2014/main" id="{C0EF69EC-B3D1-4CE7-A5C0-B95A9DE6C9CC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01446" y="6545040"/>
              <a:ext cx="234360" cy="169277"/>
              <a:chOff x="1444843" y="2357049"/>
              <a:chExt cx="233884" cy="169752"/>
            </a:xfrm>
          </p:grpSpPr>
          <p:sp>
            <p:nvSpPr>
              <p:cNvPr id="574" name="Oval 28">
                <a:extLst>
                  <a:ext uri="{FF2B5EF4-FFF2-40B4-BE49-F238E27FC236}">
                    <a16:creationId xmlns:a16="http://schemas.microsoft.com/office/drawing/2014/main" id="{05FFF6A2-E081-4309-9CB8-D8212BD26B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2124" y="2410176"/>
                <a:ext cx="106363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575" name="TextBox 368">
                <a:extLst>
                  <a:ext uri="{FF2B5EF4-FFF2-40B4-BE49-F238E27FC236}">
                    <a16:creationId xmlns:a16="http://schemas.microsoft.com/office/drawing/2014/main" id="{7FB47CF9-B048-47B1-89C5-D630E1311A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44843" y="2357049"/>
                <a:ext cx="233884" cy="1697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40" tIns="45720" rIns="91440" bIns="45720" anchor="t">
                <a:spAutoFit/>
              </a:bodyPr>
              <a:lstStyle/>
              <a:p>
                <a:r>
                  <a:rPr lang="en-US" sz="500">
                    <a:latin typeface="Arial"/>
                    <a:cs typeface="Arial"/>
                  </a:rPr>
                  <a:t>Q</a:t>
                </a:r>
              </a:p>
            </p:txBody>
          </p:sp>
        </p:grpSp>
      </p:grpSp>
      <p:grpSp>
        <p:nvGrpSpPr>
          <p:cNvPr id="583" name="Group 369">
            <a:extLst>
              <a:ext uri="{FF2B5EF4-FFF2-40B4-BE49-F238E27FC236}">
                <a16:creationId xmlns:a16="http://schemas.microsoft.com/office/drawing/2014/main" id="{C9030C43-6C32-47FB-A072-91C80F9A5DC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445525" y="5939265"/>
            <a:ext cx="221536" cy="153888"/>
            <a:chOff x="5747722" y="2317184"/>
            <a:chExt cx="222491" cy="154319"/>
          </a:xfrm>
        </p:grpSpPr>
        <p:sp>
          <p:nvSpPr>
            <p:cNvPr id="584" name="Oval 30">
              <a:extLst>
                <a:ext uri="{FF2B5EF4-FFF2-40B4-BE49-F238E27FC236}">
                  <a16:creationId xmlns:a16="http://schemas.microsoft.com/office/drawing/2014/main" id="{9AEC56A3-F6CA-4FC7-B356-7B79CFC1B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9174" y="2362597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85" name="TextBox 371">
              <a:extLst>
                <a:ext uri="{FF2B5EF4-FFF2-40B4-BE49-F238E27FC236}">
                  <a16:creationId xmlns:a16="http://schemas.microsoft.com/office/drawing/2014/main" id="{8CC5F5E5-B6C2-4513-9DA3-E8E734A54D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7722" y="2317184"/>
              <a:ext cx="222491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H</a:t>
              </a:r>
            </a:p>
          </p:txBody>
        </p:sp>
      </p:grpSp>
      <p:sp>
        <p:nvSpPr>
          <p:cNvPr id="171" name="Rectangle 170"/>
          <p:cNvSpPr/>
          <p:nvPr/>
        </p:nvSpPr>
        <p:spPr>
          <a:xfrm>
            <a:off x="105392" y="2929731"/>
            <a:ext cx="385386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RUNS</a:t>
            </a:r>
            <a:endParaRPr lang="en-US" sz="600" b="1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 b="1">
              <a:latin typeface="+mn-lt"/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105786" y="1225158"/>
            <a:ext cx="454614" cy="18466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PASS</a:t>
            </a:r>
            <a:endParaRPr lang="en-US" sz="600" b="1" u="sng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1753143" y="3064047"/>
            <a:ext cx="1519078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SCREENS</a:t>
            </a:r>
            <a:endParaRPr lang="en-US" sz="600" b="1" u="sng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r>
              <a:rPr lang="en-US" sz="600">
                <a:solidFill>
                  <a:srgbClr val="00B050"/>
                </a:solidFill>
                <a:latin typeface="+mn-lt"/>
              </a:rPr>
              <a:t>DOUBLES RT BENZ LINDA</a:t>
            </a:r>
            <a:endParaRPr lang="en-US" sz="600">
              <a:solidFill>
                <a:srgbClr val="00B050"/>
              </a:solidFill>
              <a:latin typeface="+mn-lt"/>
              <a:cs typeface="Calibri"/>
            </a:endParaRPr>
          </a:p>
          <a:p>
            <a:endParaRPr lang="en-US" sz="600" b="1">
              <a:solidFill>
                <a:srgbClr val="00B050"/>
              </a:solidFill>
              <a:latin typeface="+mn-lt"/>
            </a:endParaRPr>
          </a:p>
          <a:p>
            <a:endParaRPr lang="en-US" sz="600" b="1" u="sng">
              <a:solidFill>
                <a:srgbClr val="00B050"/>
              </a:solidFill>
              <a:latin typeface="+mn-lt"/>
              <a:cs typeface="Calibri"/>
            </a:endParaRPr>
          </a:p>
          <a:p>
            <a:endParaRPr lang="en-US" sz="600">
              <a:solidFill>
                <a:srgbClr val="00B050"/>
              </a:solidFill>
              <a:latin typeface="+mn-lt"/>
              <a:cs typeface="Calibri"/>
            </a:endParaRPr>
          </a:p>
          <a:p>
            <a:endParaRPr lang="en-US" sz="600">
              <a:solidFill>
                <a:srgbClr val="00B050"/>
              </a:solidFill>
              <a:latin typeface="+mn-lt"/>
              <a:cs typeface="Calibri"/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5082681" y="1450643"/>
            <a:ext cx="454614" cy="18466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PAP</a:t>
            </a:r>
            <a:endParaRPr lang="en-US" sz="600" b="1" u="sng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3168799" y="1469271"/>
            <a:ext cx="158668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PASS</a:t>
            </a:r>
            <a:endParaRPr lang="en-US" sz="600" u="sng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>
              <a:solidFill>
                <a:srgbClr val="002060"/>
              </a:solidFill>
              <a:latin typeface="+mn-lt"/>
              <a:ea typeface="Calibri"/>
              <a:cs typeface="Calibri"/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5326356" y="3225541"/>
            <a:ext cx="1262186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SCREENS</a:t>
            </a:r>
            <a:endParaRPr lang="en-US" sz="600" b="1" u="sng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7862113" y="1456585"/>
            <a:ext cx="683832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PAP</a:t>
            </a:r>
            <a:endParaRPr lang="en-US" sz="600" b="1" u="sng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 b="1">
              <a:solidFill>
                <a:srgbClr val="7030A0"/>
              </a:solidFill>
              <a:latin typeface="+mn-lt"/>
            </a:endParaRPr>
          </a:p>
          <a:p>
            <a:endParaRPr lang="en-US" sz="600" b="1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6455211" y="1401762"/>
            <a:ext cx="402789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PASS</a:t>
            </a:r>
            <a:endParaRPr lang="en-US" sz="600" b="1" u="sng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>
              <a:solidFill>
                <a:srgbClr val="002060"/>
              </a:solidFill>
              <a:latin typeface="+mn-lt"/>
            </a:endParaRPr>
          </a:p>
          <a:p>
            <a:endParaRPr lang="en-US" sz="600" b="1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8081107" y="3132912"/>
            <a:ext cx="1441767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SCREENS</a:t>
            </a:r>
            <a:endParaRPr lang="en-US" sz="600" b="1" u="sng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 b="1">
              <a:solidFill>
                <a:srgbClr val="00B050"/>
              </a:solidFill>
              <a:latin typeface="+mn-lt"/>
            </a:endParaRPr>
          </a:p>
          <a:p>
            <a:endParaRPr lang="en-US" sz="600" b="1">
              <a:latin typeface="+mn-lt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147504" y="6283773"/>
            <a:ext cx="2121685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RUNS</a:t>
            </a:r>
            <a:endParaRPr lang="en-US" sz="600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+mn-lt"/>
                <a:ea typeface="Calibri"/>
                <a:cs typeface="Calibri"/>
              </a:rPr>
              <a:t>WENDYS: TRIO RT 13 KEY 1 GIFT (B) KEY 3</a:t>
            </a:r>
            <a:endParaRPr lang="en-US" sz="600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+mn-lt"/>
              <a:ea typeface="Calibri"/>
              <a:cs typeface="Calibri"/>
            </a:endParaRP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+mn-lt"/>
                <a:ea typeface="Calibri"/>
                <a:cs typeface="Calibri"/>
              </a:rPr>
              <a:t>BEARS: TRIO RT BEARS COLD STICK</a:t>
            </a: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DETROIT: TRIO RT 11 DETROIT STICK</a:t>
            </a: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TRIO RT 12 BLOCK (GLANCE)</a:t>
            </a: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TRIO RT TWIRL BEARS COLD Y POP KEY 2 (LOCK 1)</a:t>
            </a:r>
            <a:endParaRPr lang="en-US">
              <a:cs typeface="Arial"/>
            </a:endParaRP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TRIO RT 13 BASH </a:t>
            </a: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TRIO RT 23 GATOR KEY GIFT</a:t>
            </a:r>
            <a:endParaRPr lang="en-US" sz="6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BUNCH RT 23 GATOR KEY 3 GIFT </a:t>
            </a: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+mn-lt"/>
                <a:ea typeface="Calibri"/>
                <a:cs typeface="Calibri"/>
              </a:rPr>
              <a:t>BUNCH RT 13 KEY 3 GIFT</a:t>
            </a:r>
          </a:p>
          <a:p>
            <a:endParaRPr lang="en-US" sz="6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/>
              <a:cs typeface="Calibri"/>
            </a:endParaRPr>
          </a:p>
          <a:p>
            <a:endParaRPr lang="en-US" sz="6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/>
              <a:cs typeface="Calibri"/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2075568" y="6369493"/>
            <a:ext cx="1412930" cy="18466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SCREENS</a:t>
            </a:r>
            <a:endParaRPr lang="en-US" sz="600" b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3121001" y="6397585"/>
            <a:ext cx="2001806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RUNS</a:t>
            </a:r>
            <a:endParaRPr lang="en-US" sz="600" b="1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>
              <a:solidFill>
                <a:srgbClr val="FF0000"/>
              </a:solidFill>
              <a:latin typeface="+mn-lt"/>
            </a:endParaRPr>
          </a:p>
          <a:p>
            <a:endParaRPr lang="en-US" sz="600" b="1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5100092" y="4631408"/>
            <a:ext cx="1283838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PAP</a:t>
            </a:r>
            <a:endParaRPr lang="en-US" sz="600" b="1" u="sng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r>
              <a:rPr lang="en-US" sz="600" b="1">
                <a:solidFill>
                  <a:srgbClr val="7030A0"/>
                </a:solidFill>
                <a:highlight>
                  <a:srgbClr val="FFFF00"/>
                </a:highlight>
                <a:latin typeface="+mn-lt"/>
              </a:rPr>
              <a:t>KING RT RACE HOT SMASH</a:t>
            </a:r>
            <a:endParaRPr lang="en-US" sz="600" b="1">
              <a:solidFill>
                <a:srgbClr val="7030A0"/>
              </a:solidFill>
              <a:highlight>
                <a:srgbClr val="FFFF00"/>
              </a:highlight>
              <a:latin typeface="+mn-lt"/>
              <a:cs typeface="Calibri"/>
            </a:endParaRPr>
          </a:p>
          <a:p>
            <a:r>
              <a:rPr lang="en-US" sz="600" b="1">
                <a:solidFill>
                  <a:srgbClr val="7030A0"/>
                </a:solidFill>
                <a:latin typeface="+mn-lt"/>
                <a:ea typeface="Calibri"/>
                <a:cs typeface="Calibri"/>
              </a:rPr>
              <a:t>KING RT PP MIZZO COLD INDEX</a:t>
            </a:r>
          </a:p>
          <a:p>
            <a:r>
              <a:rPr lang="en-US" sz="600" b="1">
                <a:solidFill>
                  <a:srgbClr val="7030A0"/>
                </a:solidFill>
                <a:highlight>
                  <a:srgbClr val="FFFF00"/>
                </a:highlight>
                <a:latin typeface="+mn-lt"/>
                <a:ea typeface="Calibri"/>
                <a:cs typeface="Calibri"/>
              </a:rPr>
              <a:t>KING RT 71 THUMB</a:t>
            </a:r>
          </a:p>
        </p:txBody>
      </p:sp>
      <p:sp>
        <p:nvSpPr>
          <p:cNvPr id="189" name="Rectangle 188"/>
          <p:cNvSpPr/>
          <p:nvPr/>
        </p:nvSpPr>
        <p:spPr>
          <a:xfrm>
            <a:off x="3239797" y="4577108"/>
            <a:ext cx="1593030" cy="55399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PASS</a:t>
            </a:r>
            <a:endParaRPr lang="en-US" sz="600" u="sng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r>
              <a:rPr lang="en-US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alibri"/>
              </a:rPr>
              <a:t>KING RT 71 HOMERUN</a:t>
            </a:r>
          </a:p>
          <a:p>
            <a:r>
              <a:rPr lang="en-US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alibri"/>
              </a:rPr>
              <a:t>KING RT 71 THUMB</a:t>
            </a:r>
            <a:endParaRPr lang="en-US">
              <a:cs typeface="Arial"/>
            </a:endParaRPr>
          </a:p>
          <a:p>
            <a:endParaRPr lang="en-US" sz="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>
              <a:solidFill>
                <a:srgbClr val="002060"/>
              </a:solidFill>
              <a:latin typeface="+mn-lt"/>
              <a:cs typeface="Calibri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5364531" y="6419449"/>
            <a:ext cx="1359369" cy="18466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SCREENS</a:t>
            </a:r>
            <a:endParaRPr lang="en-US" sz="600" b="1" u="sng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2719" y="1363071"/>
            <a:ext cx="184731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endParaRPr lang="en-US" sz="600">
              <a:latin typeface="+mj-lt"/>
            </a:endParaRPr>
          </a:p>
          <a:p>
            <a:endParaRPr lang="en-US" sz="600">
              <a:latin typeface="+mj-lt"/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1832603" y="3193831"/>
            <a:ext cx="184731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endParaRPr lang="en-US" sz="600">
              <a:latin typeface="+mj-lt"/>
            </a:endParaRPr>
          </a:p>
          <a:p>
            <a:endParaRPr lang="en-US" sz="600">
              <a:latin typeface="+mj-lt"/>
            </a:endParaRPr>
          </a:p>
          <a:p>
            <a:endParaRPr lang="en-US" sz="600">
              <a:latin typeface="+mj-lt"/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3129551" y="1458934"/>
            <a:ext cx="153895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600">
              <a:solidFill>
                <a:srgbClr val="002060"/>
              </a:solidFill>
              <a:latin typeface="+mj-lt"/>
            </a:endParaRPr>
          </a:p>
          <a:p>
            <a:endParaRPr lang="en-US" sz="60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02" name="Rectangle 201"/>
          <p:cNvSpPr/>
          <p:nvPr/>
        </p:nvSpPr>
        <p:spPr>
          <a:xfrm>
            <a:off x="3146817" y="1450969"/>
            <a:ext cx="184731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endParaRPr lang="en-US" sz="600">
              <a:latin typeface="+mj-lt"/>
            </a:endParaRPr>
          </a:p>
          <a:p>
            <a:endParaRPr lang="en-US" sz="600">
              <a:latin typeface="+mj-lt"/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7772350" y="1436181"/>
            <a:ext cx="2034638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600" b="1">
              <a:latin typeface="+mn-lt"/>
            </a:endParaRPr>
          </a:p>
          <a:p>
            <a:endParaRPr lang="en-US" sz="600" b="1">
              <a:latin typeface="+mn-lt"/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7958006" y="1303700"/>
            <a:ext cx="1600371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600" b="1">
              <a:solidFill>
                <a:srgbClr val="002060"/>
              </a:solidFill>
              <a:latin typeface="+mn-lt"/>
            </a:endParaRPr>
          </a:p>
          <a:p>
            <a:endParaRPr lang="en-US" sz="600">
              <a:latin typeface="+mn-lt"/>
            </a:endParaRPr>
          </a:p>
          <a:p>
            <a:endParaRPr lang="en-US" sz="600" b="1">
              <a:latin typeface="+mn-lt"/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3113816" y="6503002"/>
            <a:ext cx="1628967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600">
              <a:solidFill>
                <a:srgbClr val="FF0000"/>
              </a:solidFill>
              <a:latin typeface="+mn-lt"/>
            </a:endParaRPr>
          </a:p>
          <a:p>
            <a:endParaRPr lang="en-US" sz="60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FE03B761-C014-4D4B-9E9F-C3C72F899810}"/>
              </a:ext>
            </a:extLst>
          </p:cNvPr>
          <p:cNvSpPr txBox="1"/>
          <p:nvPr/>
        </p:nvSpPr>
        <p:spPr>
          <a:xfrm>
            <a:off x="6433793" y="4128272"/>
            <a:ext cx="1831519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>
                <a:latin typeface="Arial"/>
                <a:cs typeface="Arial"/>
              </a:rPr>
              <a:t>KING BUNCH</a:t>
            </a:r>
            <a:endParaRPr lang="en-US" sz="1600" b="1">
              <a:cs typeface="Arial"/>
            </a:endParaRPr>
          </a:p>
        </p:txBody>
      </p: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BE78494C-7723-4DD1-8F43-39FE0EE0FB40}"/>
              </a:ext>
            </a:extLst>
          </p:cNvPr>
          <p:cNvGrpSpPr/>
          <p:nvPr/>
        </p:nvGrpSpPr>
        <p:grpSpPr>
          <a:xfrm>
            <a:off x="7377155" y="6013551"/>
            <a:ext cx="960437" cy="63500"/>
            <a:chOff x="653452" y="6397455"/>
            <a:chExt cx="960437" cy="63500"/>
          </a:xfrm>
        </p:grpSpPr>
        <p:sp>
          <p:nvSpPr>
            <p:cNvPr id="223" name="Rectangle 27">
              <a:extLst>
                <a:ext uri="{FF2B5EF4-FFF2-40B4-BE49-F238E27FC236}">
                  <a16:creationId xmlns:a16="http://schemas.microsoft.com/office/drawing/2014/main" id="{8906D10F-8245-465F-8260-CF21DA750E7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80489" y="6397455"/>
              <a:ext cx="106363" cy="6350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224" name="Oval 28">
              <a:extLst>
                <a:ext uri="{FF2B5EF4-FFF2-40B4-BE49-F238E27FC236}">
                  <a16:creationId xmlns:a16="http://schemas.microsoft.com/office/drawing/2014/main" id="{414D268F-FC47-4266-B4C2-932E481A4C4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67764" y="6397455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226" name="Oval 29">
              <a:extLst>
                <a:ext uri="{FF2B5EF4-FFF2-40B4-BE49-F238E27FC236}">
                  <a16:creationId xmlns:a16="http://schemas.microsoft.com/office/drawing/2014/main" id="{DE350345-93DC-4A0D-BD1A-BCD50ED5563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294802" y="6397455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227" name="Oval 30">
              <a:extLst>
                <a:ext uri="{FF2B5EF4-FFF2-40B4-BE49-F238E27FC236}">
                  <a16:creationId xmlns:a16="http://schemas.microsoft.com/office/drawing/2014/main" id="{41DE9456-6940-4C41-A687-829B2BB816A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07527" y="6397455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228" name="Oval 32">
              <a:extLst>
                <a:ext uri="{FF2B5EF4-FFF2-40B4-BE49-F238E27FC236}">
                  <a16:creationId xmlns:a16="http://schemas.microsoft.com/office/drawing/2014/main" id="{56FA0D12-F6B0-4A17-B7E5-EDB7F64756A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53452" y="6397455"/>
              <a:ext cx="107950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</p:grpSp>
      <p:grpSp>
        <p:nvGrpSpPr>
          <p:cNvPr id="229" name="Group 360">
            <a:extLst>
              <a:ext uri="{FF2B5EF4-FFF2-40B4-BE49-F238E27FC236}">
                <a16:creationId xmlns:a16="http://schemas.microsoft.com/office/drawing/2014/main" id="{880D14D2-04D3-401A-9D9E-24B1E6775988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323581" y="6048806"/>
            <a:ext cx="221536" cy="153888"/>
            <a:chOff x="1465557" y="2563156"/>
            <a:chExt cx="220943" cy="154319"/>
          </a:xfrm>
        </p:grpSpPr>
        <p:sp>
          <p:nvSpPr>
            <p:cNvPr id="230" name="Oval 30">
              <a:extLst>
                <a:ext uri="{FF2B5EF4-FFF2-40B4-BE49-F238E27FC236}">
                  <a16:creationId xmlns:a16="http://schemas.microsoft.com/office/drawing/2014/main" id="{B2C5D9F8-DF4F-47D3-8387-E5783549F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609850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231" name="TextBox 362">
              <a:extLst>
                <a:ext uri="{FF2B5EF4-FFF2-40B4-BE49-F238E27FC236}">
                  <a16:creationId xmlns:a16="http://schemas.microsoft.com/office/drawing/2014/main" id="{89A77E1D-43CC-4091-99CE-D1C5E3D1E9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5557" y="2563156"/>
              <a:ext cx="220943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Y</a:t>
              </a:r>
              <a:endParaRPr lang="en-US"/>
            </a:p>
          </p:txBody>
        </p:sp>
      </p:grpSp>
      <p:grpSp>
        <p:nvGrpSpPr>
          <p:cNvPr id="232" name="Group 363">
            <a:extLst>
              <a:ext uri="{FF2B5EF4-FFF2-40B4-BE49-F238E27FC236}">
                <a16:creationId xmlns:a16="http://schemas.microsoft.com/office/drawing/2014/main" id="{DF78F918-4637-4B04-A741-C1985C728797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753687" y="6340189"/>
            <a:ext cx="216726" cy="153888"/>
            <a:chOff x="1469163" y="2690513"/>
            <a:chExt cx="216252" cy="153000"/>
          </a:xfrm>
        </p:grpSpPr>
        <p:sp>
          <p:nvSpPr>
            <p:cNvPr id="233" name="Oval 30">
              <a:extLst>
                <a:ext uri="{FF2B5EF4-FFF2-40B4-BE49-F238E27FC236}">
                  <a16:creationId xmlns:a16="http://schemas.microsoft.com/office/drawing/2014/main" id="{23D05614-7600-44EC-8FA6-7AD96AB715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73526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234" name="TextBox 365">
              <a:extLst>
                <a:ext uri="{FF2B5EF4-FFF2-40B4-BE49-F238E27FC236}">
                  <a16:creationId xmlns:a16="http://schemas.microsoft.com/office/drawing/2014/main" id="{B4FE59B2-550F-462F-8D07-543103B2F0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9163" y="2690513"/>
              <a:ext cx="216252" cy="15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T</a:t>
              </a:r>
            </a:p>
          </p:txBody>
        </p:sp>
      </p:grpSp>
      <p:grpSp>
        <p:nvGrpSpPr>
          <p:cNvPr id="235" name="Group 366">
            <a:extLst>
              <a:ext uri="{FF2B5EF4-FFF2-40B4-BE49-F238E27FC236}">
                <a16:creationId xmlns:a16="http://schemas.microsoft.com/office/drawing/2014/main" id="{13552302-E145-4F53-850A-0717CDA547D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749761" y="6186271"/>
            <a:ext cx="234360" cy="169277"/>
            <a:chOff x="1444843" y="2357049"/>
            <a:chExt cx="233884" cy="169752"/>
          </a:xfrm>
        </p:grpSpPr>
        <p:sp>
          <p:nvSpPr>
            <p:cNvPr id="236" name="Oval 28">
              <a:extLst>
                <a:ext uri="{FF2B5EF4-FFF2-40B4-BE49-F238E27FC236}">
                  <a16:creationId xmlns:a16="http://schemas.microsoft.com/office/drawing/2014/main" id="{CEBF79E9-2D06-42A7-8CE5-3ADE7FC12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124" y="2410176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237" name="TextBox 368">
              <a:extLst>
                <a:ext uri="{FF2B5EF4-FFF2-40B4-BE49-F238E27FC236}">
                  <a16:creationId xmlns:a16="http://schemas.microsoft.com/office/drawing/2014/main" id="{90837581-3713-4280-9497-A94DB6E413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4843" y="2357049"/>
              <a:ext cx="233884" cy="169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500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238" name="Group 369">
            <a:extLst>
              <a:ext uri="{FF2B5EF4-FFF2-40B4-BE49-F238E27FC236}">
                <a16:creationId xmlns:a16="http://schemas.microsoft.com/office/drawing/2014/main" id="{CA8B8A60-B77C-4A3B-BCB0-08A67AA27FD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447632" y="5967232"/>
            <a:ext cx="221536" cy="153888"/>
            <a:chOff x="5747726" y="2317181"/>
            <a:chExt cx="222490" cy="154319"/>
          </a:xfrm>
        </p:grpSpPr>
        <p:sp>
          <p:nvSpPr>
            <p:cNvPr id="239" name="Oval 30">
              <a:extLst>
                <a:ext uri="{FF2B5EF4-FFF2-40B4-BE49-F238E27FC236}">
                  <a16:creationId xmlns:a16="http://schemas.microsoft.com/office/drawing/2014/main" id="{9F092A93-D6F0-4937-A1C1-1B44A31E84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9174" y="2362597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240" name="TextBox 371">
              <a:extLst>
                <a:ext uri="{FF2B5EF4-FFF2-40B4-BE49-F238E27FC236}">
                  <a16:creationId xmlns:a16="http://schemas.microsoft.com/office/drawing/2014/main" id="{4C4531A6-8FE5-47B2-8E72-33F18B6E2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7726" y="2317181"/>
              <a:ext cx="222490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H</a:t>
              </a:r>
            </a:p>
          </p:txBody>
        </p:sp>
      </p:grpSp>
      <p:grpSp>
        <p:nvGrpSpPr>
          <p:cNvPr id="241" name="Group 357">
            <a:extLst>
              <a:ext uri="{FF2B5EF4-FFF2-40B4-BE49-F238E27FC236}">
                <a16:creationId xmlns:a16="http://schemas.microsoft.com/office/drawing/2014/main" id="{D8D0046D-2B40-4AC6-9510-A6DE250CD59C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565052" y="6055863"/>
            <a:ext cx="216726" cy="153888"/>
            <a:chOff x="493877" y="2215478"/>
            <a:chExt cx="216483" cy="153789"/>
          </a:xfrm>
        </p:grpSpPr>
        <p:sp>
          <p:nvSpPr>
            <p:cNvPr id="242" name="Oval 30">
              <a:extLst>
                <a:ext uri="{FF2B5EF4-FFF2-40B4-BE49-F238E27FC236}">
                  <a16:creationId xmlns:a16="http://schemas.microsoft.com/office/drawing/2014/main" id="{F9DDF119-6386-4B8E-861C-54381DEC8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625" y="225901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243" name="TextBox 359">
              <a:extLst>
                <a:ext uri="{FF2B5EF4-FFF2-40B4-BE49-F238E27FC236}">
                  <a16:creationId xmlns:a16="http://schemas.microsoft.com/office/drawing/2014/main" id="{08DA7798-5650-4A31-9216-1E6D1E8C9B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3877" y="2215478"/>
              <a:ext cx="216483" cy="1537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Z</a:t>
              </a:r>
            </a:p>
          </p:txBody>
        </p:sp>
      </p:grpSp>
      <p:grpSp>
        <p:nvGrpSpPr>
          <p:cNvPr id="244" name="Group 354">
            <a:extLst>
              <a:ext uri="{FF2B5EF4-FFF2-40B4-BE49-F238E27FC236}">
                <a16:creationId xmlns:a16="http://schemas.microsoft.com/office/drawing/2014/main" id="{8070B1A2-6369-41D4-A420-CBDB0F34D3D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653698" y="5958316"/>
            <a:ext cx="296876" cy="153888"/>
            <a:chOff x="2749987" y="2176878"/>
            <a:chExt cx="296545" cy="153788"/>
          </a:xfrm>
        </p:grpSpPr>
        <p:sp>
          <p:nvSpPr>
            <p:cNvPr id="245" name="Oval 30">
              <a:extLst>
                <a:ext uri="{FF2B5EF4-FFF2-40B4-BE49-F238E27FC236}">
                  <a16:creationId xmlns:a16="http://schemas.microsoft.com/office/drawing/2014/main" id="{15EECA63-2020-4959-A03E-E86D34B6A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438" y="2239962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246" name="TextBox 356">
              <a:extLst>
                <a:ext uri="{FF2B5EF4-FFF2-40B4-BE49-F238E27FC236}">
                  <a16:creationId xmlns:a16="http://schemas.microsoft.com/office/drawing/2014/main" id="{7037680F-C03F-4615-9013-4C228042E1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9987" y="2176878"/>
              <a:ext cx="296545" cy="153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Z/ZX</a:t>
              </a:r>
            </a:p>
          </p:txBody>
        </p:sp>
      </p:grpSp>
      <p:sp>
        <p:nvSpPr>
          <p:cNvPr id="250" name="Rectangle 249"/>
          <p:cNvSpPr/>
          <p:nvPr/>
        </p:nvSpPr>
        <p:spPr>
          <a:xfrm>
            <a:off x="6506787" y="4536794"/>
            <a:ext cx="1539374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PASS</a:t>
            </a:r>
            <a:endParaRPr lang="en-US" sz="600" b="1" u="sng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r>
              <a:rPr lang="en-US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KING BUNCH RT 60 CHEVRON</a:t>
            </a:r>
            <a:endParaRPr lang="en-US" sz="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</a:endParaRPr>
          </a:p>
          <a:p>
            <a:endParaRPr lang="en-US" sz="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</a:endParaRPr>
          </a:p>
          <a:p>
            <a:endParaRPr lang="en-US" sz="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8540683" y="6416285"/>
            <a:ext cx="570335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SCREENS</a:t>
            </a:r>
            <a:endParaRPr lang="en-US" sz="600" b="1" u="sng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 b="1">
              <a:latin typeface="+mn-lt"/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6498971" y="4630634"/>
            <a:ext cx="184731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endParaRPr lang="en-US" sz="600">
              <a:latin typeface="+mj-lt"/>
            </a:endParaRPr>
          </a:p>
          <a:p>
            <a:endParaRPr lang="en-US" sz="600">
              <a:latin typeface="+mj-lt"/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8149683" y="4622149"/>
            <a:ext cx="184731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endParaRPr lang="en-US" sz="600">
              <a:latin typeface="+mj-lt"/>
            </a:endParaRPr>
          </a:p>
          <a:p>
            <a:endParaRPr lang="en-US" sz="600">
              <a:latin typeface="+mj-lt"/>
            </a:endParaRPr>
          </a:p>
          <a:p>
            <a:endParaRPr lang="en-US" sz="600">
              <a:latin typeface="+mj-lt"/>
            </a:endParaRPr>
          </a:p>
        </p:txBody>
      </p:sp>
      <p:sp>
        <p:nvSpPr>
          <p:cNvPr id="254" name="Rectangle 253"/>
          <p:cNvSpPr/>
          <p:nvPr/>
        </p:nvSpPr>
        <p:spPr>
          <a:xfrm>
            <a:off x="8162879" y="6405063"/>
            <a:ext cx="184731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endParaRPr lang="en-US" sz="600">
              <a:latin typeface="+mj-lt"/>
            </a:endParaRPr>
          </a:p>
          <a:p>
            <a:endParaRPr lang="en-US" sz="600">
              <a:latin typeface="+mj-lt"/>
            </a:endParaRPr>
          </a:p>
          <a:p>
            <a:endParaRPr lang="en-US" sz="600">
              <a:latin typeface="+mj-lt"/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1372965" y="2314633"/>
            <a:ext cx="1934270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PAP</a:t>
            </a:r>
            <a:endParaRPr lang="en-US" sz="600" b="1" u="sng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r>
              <a:rPr lang="en-US" sz="600" u="sng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RACE</a:t>
            </a:r>
            <a:r>
              <a:rPr lang="en-US" sz="60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 </a:t>
            </a:r>
            <a:r>
              <a:rPr lang="en-US" sz="600">
                <a:solidFill>
                  <a:srgbClr val="7030A0"/>
                </a:solidFill>
                <a:latin typeface="+mn-lt"/>
              </a:rPr>
              <a:t>DOUBLES RT RACE SMASH</a:t>
            </a:r>
            <a:endParaRPr lang="en-US" sz="600" b="1">
              <a:solidFill>
                <a:srgbClr val="7030A0"/>
              </a:solidFill>
              <a:latin typeface="+mn-lt"/>
              <a:cs typeface="Calibri"/>
            </a:endParaRPr>
          </a:p>
          <a:p>
            <a:r>
              <a:rPr lang="en-US" sz="600">
                <a:solidFill>
                  <a:srgbClr val="7030A0"/>
                </a:solidFill>
                <a:latin typeface="+mn-lt"/>
                <a:cs typeface="Calibri"/>
              </a:rPr>
              <a:t>DOUBLES RT H ACROSS RACE HOT SNAG</a:t>
            </a:r>
          </a:p>
          <a:p>
            <a:endParaRPr lang="en-US" sz="600" b="1">
              <a:solidFill>
                <a:srgbClr val="7030A0"/>
              </a:solidFill>
              <a:latin typeface="+mn-lt"/>
              <a:cs typeface="Calibri"/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77956" y="1306803"/>
            <a:ext cx="2825288" cy="101566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+mj-lt"/>
              </a:rPr>
              <a:t>CHEVRON:</a:t>
            </a:r>
            <a:r>
              <a:rPr lang="en-US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+mj-lt"/>
              </a:rPr>
              <a:t> DOUBLES RT FREE 51 CHEVRON 99  (SHELL, SLASH, UP, FAT, SMASH)</a:t>
            </a:r>
            <a:endParaRPr lang="en-US" sz="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+mj-lt"/>
              <a:cs typeface="Calibri"/>
            </a:endParaRPr>
          </a:p>
          <a:p>
            <a:r>
              <a:rPr lang="en-US" sz="6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+mj-lt"/>
              </a:rPr>
              <a:t>MESH</a:t>
            </a:r>
            <a:r>
              <a:rPr lang="en-US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+mj-lt"/>
              </a:rPr>
              <a:t>: DOUBLES RT 51 MESH (PIN)</a:t>
            </a:r>
            <a:endParaRPr lang="en-US" sz="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+mj-lt"/>
              <a:cs typeface="Calibri"/>
            </a:endParaRPr>
          </a:p>
          <a:p>
            <a:r>
              <a:rPr lang="en-US" sz="6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+mj-lt"/>
              </a:rPr>
              <a:t>CADDY: </a:t>
            </a:r>
            <a:r>
              <a:rPr lang="en-US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+mj-lt"/>
              </a:rPr>
              <a:t>DOUBLES RT 61 CADDY 99  (SMASH, LOCK 1, HAMMER, UP, FAT) </a:t>
            </a:r>
            <a:endParaRPr lang="en-US" sz="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+mj-lt"/>
              <a:cs typeface="Calibri"/>
            </a:endParaRPr>
          </a:p>
          <a:p>
            <a:r>
              <a:rPr lang="en-US" sz="6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MARKER: </a:t>
            </a:r>
            <a:r>
              <a:rPr lang="en-US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DOUBLES RT 61 MARKER (SWITCH)</a:t>
            </a:r>
            <a:endParaRPr lang="en-US" sz="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Calibri"/>
            </a:endParaRPr>
          </a:p>
          <a:p>
            <a:r>
              <a:rPr lang="en-US" sz="6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+mj-lt"/>
              </a:rPr>
              <a:t>HONDA: </a:t>
            </a:r>
            <a:r>
              <a:rPr lang="en-US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+mj-lt"/>
              </a:rPr>
              <a:t>DOUBLES LT 61 HONDA (PUMP)</a:t>
            </a:r>
            <a:endParaRPr lang="en-US" sz="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+mj-lt"/>
              <a:cs typeface="Calibri"/>
            </a:endParaRPr>
          </a:p>
          <a:p>
            <a:r>
              <a:rPr lang="de-DE" sz="6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BENZ</a:t>
            </a:r>
            <a:r>
              <a:rPr lang="de-DE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DOUBLES RT 61 BENZ </a:t>
            </a:r>
            <a:endParaRPr lang="de-DE" sz="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Calibri"/>
            </a:endParaRPr>
          </a:p>
          <a:p>
            <a:r>
              <a:rPr lang="de-DE" sz="6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+mj-lt"/>
                <a:cs typeface="Calibri"/>
              </a:rPr>
              <a:t>HOMERUN</a:t>
            </a:r>
            <a:r>
              <a:rPr lang="de-DE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+mj-lt"/>
                <a:cs typeface="Calibri"/>
              </a:rPr>
              <a:t>: DOUBLES LT 61 BURST  HOMERUN</a:t>
            </a:r>
          </a:p>
          <a:p>
            <a:r>
              <a:rPr lang="en-US" sz="600" u="sng">
                <a:solidFill>
                  <a:srgbClr val="002060"/>
                </a:solidFill>
                <a:highlight>
                  <a:srgbClr val="FFFF00"/>
                </a:highlight>
                <a:latin typeface="+mj-lt"/>
              </a:rPr>
              <a:t>99</a:t>
            </a:r>
            <a:r>
              <a:rPr lang="en-US" sz="600">
                <a:solidFill>
                  <a:srgbClr val="002060"/>
                </a:solidFill>
                <a:highlight>
                  <a:srgbClr val="FFFF00"/>
                </a:highlight>
                <a:latin typeface="+mj-lt"/>
              </a:rPr>
              <a:t>: DOUBLES RT 99 (NAIL, FAT, HAMMER, SLASH, SEAM, OSCAR, UP, GLANCE FAT)</a:t>
            </a:r>
            <a:endParaRPr lang="en-US" sz="600">
              <a:solidFill>
                <a:srgbClr val="002060"/>
              </a:solidFill>
              <a:highlight>
                <a:srgbClr val="FFFF00"/>
              </a:highlight>
              <a:latin typeface="+mj-lt"/>
              <a:cs typeface="Calibri"/>
            </a:endParaRPr>
          </a:p>
          <a:p>
            <a:r>
              <a:rPr lang="en-US" sz="600" u="sng">
                <a:solidFill>
                  <a:srgbClr val="002060"/>
                </a:solidFill>
                <a:latin typeface="Calibri"/>
                <a:cs typeface="Calibri"/>
              </a:rPr>
              <a:t>PIPE</a:t>
            </a:r>
            <a:r>
              <a:rPr lang="en-US" sz="600">
                <a:solidFill>
                  <a:srgbClr val="002060"/>
                </a:solidFill>
                <a:latin typeface="Calibri"/>
                <a:cs typeface="Calibri"/>
              </a:rPr>
              <a:t>: DOUBLES RT 51 T PIPE SMASH</a:t>
            </a:r>
          </a:p>
          <a:p>
            <a:endParaRPr lang="en-US" sz="600">
              <a:solidFill>
                <a:srgbClr val="002060"/>
              </a:solidFill>
              <a:latin typeface="Calibri"/>
              <a:cs typeface="Calibri"/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131307" y="3116338"/>
            <a:ext cx="1769390" cy="101566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libri"/>
              </a:rPr>
              <a:t>ZORRO: </a:t>
            </a:r>
            <a:r>
              <a:rPr lang="en-US" sz="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libri"/>
              </a:rPr>
              <a:t>DOUBLES RT 12 KEY 2 </a:t>
            </a:r>
            <a:endParaRPr lang="en-US" sz="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Calibri"/>
              <a:cs typeface="Calibri"/>
            </a:endParaRPr>
          </a:p>
          <a:p>
            <a:r>
              <a:rPr lang="en-US" sz="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DOUBLES RT 12 (EYE CANDY LOCK 1)</a:t>
            </a:r>
            <a:endParaRPr lang="en-US" sz="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</a:endParaRPr>
          </a:p>
          <a:p>
            <a:r>
              <a:rPr lang="en-US" sz="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GHOST:</a:t>
            </a:r>
            <a:r>
              <a:rPr lang="en-US" sz="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 DOUBLES RT GHOST 13 KEY 3 GIFT (JET)</a:t>
            </a:r>
            <a:endParaRPr lang="en-US">
              <a:cs typeface="Arial"/>
            </a:endParaRPr>
          </a:p>
          <a:p>
            <a:r>
              <a:rPr lang="en-US" sz="600" b="1" u="sng">
                <a:solidFill>
                  <a:srgbClr val="FF0000"/>
                </a:solidFill>
                <a:latin typeface="Calibri"/>
                <a:cs typeface="Calibri"/>
              </a:rPr>
              <a:t>GATOR</a:t>
            </a:r>
            <a:r>
              <a:rPr lang="en-US" sz="600">
                <a:solidFill>
                  <a:srgbClr val="FF0000"/>
                </a:solidFill>
                <a:latin typeface="Calibri"/>
                <a:cs typeface="Calibri"/>
              </a:rPr>
              <a:t>: DOUBLES RT GHOST 23 GATOR KEY 3 GIFT</a:t>
            </a:r>
            <a:endParaRPr lang="en-US">
              <a:cs typeface="Arial"/>
            </a:endParaRPr>
          </a:p>
          <a:p>
            <a:r>
              <a:rPr lang="en-US" sz="600" b="1">
                <a:solidFill>
                  <a:srgbClr val="FF0000"/>
                </a:solidFill>
                <a:highlight>
                  <a:srgbClr val="FFFF00"/>
                </a:highlight>
                <a:latin typeface="Calibri"/>
                <a:cs typeface="Calibri"/>
              </a:rPr>
              <a:t>ACROSS:  DOUBLES RT H ACROSS 13 FUNGO</a:t>
            </a:r>
            <a:endParaRPr lang="en-US" sz="600" b="1">
              <a:solidFill>
                <a:srgbClr val="FF0000"/>
              </a:solidFill>
              <a:highlight>
                <a:srgbClr val="FFFF00"/>
              </a:highlight>
              <a:latin typeface="Calibri"/>
              <a:ea typeface="Calibri"/>
              <a:cs typeface="Calibri"/>
            </a:endParaRPr>
          </a:p>
          <a:p>
            <a:endParaRPr lang="en-US" sz="600">
              <a:solidFill>
                <a:srgbClr val="FF0000"/>
              </a:solidFill>
              <a:latin typeface="Calibri"/>
              <a:cs typeface="Calibri"/>
            </a:endParaRPr>
          </a:p>
          <a:p>
            <a:endParaRPr lang="en-US" sz="600" b="1">
              <a:solidFill>
                <a:srgbClr val="FF0000"/>
              </a:solidFill>
              <a:latin typeface="Calibri"/>
              <a:cs typeface="Calibri"/>
            </a:endParaRPr>
          </a:p>
          <a:p>
            <a:endParaRPr lang="en-US" sz="600">
              <a:solidFill>
                <a:srgbClr val="FF0000"/>
              </a:solidFill>
              <a:latin typeface="Calibri"/>
              <a:ea typeface="Calibri"/>
              <a:cs typeface="Calibri"/>
            </a:endParaRPr>
          </a:p>
          <a:p>
            <a:endParaRPr lang="en-US" sz="600">
              <a:solidFill>
                <a:srgbClr val="FF0000"/>
              </a:solidFill>
              <a:latin typeface="Calibri"/>
              <a:ea typeface="Calibri"/>
              <a:cs typeface="Calibri"/>
            </a:endParaRPr>
          </a:p>
          <a:p>
            <a:endParaRPr lang="en-US" sz="600" b="1">
              <a:solidFill>
                <a:srgbClr val="FF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106012" y="4687793"/>
            <a:ext cx="2116790" cy="9233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PASS</a:t>
            </a:r>
            <a:endParaRPr lang="en-US" sz="600" b="1" u="sng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r>
              <a:rPr lang="en-US" sz="600" u="sng">
                <a:solidFill>
                  <a:srgbClr val="002060"/>
                </a:solidFill>
                <a:highlight>
                  <a:srgbClr val="FFFF00"/>
                </a:highlight>
                <a:latin typeface="+mn-lt"/>
              </a:rPr>
              <a:t>EXXON: </a:t>
            </a:r>
            <a:r>
              <a:rPr lang="en-US" sz="600">
                <a:solidFill>
                  <a:srgbClr val="002060"/>
                </a:solidFill>
                <a:highlight>
                  <a:srgbClr val="FFFF00"/>
                </a:highlight>
                <a:latin typeface="+mn-lt"/>
              </a:rPr>
              <a:t>TRIO RT 51 EXXON</a:t>
            </a:r>
            <a:endParaRPr lang="en-US" sz="600">
              <a:solidFill>
                <a:srgbClr val="002060"/>
              </a:solidFill>
              <a:highlight>
                <a:srgbClr val="FFFF00"/>
              </a:highlight>
              <a:latin typeface="+mn-lt"/>
              <a:cs typeface="Calibri"/>
            </a:endParaRPr>
          </a:p>
          <a:p>
            <a:r>
              <a:rPr lang="en-US" sz="600" u="sng">
                <a:solidFill>
                  <a:srgbClr val="002060"/>
                </a:solidFill>
                <a:latin typeface="+mn-lt"/>
              </a:rPr>
              <a:t>DAYTONA: </a:t>
            </a:r>
            <a:r>
              <a:rPr lang="en-US" sz="600">
                <a:solidFill>
                  <a:srgbClr val="002060"/>
                </a:solidFill>
                <a:latin typeface="+mn-lt"/>
              </a:rPr>
              <a:t>TRIO RT 61 BOX DAYTONA (X-SHALLOW)</a:t>
            </a:r>
            <a:endParaRPr lang="en-US" sz="600">
              <a:solidFill>
                <a:srgbClr val="002060"/>
              </a:solidFill>
              <a:latin typeface="+mn-lt"/>
              <a:cs typeface="Calibri"/>
            </a:endParaRPr>
          </a:p>
          <a:p>
            <a:r>
              <a:rPr lang="en-US" sz="600">
                <a:solidFill>
                  <a:srgbClr val="002060"/>
                </a:solidFill>
                <a:latin typeface="+mn-lt"/>
                <a:cs typeface="Calibri"/>
              </a:rPr>
              <a:t>HOMERUN:  TRIO RT 61 BURST HOMERUN</a:t>
            </a:r>
          </a:p>
          <a:p>
            <a:r>
              <a:rPr lang="en-US" sz="600" u="sng">
                <a:solidFill>
                  <a:srgbClr val="002060"/>
                </a:solidFill>
                <a:latin typeface="+mn-lt"/>
                <a:cs typeface="Calibri"/>
              </a:rPr>
              <a:t>SLASH</a:t>
            </a:r>
            <a:r>
              <a:rPr lang="en-US" sz="600">
                <a:solidFill>
                  <a:srgbClr val="002060"/>
                </a:solidFill>
                <a:latin typeface="+mn-lt"/>
                <a:cs typeface="Calibri"/>
              </a:rPr>
              <a:t>: TRIO RT 51 SLASH</a:t>
            </a:r>
            <a:endParaRPr lang="en-US">
              <a:cs typeface="Arial"/>
            </a:endParaRPr>
          </a:p>
          <a:p>
            <a:r>
              <a:rPr lang="en-US" sz="600" u="sng">
                <a:solidFill>
                  <a:srgbClr val="002060"/>
                </a:solidFill>
                <a:latin typeface="+mn-lt"/>
                <a:cs typeface="Calibri"/>
              </a:rPr>
              <a:t>FAT: </a:t>
            </a:r>
            <a:r>
              <a:rPr lang="en-US" sz="600">
                <a:solidFill>
                  <a:srgbClr val="002060"/>
                </a:solidFill>
                <a:latin typeface="+mn-lt"/>
                <a:cs typeface="Calibri"/>
              </a:rPr>
              <a:t> TRIO RT BLACK FIRM FAT</a:t>
            </a:r>
          </a:p>
          <a:p>
            <a:r>
              <a:rPr lang="en-US" sz="600" u="sng">
                <a:solidFill>
                  <a:srgbClr val="002060"/>
                </a:solidFill>
                <a:highlight>
                  <a:srgbClr val="FFFF00"/>
                </a:highlight>
                <a:latin typeface="+mn-lt"/>
                <a:cs typeface="Calibri"/>
              </a:rPr>
              <a:t>SPACING</a:t>
            </a:r>
            <a:r>
              <a:rPr lang="en-US" sz="600">
                <a:solidFill>
                  <a:srgbClr val="002060"/>
                </a:solidFill>
                <a:highlight>
                  <a:srgbClr val="FFFF00"/>
                </a:highlight>
                <a:latin typeface="+mn-lt"/>
                <a:cs typeface="Calibri"/>
              </a:rPr>
              <a:t>: BUNCH RT BLACK FIRM  SPACING GIFT</a:t>
            </a:r>
            <a:r>
              <a:rPr lang="en-US" sz="600">
                <a:solidFill>
                  <a:srgbClr val="002060"/>
                </a:solidFill>
                <a:latin typeface="+mn-lt"/>
                <a:cs typeface="Calibri"/>
              </a:rPr>
              <a:t> </a:t>
            </a:r>
          </a:p>
          <a:p>
            <a:r>
              <a:rPr lang="en-US" sz="600">
                <a:solidFill>
                  <a:srgbClr val="002060"/>
                </a:solidFill>
                <a:latin typeface="+mn-lt"/>
                <a:cs typeface="Calibri"/>
              </a:rPr>
              <a:t>BU MESH: BUNCH RT 51 MESH T FLAT</a:t>
            </a:r>
          </a:p>
          <a:p>
            <a:endParaRPr lang="en-US" sz="600">
              <a:solidFill>
                <a:srgbClr val="002060"/>
              </a:solidFill>
              <a:latin typeface="+mn-lt"/>
              <a:cs typeface="Calibri"/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5326356" y="3225541"/>
            <a:ext cx="1262186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SCREENS</a:t>
            </a:r>
          </a:p>
          <a:p>
            <a:endParaRPr lang="en-US" sz="600" b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</p:txBody>
      </p:sp>
      <p:sp>
        <p:nvSpPr>
          <p:cNvPr id="225" name="Rectangle 224"/>
          <p:cNvSpPr/>
          <p:nvPr/>
        </p:nvSpPr>
        <p:spPr>
          <a:xfrm>
            <a:off x="2076844" y="4686841"/>
            <a:ext cx="1699619" cy="55399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PAP</a:t>
            </a:r>
            <a:endParaRPr lang="en-US" sz="600" b="1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r>
              <a:rPr lang="en-US" sz="600" u="sng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LOCK 1: </a:t>
            </a:r>
            <a:endParaRPr lang="en-US" sz="600">
              <a:solidFill>
                <a:srgbClr val="7030A0"/>
              </a:solidFill>
              <a:latin typeface="+mn-lt"/>
              <a:cs typeface="Calibri"/>
            </a:endParaRPr>
          </a:p>
          <a:p>
            <a:r>
              <a:rPr lang="en-US" sz="600">
                <a:solidFill>
                  <a:srgbClr val="7030A0"/>
                </a:solidFill>
                <a:latin typeface="+mn-lt"/>
              </a:rPr>
              <a:t>TRIO RT RACE FLOOD</a:t>
            </a:r>
            <a:endParaRPr lang="en-US" sz="600">
              <a:solidFill>
                <a:srgbClr val="7030A0"/>
              </a:solidFill>
              <a:latin typeface="+mn-lt"/>
              <a:cs typeface="Calibri"/>
            </a:endParaRPr>
          </a:p>
          <a:p>
            <a:endParaRPr lang="en-US" sz="600">
              <a:solidFill>
                <a:srgbClr val="7030A0"/>
              </a:solidFill>
              <a:latin typeface="+mn-lt"/>
              <a:cs typeface="Calibri"/>
            </a:endParaRPr>
          </a:p>
          <a:p>
            <a:endParaRPr lang="en-US" sz="600" b="1">
              <a:solidFill>
                <a:srgbClr val="7030A0"/>
              </a:solidFill>
              <a:latin typeface="+mn-lt"/>
              <a:cs typeface="Calibri"/>
            </a:endParaRPr>
          </a:p>
        </p:txBody>
      </p:sp>
      <p:sp>
        <p:nvSpPr>
          <p:cNvPr id="257" name="Rectangle 256"/>
          <p:cNvSpPr/>
          <p:nvPr/>
        </p:nvSpPr>
        <p:spPr>
          <a:xfrm>
            <a:off x="3146817" y="1457079"/>
            <a:ext cx="1449011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600" b="1">
              <a:solidFill>
                <a:srgbClr val="002060"/>
              </a:solidFill>
              <a:latin typeface="+mj-lt"/>
            </a:endParaRPr>
          </a:p>
          <a:p>
            <a:endParaRPr lang="en-US" sz="600">
              <a:latin typeface="+mj-lt"/>
            </a:endParaRPr>
          </a:p>
        </p:txBody>
      </p:sp>
      <p:sp>
        <p:nvSpPr>
          <p:cNvPr id="260" name="Rectangle 259"/>
          <p:cNvSpPr/>
          <p:nvPr/>
        </p:nvSpPr>
        <p:spPr>
          <a:xfrm>
            <a:off x="1766745" y="6507446"/>
            <a:ext cx="1406914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+mn-lt"/>
              </a:rPr>
              <a:t>LINDA:  </a:t>
            </a:r>
            <a:r>
              <a:rPr lang="en-US" sz="600" b="1">
                <a:solidFill>
                  <a:srgbClr val="00B050"/>
                </a:solidFill>
                <a:highlight>
                  <a:srgbClr val="FFFF00"/>
                </a:highlight>
                <a:latin typeface="+mn-lt"/>
              </a:rPr>
              <a:t>TRIO RT STICK LINDA </a:t>
            </a:r>
            <a:endParaRPr lang="en-US" sz="600" b="1">
              <a:solidFill>
                <a:srgbClr val="00B050"/>
              </a:solidFill>
              <a:highlight>
                <a:srgbClr val="FFFF00"/>
              </a:highlight>
              <a:latin typeface="+mn-lt"/>
              <a:cs typeface="Calibri"/>
            </a:endParaRPr>
          </a:p>
          <a:p>
            <a:r>
              <a:rPr lang="en-US" sz="600" b="1">
                <a:solidFill>
                  <a:srgbClr val="00B050"/>
                </a:solidFill>
                <a:latin typeface="+mn-lt"/>
                <a:cs typeface="Calibri"/>
              </a:rPr>
              <a:t>LASER:  TRIO RT FREE KEY 4 LASER</a:t>
            </a:r>
          </a:p>
          <a:p>
            <a:endParaRPr lang="en-US" sz="600" b="1">
              <a:solidFill>
                <a:srgbClr val="00B050"/>
              </a:solidFill>
              <a:latin typeface="+mn-lt"/>
              <a:cs typeface="Calibri"/>
            </a:endParaRPr>
          </a:p>
        </p:txBody>
      </p:sp>
      <p:sp>
        <p:nvSpPr>
          <p:cNvPr id="261" name="Rectangle 260"/>
          <p:cNvSpPr/>
          <p:nvPr/>
        </p:nvSpPr>
        <p:spPr>
          <a:xfrm>
            <a:off x="6476299" y="3084736"/>
            <a:ext cx="1700949" cy="9233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RUNS</a:t>
            </a:r>
            <a:endParaRPr lang="en-US">
              <a:cs typeface="Arial"/>
            </a:endParaRPr>
          </a:p>
          <a:p>
            <a:r>
              <a:rPr lang="en-US" sz="600" b="1" u="sng">
                <a:solidFill>
                  <a:srgbClr val="FF0000"/>
                </a:solidFill>
                <a:highlight>
                  <a:srgbClr val="FFFF00"/>
                </a:highlight>
                <a:latin typeface="Calibri"/>
                <a:cs typeface="Calibri"/>
              </a:rPr>
              <a:t>TORNADO:</a:t>
            </a:r>
            <a:r>
              <a:rPr lang="en-US" sz="600" b="1">
                <a:solidFill>
                  <a:srgbClr val="FF0000"/>
                </a:solidFill>
                <a:highlight>
                  <a:srgbClr val="FFFF00"/>
                </a:highlight>
                <a:latin typeface="Calibri"/>
                <a:cs typeface="Calibri"/>
              </a:rPr>
              <a:t> GREEN TEAR 13 KEY 3 GIFT</a:t>
            </a:r>
            <a:endParaRPr lang="en-US" b="1">
              <a:solidFill>
                <a:srgbClr val="000000"/>
              </a:solidFill>
              <a:highlight>
                <a:srgbClr val="FFFF00"/>
              </a:highlight>
              <a:cs typeface="Arial"/>
            </a:endParaRPr>
          </a:p>
          <a:p>
            <a:r>
              <a:rPr lang="en-US" sz="600" b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GREEN 13 FUNGO GIFT</a:t>
            </a:r>
          </a:p>
          <a:p>
            <a:r>
              <a:rPr lang="en-US" sz="600" b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GREEN TEAR 23 KEY 3 GIFT</a:t>
            </a:r>
            <a:endParaRPr lang="en-US" sz="600" b="1">
              <a:solidFill>
                <a:srgbClr val="FF0000"/>
              </a:solidFill>
              <a:latin typeface="Calibri"/>
              <a:cs typeface="Calibri"/>
            </a:endParaRPr>
          </a:p>
          <a:p>
            <a:r>
              <a:rPr lang="en-US" sz="600" b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GREEN 17 BOSS (LOCK 1 EYE CANDY)</a:t>
            </a:r>
          </a:p>
          <a:p>
            <a:r>
              <a:rPr lang="en-US" sz="6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(12/21)  BEARS HOT / 14 </a:t>
            </a:r>
          </a:p>
          <a:p>
            <a:r>
              <a:rPr lang="en-US" sz="6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(12/21)   GREEN  PISTON (LEAD DRAW) BLOCK</a:t>
            </a:r>
          </a:p>
          <a:p>
            <a:r>
              <a:rPr lang="en-US" sz="600" u="sng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REDZONE</a:t>
            </a:r>
            <a:endParaRPr lang="en-US" u="sng">
              <a:solidFill>
                <a:srgbClr val="000000"/>
              </a:solidFill>
              <a:ea typeface="Calibri"/>
              <a:cs typeface="Arial" charset="0"/>
            </a:endParaRPr>
          </a:p>
          <a:p>
            <a:r>
              <a:rPr lang="en-US" sz="6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BONE RT TEAR 14 KEY 2 GIFT</a:t>
            </a:r>
          </a:p>
        </p:txBody>
      </p:sp>
      <p:sp>
        <p:nvSpPr>
          <p:cNvPr id="262" name="Rectangle 261"/>
          <p:cNvSpPr/>
          <p:nvPr/>
        </p:nvSpPr>
        <p:spPr>
          <a:xfrm>
            <a:off x="7736169" y="1478976"/>
            <a:ext cx="1781133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600" b="1">
              <a:latin typeface="+mn-lt"/>
            </a:endParaRPr>
          </a:p>
          <a:p>
            <a:r>
              <a:rPr lang="en-US" sz="600" b="1" u="sng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libri"/>
              </a:rPr>
              <a:t>PACERS</a:t>
            </a:r>
            <a:r>
              <a:rPr lang="en-US" sz="6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libri"/>
              </a:rPr>
              <a:t>: </a:t>
            </a:r>
            <a:r>
              <a:rPr lang="en-US" sz="60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libri"/>
              </a:rPr>
              <a:t>GREEN 50 PACERS</a:t>
            </a:r>
            <a:endParaRPr lang="en-US" sz="60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Calibri"/>
              <a:cs typeface="Calibri"/>
            </a:endParaRPr>
          </a:p>
          <a:p>
            <a:r>
              <a:rPr lang="en-US" sz="600" b="1" u="sng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HURRICANE: </a:t>
            </a:r>
            <a:r>
              <a:rPr lang="en-US" sz="600" b="1">
                <a:solidFill>
                  <a:srgbClr val="7030A0"/>
                </a:solidFill>
                <a:latin typeface="Calibri"/>
              </a:rPr>
              <a:t>GREEN TEAR PP BEARS COLD LOCK 3</a:t>
            </a:r>
            <a:endParaRPr lang="en-US" sz="600" b="1">
              <a:solidFill>
                <a:srgbClr val="7030A0"/>
              </a:solidFill>
              <a:latin typeface="Calibri"/>
              <a:cs typeface="Calibri"/>
            </a:endParaRPr>
          </a:p>
          <a:p>
            <a:r>
              <a:rPr lang="en-US" sz="600" b="1">
                <a:solidFill>
                  <a:srgbClr val="7030A0"/>
                </a:solidFill>
                <a:latin typeface="+mn-lt"/>
                <a:cs typeface="Calibri"/>
              </a:rPr>
              <a:t>GREEN 31 FLOOD</a:t>
            </a:r>
          </a:p>
          <a:p>
            <a:r>
              <a:rPr lang="en-US" sz="600" b="1">
                <a:solidFill>
                  <a:srgbClr val="7030A0"/>
                </a:solidFill>
                <a:latin typeface="+mn-lt"/>
                <a:cs typeface="Calibri"/>
              </a:rPr>
              <a:t>GREEN 71 THUMB / HOMERUN</a:t>
            </a:r>
          </a:p>
          <a:p>
            <a:endParaRPr lang="en-US" sz="600" b="1">
              <a:solidFill>
                <a:srgbClr val="7030A0"/>
              </a:solidFill>
              <a:latin typeface="+mn-lt"/>
              <a:cs typeface="Calibri"/>
            </a:endParaRPr>
          </a:p>
          <a:p>
            <a:r>
              <a:rPr lang="en-US" sz="600" b="1" u="sng">
                <a:solidFill>
                  <a:srgbClr val="7030A0"/>
                </a:solidFill>
                <a:latin typeface="+mn-lt"/>
                <a:cs typeface="Calibri"/>
              </a:rPr>
              <a:t>REDZONE</a:t>
            </a:r>
            <a:endParaRPr lang="en-US" u="sng">
              <a:solidFill>
                <a:srgbClr val="000000"/>
              </a:solidFill>
              <a:cs typeface="Arial"/>
            </a:endParaRPr>
          </a:p>
          <a:p>
            <a:r>
              <a:rPr lang="en-US" sz="600" b="1">
                <a:solidFill>
                  <a:srgbClr val="7030A0"/>
                </a:solidFill>
                <a:latin typeface="+mn-lt"/>
                <a:cs typeface="Calibri"/>
              </a:rPr>
              <a:t>BONE RT TEAR 30 FLOOD</a:t>
            </a:r>
            <a:endParaRPr lang="en-US">
              <a:cs typeface="Arial"/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6400629" y="1542976"/>
            <a:ext cx="1600371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>
                <a:solidFill>
                  <a:srgbClr val="002060"/>
                </a:solidFill>
                <a:highlight>
                  <a:srgbClr val="FFFF00"/>
                </a:highlight>
                <a:latin typeface="+mn-lt"/>
              </a:rPr>
              <a:t>GREEN FREE 60 HONDA (PUMP)</a:t>
            </a:r>
            <a:endParaRPr lang="en-US" sz="600" b="1">
              <a:solidFill>
                <a:srgbClr val="002060"/>
              </a:solidFill>
              <a:highlight>
                <a:srgbClr val="FFFF00"/>
              </a:highlight>
              <a:latin typeface="+mn-lt"/>
              <a:cs typeface="Calibri"/>
            </a:endParaRPr>
          </a:p>
          <a:p>
            <a:r>
              <a:rPr lang="en-US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GREEN FREE 50 </a:t>
            </a:r>
            <a:r>
              <a:rPr lang="en-US" sz="600" b="1">
                <a:solidFill>
                  <a:srgbClr val="002060"/>
                </a:solidFill>
                <a:latin typeface="+mn-lt"/>
              </a:rPr>
              <a:t>CHEVRON EXXON</a:t>
            </a:r>
            <a:endParaRPr lang="en-US" sz="600" b="1">
              <a:solidFill>
                <a:srgbClr val="002060"/>
              </a:solidFill>
              <a:latin typeface="+mn-lt"/>
              <a:cs typeface="Calibri"/>
            </a:endParaRPr>
          </a:p>
        </p:txBody>
      </p:sp>
      <p:sp>
        <p:nvSpPr>
          <p:cNvPr id="264" name="Rectangle 263"/>
          <p:cNvSpPr/>
          <p:nvPr/>
        </p:nvSpPr>
        <p:spPr>
          <a:xfrm>
            <a:off x="8095362" y="3231276"/>
            <a:ext cx="1505265" cy="18466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>
                <a:solidFill>
                  <a:srgbClr val="00B050"/>
                </a:solidFill>
                <a:latin typeface="+mn-lt"/>
              </a:rPr>
              <a:t>GREEN TEAR CHEVRON LINDA</a:t>
            </a:r>
            <a:endParaRPr lang="en-US" sz="600" b="1">
              <a:solidFill>
                <a:srgbClr val="00B050"/>
              </a:solidFill>
              <a:latin typeface="+mn-lt"/>
              <a:cs typeface="Calibri"/>
            </a:endParaRPr>
          </a:p>
        </p:txBody>
      </p:sp>
      <p:sp>
        <p:nvSpPr>
          <p:cNvPr id="265" name="Rectangle 264"/>
          <p:cNvSpPr/>
          <p:nvPr/>
        </p:nvSpPr>
        <p:spPr>
          <a:xfrm>
            <a:off x="3114536" y="6491509"/>
            <a:ext cx="1968828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FF0000"/>
                </a:solidFill>
                <a:highlight>
                  <a:srgbClr val="FFFF00"/>
                </a:highlight>
                <a:latin typeface="+mn-lt"/>
              </a:rPr>
              <a:t>FUNGO</a:t>
            </a:r>
            <a:r>
              <a:rPr lang="en-US" sz="600" b="1">
                <a:solidFill>
                  <a:srgbClr val="FF0000"/>
                </a:solidFill>
                <a:highlight>
                  <a:srgbClr val="FFFF00"/>
                </a:highlight>
                <a:latin typeface="+mn-lt"/>
              </a:rPr>
              <a:t>: KING RT 13 FUNGO GIFT</a:t>
            </a:r>
            <a:endParaRPr lang="en-US" b="1">
              <a:solidFill>
                <a:srgbClr val="000000"/>
              </a:solidFill>
              <a:highlight>
                <a:srgbClr val="FFFF00"/>
              </a:highlight>
              <a:cs typeface="Arial" charset="0"/>
            </a:endParaRPr>
          </a:p>
          <a:p>
            <a:r>
              <a:rPr lang="en-US" sz="600" b="1">
                <a:solidFill>
                  <a:srgbClr val="FF0000"/>
                </a:solidFill>
                <a:latin typeface="+mn-lt"/>
                <a:cs typeface="Calibri"/>
              </a:rPr>
              <a:t>KING RT 23 (99)</a:t>
            </a:r>
          </a:p>
          <a:p>
            <a:r>
              <a:rPr lang="en-US" sz="600">
                <a:solidFill>
                  <a:srgbClr val="FF0000"/>
                </a:solidFill>
                <a:highlight>
                  <a:srgbClr val="FFFF00"/>
                </a:highlight>
                <a:latin typeface="+mn-lt"/>
              </a:rPr>
              <a:t>KING RT 15 (FAT) </a:t>
            </a:r>
            <a:endParaRPr lang="en-US">
              <a:solidFill>
                <a:srgbClr val="000000"/>
              </a:solidFill>
              <a:highlight>
                <a:srgbClr val="FFFF00"/>
              </a:highlight>
              <a:cs typeface="Arial" charset="0"/>
            </a:endParaRPr>
          </a:p>
          <a:p>
            <a:r>
              <a:rPr lang="en-US" sz="600">
                <a:solidFill>
                  <a:srgbClr val="FF0000"/>
                </a:solidFill>
                <a:latin typeface="+mn-lt"/>
              </a:rPr>
              <a:t>KING RT 14 BLOCK (99)</a:t>
            </a:r>
            <a:endParaRPr lang="en-US" sz="600">
              <a:solidFill>
                <a:srgbClr val="FF0000"/>
              </a:solidFill>
              <a:latin typeface="+mn-lt"/>
              <a:cs typeface="Calibri"/>
            </a:endParaRPr>
          </a:p>
          <a:p>
            <a:r>
              <a:rPr lang="en-US" sz="600">
                <a:solidFill>
                  <a:srgbClr val="FF0000"/>
                </a:solidFill>
                <a:latin typeface="+mn-lt"/>
              </a:rPr>
              <a:t>KING RT TAXI HOT </a:t>
            </a:r>
            <a:endParaRPr lang="en-US">
              <a:solidFill>
                <a:srgbClr val="000000"/>
              </a:solidFill>
              <a:cs typeface="Arial"/>
            </a:endParaRPr>
          </a:p>
          <a:p>
            <a:r>
              <a:rPr lang="en-US" sz="600">
                <a:solidFill>
                  <a:srgbClr val="FF0000"/>
                </a:solidFill>
                <a:latin typeface="+mn-lt"/>
              </a:rPr>
              <a:t>KING RT BEARS COLD Y POP LOCK 1 </a:t>
            </a:r>
            <a:endParaRPr lang="en-US">
              <a:cs typeface="Arial"/>
            </a:endParaRPr>
          </a:p>
          <a:p>
            <a:r>
              <a:rPr lang="en-US" sz="600">
                <a:solidFill>
                  <a:srgbClr val="FF0000"/>
                </a:solidFill>
                <a:latin typeface="Calibri"/>
                <a:cs typeface="Calibri"/>
              </a:rPr>
              <a:t>KING RT GHOST 14 KEY 2 (16)</a:t>
            </a:r>
          </a:p>
          <a:p>
            <a:endParaRPr lang="en-US" sz="60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268" name="Rectangle 267"/>
          <p:cNvSpPr/>
          <p:nvPr/>
        </p:nvSpPr>
        <p:spPr>
          <a:xfrm>
            <a:off x="5353579" y="6541026"/>
            <a:ext cx="1359369" cy="18466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>
                <a:solidFill>
                  <a:srgbClr val="00B050"/>
                </a:solidFill>
                <a:latin typeface="+mn-lt"/>
              </a:rPr>
              <a:t>KING RT FUNGO LINDA</a:t>
            </a:r>
            <a:endParaRPr lang="en-US" sz="600" b="1">
              <a:solidFill>
                <a:srgbClr val="00B050"/>
              </a:solidFill>
              <a:latin typeface="+mn-lt"/>
              <a:cs typeface="Calibri"/>
            </a:endParaRPr>
          </a:p>
        </p:txBody>
      </p:sp>
      <p:sp>
        <p:nvSpPr>
          <p:cNvPr id="247" name="Rectangle 246"/>
          <p:cNvSpPr/>
          <p:nvPr/>
        </p:nvSpPr>
        <p:spPr>
          <a:xfrm>
            <a:off x="4923243" y="1571086"/>
            <a:ext cx="1457036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7030A0"/>
                </a:solidFill>
                <a:highlight>
                  <a:srgbClr val="FFFF00"/>
                </a:highlight>
                <a:latin typeface="Calibri"/>
              </a:rPr>
              <a:t>FLOOD:</a:t>
            </a:r>
            <a:r>
              <a:rPr lang="en-US" sz="600" b="1">
                <a:solidFill>
                  <a:srgbClr val="7030A0"/>
                </a:solidFill>
                <a:highlight>
                  <a:srgbClr val="FFFF00"/>
                </a:highlight>
                <a:latin typeface="Calibri"/>
              </a:rPr>
              <a:t> QUEEN RT 31 FLOOD</a:t>
            </a:r>
            <a:endParaRPr lang="en-US" sz="600" b="1">
              <a:solidFill>
                <a:srgbClr val="7030A0"/>
              </a:solidFill>
              <a:highlight>
                <a:srgbClr val="FFFF00"/>
              </a:highlight>
              <a:latin typeface="Calibri"/>
              <a:cs typeface="Calibri"/>
            </a:endParaRPr>
          </a:p>
          <a:p>
            <a:endParaRPr lang="en-US" sz="600" b="1">
              <a:solidFill>
                <a:srgbClr val="7030A0"/>
              </a:solidFill>
              <a:latin typeface="Calibri"/>
              <a:cs typeface="Calibri"/>
            </a:endParaRPr>
          </a:p>
          <a:p>
            <a:endParaRPr lang="en-US" sz="600" b="1">
              <a:solidFill>
                <a:srgbClr val="7030A0"/>
              </a:solidFill>
              <a:latin typeface="Calibri"/>
              <a:cs typeface="Calibri"/>
            </a:endParaRPr>
          </a:p>
        </p:txBody>
      </p:sp>
      <p:sp>
        <p:nvSpPr>
          <p:cNvPr id="255" name="Rectangle 254"/>
          <p:cNvSpPr/>
          <p:nvPr/>
        </p:nvSpPr>
        <p:spPr>
          <a:xfrm>
            <a:off x="3112291" y="3077294"/>
            <a:ext cx="1958857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FF0000"/>
                </a:solidFill>
                <a:highlight>
                  <a:srgbClr val="FFFF00"/>
                </a:highlight>
                <a:latin typeface="Calibri"/>
                <a:cs typeface="Calibri"/>
              </a:rPr>
              <a:t>MCDONAOLDS</a:t>
            </a:r>
            <a:r>
              <a:rPr lang="en-US" sz="600">
                <a:solidFill>
                  <a:srgbClr val="FF0000"/>
                </a:solidFill>
                <a:highlight>
                  <a:srgbClr val="FFFF00"/>
                </a:highlight>
                <a:latin typeface="Calibri"/>
                <a:cs typeface="Calibri"/>
              </a:rPr>
              <a:t>: QUEEN RT 15 KEY 2 GIFT (99)</a:t>
            </a:r>
            <a:endParaRPr lang="en-US">
              <a:highlight>
                <a:srgbClr val="FFFF00"/>
              </a:highlight>
              <a:cs typeface="Arial" charset="0"/>
            </a:endParaRPr>
          </a:p>
          <a:p>
            <a:r>
              <a:rPr lang="en-US" sz="600" b="1" u="sng">
                <a:solidFill>
                  <a:srgbClr val="FF0000"/>
                </a:solidFill>
                <a:highlight>
                  <a:srgbClr val="FFFF00"/>
                </a:highlight>
                <a:latin typeface="Calibri"/>
                <a:cs typeface="Calibri"/>
              </a:rPr>
              <a:t>NICKEL: </a:t>
            </a:r>
            <a:r>
              <a:rPr lang="en-US" sz="600">
                <a:solidFill>
                  <a:srgbClr val="FF0000"/>
                </a:solidFill>
                <a:highlight>
                  <a:srgbClr val="FFFF00"/>
                </a:highlight>
                <a:latin typeface="Calibri"/>
                <a:cs typeface="Calibri"/>
              </a:rPr>
              <a:t>QUEEN RT BEARS COLD (99) </a:t>
            </a:r>
            <a:endParaRPr lang="en-US">
              <a:highlight>
                <a:srgbClr val="FFFF00"/>
              </a:highlight>
              <a:cs typeface="Arial"/>
            </a:endParaRPr>
          </a:p>
          <a:p>
            <a:r>
              <a:rPr lang="en-US" sz="600" b="1" u="sng">
                <a:solidFill>
                  <a:srgbClr val="FF0000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</a:rPr>
              <a:t>POPEYES: </a:t>
            </a:r>
            <a:r>
              <a:rPr lang="en-US" sz="600">
                <a:solidFill>
                  <a:srgbClr val="FF0000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</a:rPr>
              <a:t>QUEEN RT 14 (99) </a:t>
            </a:r>
          </a:p>
          <a:p>
            <a:r>
              <a:rPr lang="en-US" sz="600" b="1" u="sng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PIC:</a:t>
            </a:r>
            <a:r>
              <a:rPr lang="en-US" sz="6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QUEEN RT H ACROSS 12 PWF   (BEARS)</a:t>
            </a:r>
          </a:p>
          <a:p>
            <a:r>
              <a:rPr lang="en-US" sz="6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QUEEN RT 13 BOSS FAT </a:t>
            </a:r>
          </a:p>
          <a:p>
            <a:r>
              <a:rPr lang="en-US" sz="6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QUEEN RT 13 FUNGO GIFT</a:t>
            </a:r>
          </a:p>
          <a:p>
            <a:r>
              <a:rPr lang="en-US" sz="6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QUEEN RT H ACROSS Q BOSS COLD  </a:t>
            </a:r>
          </a:p>
          <a:p>
            <a:endParaRPr lang="en-US" sz="600">
              <a:solidFill>
                <a:srgbClr val="FF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74" name="TextBox 50"/>
          <p:cNvSpPr txBox="1">
            <a:spLocks noChangeArrowheads="1"/>
          </p:cNvSpPr>
          <p:nvPr/>
        </p:nvSpPr>
        <p:spPr bwMode="auto">
          <a:xfrm>
            <a:off x="1211789" y="996999"/>
            <a:ext cx="1902026" cy="37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661" tIns="48331" rIns="96661" bIns="48331" anchor="t">
            <a:spAutoFit/>
          </a:bodyPr>
          <a:lstStyle/>
          <a:p>
            <a:pPr defTabSz="966788"/>
            <a:r>
              <a:rPr lang="en-US" sz="600" b="1">
                <a:latin typeface="Calibri"/>
                <a:cs typeface="Calibri"/>
              </a:rPr>
              <a:t>FRONT: ODD (87%) 30 (3%) NAVJO(3%)</a:t>
            </a:r>
          </a:p>
          <a:p>
            <a:pPr defTabSz="966788"/>
            <a:r>
              <a:rPr lang="en-US" sz="600" b="1">
                <a:latin typeface="Calibri"/>
                <a:cs typeface="Calibri"/>
              </a:rPr>
              <a:t>BLITZ: BDY SCRAPE (7X) JAM (5X) BULLETS (4X)</a:t>
            </a:r>
          </a:p>
          <a:p>
            <a:pPr defTabSz="966788"/>
            <a:r>
              <a:rPr lang="en-US" sz="600" b="1">
                <a:latin typeface="Calibri"/>
                <a:cs typeface="Calibri"/>
              </a:rPr>
              <a:t>COVER: 4 (38%) COV 0 (11%)  40 (9%) </a:t>
            </a:r>
            <a:endParaRPr lang="en-US" sz="600" b="1">
              <a:latin typeface="Calibri" pitchFamily="34" charset="0"/>
              <a:cs typeface="Calibri"/>
            </a:endParaRPr>
          </a:p>
        </p:txBody>
      </p:sp>
      <p:sp>
        <p:nvSpPr>
          <p:cNvPr id="275" name="TextBox 50"/>
          <p:cNvSpPr txBox="1">
            <a:spLocks noChangeArrowheads="1"/>
          </p:cNvSpPr>
          <p:nvPr/>
        </p:nvSpPr>
        <p:spPr bwMode="auto">
          <a:xfrm>
            <a:off x="4247617" y="1037533"/>
            <a:ext cx="2107015" cy="37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661" tIns="48331" rIns="96661" bIns="48331" anchor="t">
            <a:spAutoFit/>
          </a:bodyPr>
          <a:lstStyle/>
          <a:p>
            <a:pPr defTabSz="966788"/>
            <a:r>
              <a:rPr lang="en-US" sz="600" b="1">
                <a:latin typeface="Calibri"/>
                <a:cs typeface="Calibri"/>
              </a:rPr>
              <a:t>FRONT: ODD (94%) SPLIT (2%) TITE (2%)</a:t>
            </a:r>
          </a:p>
          <a:p>
            <a:pPr defTabSz="966788"/>
            <a:r>
              <a:rPr lang="en-US" sz="600" b="1">
                <a:latin typeface="Calibri"/>
                <a:cs typeface="Calibri"/>
              </a:rPr>
              <a:t>BLITZ: BDY SONIC (2X) BDY CAT (1X) BDY SCRAPE (1X) </a:t>
            </a:r>
            <a:endParaRPr lang="en-US" sz="600" b="1">
              <a:latin typeface="Calibri" pitchFamily="34" charset="0"/>
              <a:cs typeface="Calibri"/>
            </a:endParaRPr>
          </a:p>
          <a:p>
            <a:pPr defTabSz="966788"/>
            <a:r>
              <a:rPr lang="en-US" sz="600" b="1">
                <a:latin typeface="Calibri"/>
                <a:cs typeface="Calibri"/>
              </a:rPr>
              <a:t>COVER: 0 (24%) 40 (15%) 4 (16%)4 LOCK (10%)</a:t>
            </a:r>
          </a:p>
        </p:txBody>
      </p:sp>
      <p:sp>
        <p:nvSpPr>
          <p:cNvPr id="276" name="TextBox 50"/>
          <p:cNvSpPr txBox="1">
            <a:spLocks noChangeArrowheads="1"/>
          </p:cNvSpPr>
          <p:nvPr/>
        </p:nvSpPr>
        <p:spPr bwMode="auto">
          <a:xfrm>
            <a:off x="7540272" y="1003882"/>
            <a:ext cx="1968352" cy="37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661" tIns="48331" rIns="96661" bIns="48331" anchor="t">
            <a:spAutoFit/>
          </a:bodyPr>
          <a:lstStyle/>
          <a:p>
            <a:pPr defTabSz="966788"/>
            <a:r>
              <a:rPr lang="en-US" sz="600" b="1">
                <a:latin typeface="Calibri"/>
                <a:cs typeface="Calibri"/>
              </a:rPr>
              <a:t>FRONT: ODD (67%) 42 OVER (33%) </a:t>
            </a:r>
            <a:endParaRPr lang="en-US" sz="600" b="1">
              <a:latin typeface="Calibri" pitchFamily="34" charset="0"/>
              <a:cs typeface="Calibri"/>
            </a:endParaRPr>
          </a:p>
          <a:p>
            <a:pPr defTabSz="966788"/>
            <a:r>
              <a:rPr lang="en-US" sz="600" b="1">
                <a:latin typeface="Calibri"/>
                <a:cs typeface="Calibri"/>
              </a:rPr>
              <a:t>BLITZ: BDY SONIC (1X)</a:t>
            </a:r>
            <a:endParaRPr lang="en-US" sz="600" b="1">
              <a:latin typeface="Calibri" pitchFamily="34" charset="0"/>
              <a:cs typeface="Calibri"/>
            </a:endParaRPr>
          </a:p>
          <a:p>
            <a:pPr defTabSz="966788"/>
            <a:r>
              <a:rPr lang="en-US" sz="600" b="1">
                <a:latin typeface="Calibri"/>
                <a:cs typeface="Calibri"/>
              </a:rPr>
              <a:t>COVER: 0 (50%) 2 (16%) 3 WEAK (16%) 40 (16%)</a:t>
            </a:r>
            <a:endParaRPr lang="en-US" sz="600" b="1">
              <a:latin typeface="Calibri" pitchFamily="34" charset="0"/>
              <a:cs typeface="Calibri"/>
            </a:endParaRPr>
          </a:p>
        </p:txBody>
      </p:sp>
      <p:sp>
        <p:nvSpPr>
          <p:cNvPr id="277" name="TextBox 50"/>
          <p:cNvSpPr txBox="1">
            <a:spLocks noChangeArrowheads="1"/>
          </p:cNvSpPr>
          <p:nvPr/>
        </p:nvSpPr>
        <p:spPr bwMode="auto">
          <a:xfrm>
            <a:off x="993064" y="4223108"/>
            <a:ext cx="2136486" cy="37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661" tIns="48331" rIns="96661" bIns="48331" anchor="t">
            <a:spAutoFit/>
          </a:bodyPr>
          <a:lstStyle/>
          <a:p>
            <a:pPr defTabSz="966788"/>
            <a:r>
              <a:rPr lang="en-US" sz="600" b="1">
                <a:latin typeface="Calibri"/>
                <a:cs typeface="Calibri"/>
              </a:rPr>
              <a:t>FRONT: ODD (52%) LION (28%) 30 (3.7%) TITE (3.7%)</a:t>
            </a:r>
          </a:p>
          <a:p>
            <a:pPr defTabSz="966788"/>
            <a:r>
              <a:rPr lang="en-US" sz="600" b="1">
                <a:latin typeface="Calibri"/>
                <a:cs typeface="Calibri"/>
              </a:rPr>
              <a:t>BLITZ: BDY SONIC (8X) JAM (4X) JETS (4X) BDY CAT (3X) </a:t>
            </a:r>
          </a:p>
          <a:p>
            <a:pPr defTabSz="966788"/>
            <a:r>
              <a:rPr lang="en-US" sz="600" b="1">
                <a:latin typeface="Calibri"/>
                <a:cs typeface="Calibri"/>
              </a:rPr>
              <a:t>COVER: 0 (15%) 3 (14%) 4 (9%) 3 CLOUD (8%) 3 LOCK (8%)</a:t>
            </a:r>
          </a:p>
        </p:txBody>
      </p:sp>
      <p:sp>
        <p:nvSpPr>
          <p:cNvPr id="278" name="TextBox 50"/>
          <p:cNvSpPr txBox="1">
            <a:spLocks noChangeArrowheads="1"/>
          </p:cNvSpPr>
          <p:nvPr/>
        </p:nvSpPr>
        <p:spPr bwMode="auto">
          <a:xfrm>
            <a:off x="4312468" y="4185980"/>
            <a:ext cx="2212194" cy="37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661" tIns="48331" rIns="96661" bIns="48331" anchor="t">
            <a:spAutoFit/>
          </a:bodyPr>
          <a:lstStyle/>
          <a:p>
            <a:pPr defTabSz="966788"/>
            <a:r>
              <a:rPr lang="en-US" sz="600" b="1">
                <a:latin typeface="Calibri"/>
                <a:cs typeface="Calibri"/>
              </a:rPr>
              <a:t>FRONT: ODD (83%) 30 (6%) TITE (4%) </a:t>
            </a:r>
            <a:endParaRPr lang="en-US" sz="600" b="1">
              <a:latin typeface="Calibri" pitchFamily="34" charset="0"/>
              <a:cs typeface="Calibri"/>
            </a:endParaRPr>
          </a:p>
          <a:p>
            <a:pPr defTabSz="966788"/>
            <a:r>
              <a:rPr lang="en-US" sz="600" b="1">
                <a:latin typeface="Calibri"/>
                <a:cs typeface="Calibri"/>
              </a:rPr>
              <a:t>BLITZ: WC (2X) W-D (2X) M-A (1X</a:t>
            </a:r>
          </a:p>
          <a:p>
            <a:pPr defTabSz="966788"/>
            <a:r>
              <a:rPr lang="en-US" sz="600" b="1">
                <a:latin typeface="Calibri"/>
                <a:cs typeface="Calibri"/>
              </a:rPr>
              <a:t>COVER: 1 (34%) 4  (31%) 4 LOCK (13%)</a:t>
            </a:r>
          </a:p>
        </p:txBody>
      </p:sp>
      <p:sp>
        <p:nvSpPr>
          <p:cNvPr id="259" name="Rectangle 258"/>
          <p:cNvSpPr/>
          <p:nvPr/>
        </p:nvSpPr>
        <p:spPr>
          <a:xfrm>
            <a:off x="6504895" y="6490924"/>
            <a:ext cx="1660099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RUNS</a:t>
            </a:r>
            <a:endParaRPr lang="en-US" sz="600" b="1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KING BUNCH TOB 27 CRACK</a:t>
            </a: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KING BUNCH TOB TRUCK COLD</a:t>
            </a: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(TOB) KING BUNCH RT 23 GATOR KEY 1 GIFT </a:t>
            </a:r>
          </a:p>
          <a:p>
            <a:endParaRPr lang="en-US" sz="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/>
              <a:cs typeface="Calibri"/>
            </a:endParaRPr>
          </a:p>
          <a:p>
            <a:endParaRPr lang="en-US" sz="600" b="1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/>
              <a:cs typeface="Calibri"/>
            </a:endParaRPr>
          </a:p>
          <a:p>
            <a:r>
              <a:rPr lang="en-US" sz="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SHORT YARDAGE</a:t>
            </a:r>
          </a:p>
          <a:p>
            <a:endParaRPr lang="en-US" sz="600" b="1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/>
              <a:cs typeface="Calibri"/>
            </a:endParaRPr>
          </a:p>
        </p:txBody>
      </p:sp>
      <p:sp>
        <p:nvSpPr>
          <p:cNvPr id="267" name="Rectangle 266"/>
          <p:cNvSpPr/>
          <p:nvPr/>
        </p:nvSpPr>
        <p:spPr>
          <a:xfrm>
            <a:off x="7895771" y="4655754"/>
            <a:ext cx="1419907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PAP</a:t>
            </a:r>
            <a:endParaRPr lang="en-US" sz="60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/>
              <a:cs typeface="Calibri"/>
            </a:endParaRPr>
          </a:p>
          <a:p>
            <a:endParaRPr lang="en-US" sz="60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/>
              <a:cs typeface="Calibri"/>
            </a:endParaRPr>
          </a:p>
          <a:p>
            <a:endParaRPr lang="en-US" sz="60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/>
              <a:cs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4411" y="7571"/>
            <a:ext cx="916858" cy="916858"/>
          </a:xfrm>
          <a:prstGeom prst="rect">
            <a:avLst/>
          </a:prstGeom>
        </p:spPr>
      </p:pic>
      <p:pic>
        <p:nvPicPr>
          <p:cNvPr id="5" name="Picture 2" descr="Arkansas Pine Bluff Golden Lions | Golden Lion Stadium - Football  Championship Subdivis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50" y="119182"/>
            <a:ext cx="809975" cy="74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ADA9CFB-D7F2-4906-7E6A-D659954986F4}"/>
              </a:ext>
            </a:extLst>
          </p:cNvPr>
          <p:cNvSpPr txBox="1"/>
          <p:nvPr/>
        </p:nvSpPr>
        <p:spPr>
          <a:xfrm>
            <a:off x="3166480" y="1597868"/>
            <a:ext cx="1621097" cy="379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600" b="1">
              <a:solidFill>
                <a:srgbClr val="7030A0"/>
              </a:solidFill>
              <a:latin typeface="Calibri"/>
              <a:cs typeface="Calibri"/>
            </a:endParaRPr>
          </a:p>
          <a:p>
            <a:r>
              <a:rPr lang="en-US" sz="600" b="1">
                <a:solidFill>
                  <a:srgbClr val="7030A0"/>
                </a:solidFill>
                <a:latin typeface="Calibri"/>
                <a:cs typeface="Calibri"/>
              </a:rPr>
              <a:t>QUEEN RT 61 CADDY</a:t>
            </a:r>
          </a:p>
          <a:p>
            <a:r>
              <a:rPr lang="en-US" sz="600" b="1">
                <a:solidFill>
                  <a:srgbClr val="7030A0"/>
                </a:solidFill>
                <a:highlight>
                  <a:srgbClr val="FFFF00"/>
                </a:highlight>
                <a:latin typeface="Calibri"/>
                <a:cs typeface="Calibri"/>
              </a:rPr>
              <a:t>QUEEN RT FREE 51 CHEVRON  </a:t>
            </a:r>
          </a:p>
        </p:txBody>
      </p:sp>
      <p:sp>
        <p:nvSpPr>
          <p:cNvPr id="4" name="TextBox 50">
            <a:extLst>
              <a:ext uri="{FF2B5EF4-FFF2-40B4-BE49-F238E27FC236}">
                <a16:creationId xmlns:a16="http://schemas.microsoft.com/office/drawing/2014/main" id="{D2F9F7DE-F68C-874F-BD88-71BF2B9FD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5647" y="4226967"/>
            <a:ext cx="1503709" cy="46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661" tIns="48331" rIns="96661" bIns="48331" anchor="t">
            <a:spAutoFit/>
          </a:bodyPr>
          <a:lstStyle/>
          <a:p>
            <a:pPr defTabSz="966788"/>
            <a:r>
              <a:rPr lang="en-US" sz="600" b="1">
                <a:latin typeface="Calibri"/>
                <a:cs typeface="Calibri"/>
              </a:rPr>
              <a:t>FRONT: ODD (88%) BEAR (11%)  </a:t>
            </a:r>
            <a:endParaRPr lang="en-US" sz="600" b="1">
              <a:latin typeface="Calibri" pitchFamily="34" charset="0"/>
              <a:cs typeface="Calibri"/>
            </a:endParaRPr>
          </a:p>
          <a:p>
            <a:pPr defTabSz="966788"/>
            <a:r>
              <a:rPr lang="en-US" sz="600" b="1">
                <a:latin typeface="Calibri"/>
                <a:cs typeface="Calibri"/>
              </a:rPr>
              <a:t>BLITZ: BULLETS (2X) BDY SONIC (1X) BDY STRT (1X)</a:t>
            </a:r>
          </a:p>
          <a:p>
            <a:pPr defTabSz="966788"/>
            <a:r>
              <a:rPr lang="en-US" sz="600" b="1">
                <a:latin typeface="Calibri"/>
                <a:cs typeface="Calibri"/>
              </a:rPr>
              <a:t>COVER: 0 (77%) 0 BANJO  (11%)</a:t>
            </a:r>
          </a:p>
        </p:txBody>
      </p:sp>
    </p:spTree>
    <p:extLst>
      <p:ext uri="{BB962C8B-B14F-4D97-AF65-F5344CB8AC3E}">
        <p14:creationId xmlns:p14="http://schemas.microsoft.com/office/powerpoint/2010/main" val="4109603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Line 157">
            <a:extLst>
              <a:ext uri="{FF2B5EF4-FFF2-40B4-BE49-F238E27FC236}">
                <a16:creationId xmlns:a16="http://schemas.microsoft.com/office/drawing/2014/main" id="{F0843EFB-4409-408D-9D54-626C1E7189C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338" y="4144962"/>
            <a:ext cx="929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89" name="Group 288">
            <a:extLst>
              <a:ext uri="{FF2B5EF4-FFF2-40B4-BE49-F238E27FC236}">
                <a16:creationId xmlns:a16="http://schemas.microsoft.com/office/drawing/2014/main" id="{62F926A4-5108-4F41-8817-B81FF24AB95B}"/>
              </a:ext>
            </a:extLst>
          </p:cNvPr>
          <p:cNvGrpSpPr/>
          <p:nvPr/>
        </p:nvGrpSpPr>
        <p:grpSpPr>
          <a:xfrm>
            <a:off x="134142" y="938213"/>
            <a:ext cx="9314658" cy="6559550"/>
            <a:chOff x="134142" y="938213"/>
            <a:chExt cx="9314658" cy="6559550"/>
          </a:xfrm>
        </p:grpSpPr>
        <p:cxnSp>
          <p:nvCxnSpPr>
            <p:cNvPr id="290" name="Straight Connector 289">
              <a:extLst>
                <a:ext uri="{FF2B5EF4-FFF2-40B4-BE49-F238E27FC236}">
                  <a16:creationId xmlns:a16="http://schemas.microsoft.com/office/drawing/2014/main" id="{B630A767-79BD-49E7-A6D8-768EBB9319C3}"/>
                </a:ext>
              </a:extLst>
            </p:cNvPr>
            <p:cNvCxnSpPr/>
            <p:nvPr/>
          </p:nvCxnSpPr>
          <p:spPr>
            <a:xfrm rot="16200000" flipH="1">
              <a:off x="-3124200" y="4221163"/>
              <a:ext cx="6553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>
              <a:extLst>
                <a:ext uri="{FF2B5EF4-FFF2-40B4-BE49-F238E27FC236}">
                  <a16:creationId xmlns:a16="http://schemas.microsoft.com/office/drawing/2014/main" id="{D278E013-227F-48ED-8655-E0E1420E62D0}"/>
                </a:ext>
              </a:extLst>
            </p:cNvPr>
            <p:cNvCxnSpPr/>
            <p:nvPr/>
          </p:nvCxnSpPr>
          <p:spPr>
            <a:xfrm>
              <a:off x="134142" y="7497763"/>
              <a:ext cx="9296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2" name="Line 153">
              <a:extLst>
                <a:ext uri="{FF2B5EF4-FFF2-40B4-BE49-F238E27FC236}">
                  <a16:creationId xmlns:a16="http://schemas.microsoft.com/office/drawing/2014/main" id="{ACE9EE49-5358-4CB7-8B33-7895CF1B0E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338" y="938213"/>
              <a:ext cx="9280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293" name="Straight Connector 17">
              <a:extLst>
                <a:ext uri="{FF2B5EF4-FFF2-40B4-BE49-F238E27FC236}">
                  <a16:creationId xmlns:a16="http://schemas.microsoft.com/office/drawing/2014/main" id="{D78CD472-51A9-4A9E-B230-AF25E54CFB28}"/>
                </a:ext>
              </a:extLst>
            </p:cNvPr>
            <p:cNvCxnSpPr/>
            <p:nvPr/>
          </p:nvCxnSpPr>
          <p:spPr>
            <a:xfrm rot="16200000" flipH="1">
              <a:off x="6172200" y="4221163"/>
              <a:ext cx="6553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52EF0DC6-B136-4687-AE91-BEF58CCF7A1D}"/>
              </a:ext>
            </a:extLst>
          </p:cNvPr>
          <p:cNvCxnSpPr/>
          <p:nvPr/>
        </p:nvCxnSpPr>
        <p:spPr>
          <a:xfrm rot="16200000" flipH="1">
            <a:off x="-129590" y="4221163"/>
            <a:ext cx="655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802E892C-840F-42D0-8A94-ABED025D4F22}"/>
              </a:ext>
            </a:extLst>
          </p:cNvPr>
          <p:cNvCxnSpPr/>
          <p:nvPr/>
        </p:nvCxnSpPr>
        <p:spPr>
          <a:xfrm rot="16200000" flipH="1">
            <a:off x="3200400" y="4221163"/>
            <a:ext cx="655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56DC4FA2-B92A-4306-A638-1C14DFCAAFDE}"/>
              </a:ext>
            </a:extLst>
          </p:cNvPr>
          <p:cNvSpPr txBox="1"/>
          <p:nvPr/>
        </p:nvSpPr>
        <p:spPr>
          <a:xfrm>
            <a:off x="3291466" y="1026744"/>
            <a:ext cx="1095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EMPTY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4203209F-8692-44E0-BDB9-3837488B61E8}"/>
              </a:ext>
            </a:extLst>
          </p:cNvPr>
          <p:cNvGrpSpPr/>
          <p:nvPr/>
        </p:nvGrpSpPr>
        <p:grpSpPr>
          <a:xfrm>
            <a:off x="4226111" y="2934079"/>
            <a:ext cx="960437" cy="63500"/>
            <a:chOff x="653452" y="6397455"/>
            <a:chExt cx="960437" cy="63500"/>
          </a:xfrm>
        </p:grpSpPr>
        <p:sp>
          <p:nvSpPr>
            <p:cNvPr id="82" name="Rectangle 27">
              <a:extLst>
                <a:ext uri="{FF2B5EF4-FFF2-40B4-BE49-F238E27FC236}">
                  <a16:creationId xmlns:a16="http://schemas.microsoft.com/office/drawing/2014/main" id="{A0BBDE68-3219-4221-83AF-71F570BA639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80489" y="6397455"/>
              <a:ext cx="106363" cy="6350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</a:endParaRPr>
            </a:p>
          </p:txBody>
        </p:sp>
        <p:sp>
          <p:nvSpPr>
            <p:cNvPr id="83" name="Oval 28">
              <a:extLst>
                <a:ext uri="{FF2B5EF4-FFF2-40B4-BE49-F238E27FC236}">
                  <a16:creationId xmlns:a16="http://schemas.microsoft.com/office/drawing/2014/main" id="{DD289964-CAA0-4E07-B9A3-4CFCE3C1C0D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67764" y="6397455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</a:endParaRPr>
            </a:p>
          </p:txBody>
        </p:sp>
        <p:sp>
          <p:nvSpPr>
            <p:cNvPr id="84" name="Oval 29">
              <a:extLst>
                <a:ext uri="{FF2B5EF4-FFF2-40B4-BE49-F238E27FC236}">
                  <a16:creationId xmlns:a16="http://schemas.microsoft.com/office/drawing/2014/main" id="{F818B544-F311-4ACE-A8E4-DEC87898A6A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294802" y="6397455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</a:endParaRPr>
            </a:p>
          </p:txBody>
        </p:sp>
        <p:sp>
          <p:nvSpPr>
            <p:cNvPr id="85" name="Oval 30">
              <a:extLst>
                <a:ext uri="{FF2B5EF4-FFF2-40B4-BE49-F238E27FC236}">
                  <a16:creationId xmlns:a16="http://schemas.microsoft.com/office/drawing/2014/main" id="{C1713FE3-F46A-4D5C-9D9A-45517D18BF2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07527" y="6397455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</a:endParaRPr>
            </a:p>
          </p:txBody>
        </p:sp>
        <p:sp>
          <p:nvSpPr>
            <p:cNvPr id="86" name="Oval 32">
              <a:extLst>
                <a:ext uri="{FF2B5EF4-FFF2-40B4-BE49-F238E27FC236}">
                  <a16:creationId xmlns:a16="http://schemas.microsoft.com/office/drawing/2014/main" id="{6F097D88-4F1F-4C2D-A629-0596630A276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53452" y="6397455"/>
              <a:ext cx="107950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87" name="Group 360">
            <a:extLst>
              <a:ext uri="{FF2B5EF4-FFF2-40B4-BE49-F238E27FC236}">
                <a16:creationId xmlns:a16="http://schemas.microsoft.com/office/drawing/2014/main" id="{6AEE11F9-EA80-4A7F-A12C-4E0E063A1E2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752709" y="3020963"/>
            <a:ext cx="221536" cy="153888"/>
            <a:chOff x="1465557" y="2563156"/>
            <a:chExt cx="220943" cy="154319"/>
          </a:xfrm>
        </p:grpSpPr>
        <p:sp>
          <p:nvSpPr>
            <p:cNvPr id="88" name="Oval 30">
              <a:extLst>
                <a:ext uri="{FF2B5EF4-FFF2-40B4-BE49-F238E27FC236}">
                  <a16:creationId xmlns:a16="http://schemas.microsoft.com/office/drawing/2014/main" id="{DE8C04A0-07A3-42AC-830F-C9DAC6910A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609850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</a:endParaRPr>
            </a:p>
          </p:txBody>
        </p:sp>
        <p:sp>
          <p:nvSpPr>
            <p:cNvPr id="89" name="TextBox 362">
              <a:extLst>
                <a:ext uri="{FF2B5EF4-FFF2-40B4-BE49-F238E27FC236}">
                  <a16:creationId xmlns:a16="http://schemas.microsoft.com/office/drawing/2014/main" id="{FE12A237-3A80-459F-B99F-62BEB064F1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5557" y="2563156"/>
              <a:ext cx="220943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H</a:t>
              </a:r>
              <a:endParaRPr lang="en-US"/>
            </a:p>
          </p:txBody>
        </p:sp>
      </p:grpSp>
      <p:grpSp>
        <p:nvGrpSpPr>
          <p:cNvPr id="90" name="Group 363">
            <a:extLst>
              <a:ext uri="{FF2B5EF4-FFF2-40B4-BE49-F238E27FC236}">
                <a16:creationId xmlns:a16="http://schemas.microsoft.com/office/drawing/2014/main" id="{2836C695-3E24-4029-88E5-6AD49CDC4EC6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3861324" y="3028696"/>
            <a:ext cx="221536" cy="153888"/>
            <a:chOff x="1464364" y="2690513"/>
            <a:chExt cx="221051" cy="153000"/>
          </a:xfrm>
        </p:grpSpPr>
        <p:sp>
          <p:nvSpPr>
            <p:cNvPr id="91" name="Oval 30">
              <a:extLst>
                <a:ext uri="{FF2B5EF4-FFF2-40B4-BE49-F238E27FC236}">
                  <a16:creationId xmlns:a16="http://schemas.microsoft.com/office/drawing/2014/main" id="{62CB6EA9-CA21-4E07-8BA1-C06394AC8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73526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</a:endParaRPr>
            </a:p>
          </p:txBody>
        </p:sp>
        <p:sp>
          <p:nvSpPr>
            <p:cNvPr id="92" name="TextBox 365">
              <a:extLst>
                <a:ext uri="{FF2B5EF4-FFF2-40B4-BE49-F238E27FC236}">
                  <a16:creationId xmlns:a16="http://schemas.microsoft.com/office/drawing/2014/main" id="{08EE1E89-07C5-4CEC-8285-DBBAF16C5C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4364" y="2690513"/>
              <a:ext cx="221051" cy="15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X</a:t>
              </a:r>
              <a:endParaRPr lang="en-US"/>
            </a:p>
          </p:txBody>
        </p:sp>
      </p:grpSp>
      <p:sp>
        <p:nvSpPr>
          <p:cNvPr id="94" name="Oval 28">
            <a:extLst>
              <a:ext uri="{FF2B5EF4-FFF2-40B4-BE49-F238E27FC236}">
                <a16:creationId xmlns:a16="http://schemas.microsoft.com/office/drawing/2014/main" id="{317F2BB0-2AC1-492C-873E-BC078AA9D9E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113863" y="2986033"/>
            <a:ext cx="106580" cy="63322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lIns="96661" tIns="48331" rIns="96661" bIns="48331" anchor="ctr"/>
          <a:lstStyle/>
          <a:p>
            <a:pPr algn="ctr" defTabSz="966788"/>
            <a:endParaRPr lang="en-US">
              <a:latin typeface="Calibri" pitchFamily="34" charset="0"/>
            </a:endParaRPr>
          </a:p>
        </p:txBody>
      </p:sp>
      <p:grpSp>
        <p:nvGrpSpPr>
          <p:cNvPr id="96" name="Group 369">
            <a:extLst>
              <a:ext uri="{FF2B5EF4-FFF2-40B4-BE49-F238E27FC236}">
                <a16:creationId xmlns:a16="http://schemas.microsoft.com/office/drawing/2014/main" id="{BDE296F8-050E-4886-9CB3-E1D389562FCA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389715" y="3018564"/>
            <a:ext cx="221536" cy="153888"/>
            <a:chOff x="5747722" y="2317184"/>
            <a:chExt cx="222491" cy="154319"/>
          </a:xfrm>
        </p:grpSpPr>
        <p:sp>
          <p:nvSpPr>
            <p:cNvPr id="97" name="Oval 30">
              <a:extLst>
                <a:ext uri="{FF2B5EF4-FFF2-40B4-BE49-F238E27FC236}">
                  <a16:creationId xmlns:a16="http://schemas.microsoft.com/office/drawing/2014/main" id="{810A3C50-7B2C-4A7F-8F17-AD690070AE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9174" y="2362597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</a:endParaRPr>
            </a:p>
          </p:txBody>
        </p:sp>
        <p:sp>
          <p:nvSpPr>
            <p:cNvPr id="98" name="TextBox 371">
              <a:extLst>
                <a:ext uri="{FF2B5EF4-FFF2-40B4-BE49-F238E27FC236}">
                  <a16:creationId xmlns:a16="http://schemas.microsoft.com/office/drawing/2014/main" id="{EB219535-9605-4A31-9F86-E5A4C0B96F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7722" y="2317184"/>
              <a:ext cx="222491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"/>
                <a:t>Y</a:t>
              </a:r>
            </a:p>
          </p:txBody>
        </p:sp>
      </p:grpSp>
      <p:sp>
        <p:nvSpPr>
          <p:cNvPr id="107" name="Rectangle 106"/>
          <p:cNvSpPr/>
          <p:nvPr/>
        </p:nvSpPr>
        <p:spPr>
          <a:xfrm>
            <a:off x="5078625" y="1514386"/>
            <a:ext cx="208333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>
                <a:latin typeface="+mn-lt"/>
              </a:rPr>
              <a:t>PAP</a:t>
            </a:r>
          </a:p>
          <a:p>
            <a:endParaRPr lang="en-US" sz="600" b="1">
              <a:latin typeface="+mj-lt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223093" y="1428386"/>
            <a:ext cx="999225" cy="55399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2060"/>
                </a:solidFill>
                <a:latin typeface="+mn-lt"/>
              </a:rPr>
              <a:t>PASS</a:t>
            </a:r>
          </a:p>
          <a:p>
            <a:endParaRPr lang="en-US" sz="600" b="1">
              <a:solidFill>
                <a:srgbClr val="002060"/>
              </a:solidFill>
              <a:latin typeface="+mn-lt"/>
              <a:cs typeface="Calibri"/>
            </a:endParaRPr>
          </a:p>
          <a:p>
            <a:endParaRPr lang="en-US" sz="600" b="1" u="sng">
              <a:solidFill>
                <a:srgbClr val="002060"/>
              </a:solidFill>
              <a:latin typeface="+mn-lt"/>
              <a:cs typeface="Calibri"/>
            </a:endParaRPr>
          </a:p>
          <a:p>
            <a:endParaRPr lang="en-US" sz="600" b="1">
              <a:solidFill>
                <a:srgbClr val="002060"/>
              </a:solidFill>
              <a:latin typeface="+mn-lt"/>
              <a:cs typeface="Calibri"/>
            </a:endParaRPr>
          </a:p>
          <a:p>
            <a:endParaRPr lang="en-US" sz="600" b="1">
              <a:latin typeface="+mn-lt"/>
              <a:cs typeface="Calibri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459462" y="3399247"/>
            <a:ext cx="125808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u="sng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SCREENS</a:t>
            </a:r>
          </a:p>
        </p:txBody>
      </p:sp>
      <p:sp>
        <p:nvSpPr>
          <p:cNvPr id="79" name="Rectangle 78"/>
          <p:cNvSpPr/>
          <p:nvPr/>
        </p:nvSpPr>
        <p:spPr>
          <a:xfrm>
            <a:off x="3223503" y="3459003"/>
            <a:ext cx="1441971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RUNS</a:t>
            </a:r>
            <a:endParaRPr lang="en-US" sz="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r>
              <a:rPr lang="en-US" sz="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+mn-lt"/>
                <a:cs typeface="Calibri"/>
              </a:rPr>
              <a:t>EMPTY: EMPTY RT Q-11 HAMMER</a:t>
            </a:r>
          </a:p>
          <a:p>
            <a:endParaRPr lang="en-US" sz="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</p:txBody>
      </p:sp>
      <p:sp>
        <p:nvSpPr>
          <p:cNvPr id="46" name="TextBox 50">
            <a:extLst>
              <a:ext uri="{FF2B5EF4-FFF2-40B4-BE49-F238E27FC236}">
                <a16:creationId xmlns:a16="http://schemas.microsoft.com/office/drawing/2014/main" id="{E5CF4B08-AA4F-4AFB-9BB1-0BB3FF1B6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6599" y="1091718"/>
            <a:ext cx="2439643" cy="46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661" tIns="48331" rIns="96661" bIns="48331" anchor="t">
            <a:spAutoFit/>
          </a:bodyPr>
          <a:lstStyle/>
          <a:p>
            <a:pPr algn="ctr" defTabSz="966788"/>
            <a:r>
              <a:rPr lang="en-US" sz="600" b="1">
                <a:latin typeface="Calibri"/>
                <a:cs typeface="Calibri"/>
              </a:rPr>
              <a:t>3 LOOKS</a:t>
            </a:r>
          </a:p>
          <a:p>
            <a:pPr defTabSz="966788"/>
            <a:r>
              <a:rPr lang="en-US" sz="600" b="1">
                <a:latin typeface="Calibri"/>
                <a:cs typeface="Calibri"/>
              </a:rPr>
              <a:t>FRONT: ODD (30%) 30 (20%) LION (20%) FUG (10%) NAVJO (10%)</a:t>
            </a:r>
          </a:p>
          <a:p>
            <a:pPr defTabSz="966788"/>
            <a:r>
              <a:rPr lang="en-US" sz="600" b="1">
                <a:latin typeface="Calibri"/>
                <a:cs typeface="Calibri"/>
              </a:rPr>
              <a:t>BLITZ: BDY SCRAPE (2X) FAT B (1X)</a:t>
            </a:r>
            <a:endParaRPr lang="en-US" sz="600" b="1">
              <a:latin typeface="Calibri" pitchFamily="34" charset="0"/>
              <a:cs typeface="Calibri"/>
            </a:endParaRPr>
          </a:p>
          <a:p>
            <a:pPr defTabSz="966788"/>
            <a:r>
              <a:rPr lang="en-US" sz="600" b="1">
                <a:latin typeface="Calibri"/>
                <a:cs typeface="Calibri"/>
              </a:rPr>
              <a:t>COVER: 4 LOCK (20%) 4 PRESS (20%) DBL CLOUD (20%) PREVENT (20%)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F17C2B0-6C73-4835-903E-094A23D99FC2}"/>
              </a:ext>
            </a:extLst>
          </p:cNvPr>
          <p:cNvGrpSpPr/>
          <p:nvPr/>
        </p:nvGrpSpPr>
        <p:grpSpPr>
          <a:xfrm>
            <a:off x="971638" y="6139661"/>
            <a:ext cx="960437" cy="63500"/>
            <a:chOff x="653452" y="6397455"/>
            <a:chExt cx="960437" cy="63500"/>
          </a:xfrm>
        </p:grpSpPr>
        <p:sp>
          <p:nvSpPr>
            <p:cNvPr id="47" name="Rectangle 27">
              <a:extLst>
                <a:ext uri="{FF2B5EF4-FFF2-40B4-BE49-F238E27FC236}">
                  <a16:creationId xmlns:a16="http://schemas.microsoft.com/office/drawing/2014/main" id="{EAAC274E-BC6C-4B24-8570-1916FDC41BB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80489" y="6397455"/>
              <a:ext cx="106363" cy="6350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</a:endParaRPr>
            </a:p>
          </p:txBody>
        </p:sp>
        <p:sp>
          <p:nvSpPr>
            <p:cNvPr id="48" name="Oval 28">
              <a:extLst>
                <a:ext uri="{FF2B5EF4-FFF2-40B4-BE49-F238E27FC236}">
                  <a16:creationId xmlns:a16="http://schemas.microsoft.com/office/drawing/2014/main" id="{D3EF0044-5C47-42CD-99AC-3CD08CB6495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67764" y="6397455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</a:endParaRPr>
            </a:p>
          </p:txBody>
        </p:sp>
        <p:sp>
          <p:nvSpPr>
            <p:cNvPr id="49" name="Oval 29">
              <a:extLst>
                <a:ext uri="{FF2B5EF4-FFF2-40B4-BE49-F238E27FC236}">
                  <a16:creationId xmlns:a16="http://schemas.microsoft.com/office/drawing/2014/main" id="{77B89330-4293-4BF4-B527-0438E3E61CD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294802" y="6397455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</a:endParaRPr>
            </a:p>
          </p:txBody>
        </p:sp>
        <p:sp>
          <p:nvSpPr>
            <p:cNvPr id="50" name="Oval 30">
              <a:extLst>
                <a:ext uri="{FF2B5EF4-FFF2-40B4-BE49-F238E27FC236}">
                  <a16:creationId xmlns:a16="http://schemas.microsoft.com/office/drawing/2014/main" id="{B399BF0A-C061-48FA-A15B-79D3A4BBA3C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07527" y="6397455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</a:endParaRPr>
            </a:p>
          </p:txBody>
        </p:sp>
        <p:sp>
          <p:nvSpPr>
            <p:cNvPr id="51" name="Oval 32">
              <a:extLst>
                <a:ext uri="{FF2B5EF4-FFF2-40B4-BE49-F238E27FC236}">
                  <a16:creationId xmlns:a16="http://schemas.microsoft.com/office/drawing/2014/main" id="{E781B2ED-41CC-43C3-9495-2214B55A2C4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53452" y="6397455"/>
              <a:ext cx="107950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52" name="Group 360">
            <a:extLst>
              <a:ext uri="{FF2B5EF4-FFF2-40B4-BE49-F238E27FC236}">
                <a16:creationId xmlns:a16="http://schemas.microsoft.com/office/drawing/2014/main" id="{82383D53-7603-4E56-B7A4-56519F575BE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322695" y="6375295"/>
            <a:ext cx="221536" cy="153888"/>
            <a:chOff x="1465557" y="2563156"/>
            <a:chExt cx="220943" cy="154319"/>
          </a:xfrm>
        </p:grpSpPr>
        <p:sp>
          <p:nvSpPr>
            <p:cNvPr id="53" name="Oval 30">
              <a:extLst>
                <a:ext uri="{FF2B5EF4-FFF2-40B4-BE49-F238E27FC236}">
                  <a16:creationId xmlns:a16="http://schemas.microsoft.com/office/drawing/2014/main" id="{7C514BCB-DF9C-49E6-9279-72050D552C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609850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</a:endParaRPr>
            </a:p>
          </p:txBody>
        </p:sp>
        <p:sp>
          <p:nvSpPr>
            <p:cNvPr id="54" name="TextBox 362">
              <a:extLst>
                <a:ext uri="{FF2B5EF4-FFF2-40B4-BE49-F238E27FC236}">
                  <a16:creationId xmlns:a16="http://schemas.microsoft.com/office/drawing/2014/main" id="{C796C307-0D97-4CCB-8D84-8C2B1F0CCC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5557" y="2563156"/>
              <a:ext cx="220943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"/>
                <a:t>H</a:t>
              </a:r>
            </a:p>
          </p:txBody>
        </p:sp>
      </p:grpSp>
      <p:grpSp>
        <p:nvGrpSpPr>
          <p:cNvPr id="55" name="Group 363">
            <a:extLst>
              <a:ext uri="{FF2B5EF4-FFF2-40B4-BE49-F238E27FC236}">
                <a16:creationId xmlns:a16="http://schemas.microsoft.com/office/drawing/2014/main" id="{64F90949-A212-4F46-8C3C-126792375DD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322527" y="6402691"/>
            <a:ext cx="381220" cy="196825"/>
            <a:chOff x="1334446" y="2935112"/>
            <a:chExt cx="380386" cy="195689"/>
          </a:xfrm>
        </p:grpSpPr>
        <p:sp>
          <p:nvSpPr>
            <p:cNvPr id="56" name="Oval 30">
              <a:extLst>
                <a:ext uri="{FF2B5EF4-FFF2-40B4-BE49-F238E27FC236}">
                  <a16:creationId xmlns:a16="http://schemas.microsoft.com/office/drawing/2014/main" id="{72D017A3-77EF-480E-8B89-4AA2920124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446" y="3067301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</a:endParaRPr>
            </a:p>
          </p:txBody>
        </p:sp>
        <p:sp>
          <p:nvSpPr>
            <p:cNvPr id="57" name="TextBox 365">
              <a:extLst>
                <a:ext uri="{FF2B5EF4-FFF2-40B4-BE49-F238E27FC236}">
                  <a16:creationId xmlns:a16="http://schemas.microsoft.com/office/drawing/2014/main" id="{183C6E8D-55B4-4202-8C9B-878481F3E4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8580" y="2935112"/>
              <a:ext cx="216252" cy="15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"/>
                <a:t>T</a:t>
              </a:r>
            </a:p>
          </p:txBody>
        </p:sp>
      </p:grpSp>
      <p:grpSp>
        <p:nvGrpSpPr>
          <p:cNvPr id="58" name="Group 366">
            <a:extLst>
              <a:ext uri="{FF2B5EF4-FFF2-40B4-BE49-F238E27FC236}">
                <a16:creationId xmlns:a16="http://schemas.microsoft.com/office/drawing/2014/main" id="{1D2386C9-7188-4851-A520-651EE094F116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076381" y="6198468"/>
            <a:ext cx="263214" cy="169277"/>
            <a:chOff x="1436127" y="2357049"/>
            <a:chExt cx="262679" cy="169752"/>
          </a:xfrm>
        </p:grpSpPr>
        <p:sp>
          <p:nvSpPr>
            <p:cNvPr id="59" name="Oval 28">
              <a:extLst>
                <a:ext uri="{FF2B5EF4-FFF2-40B4-BE49-F238E27FC236}">
                  <a16:creationId xmlns:a16="http://schemas.microsoft.com/office/drawing/2014/main" id="{C914A13A-84DA-4ED6-AE86-B07E3B26C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124" y="2410176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</a:endParaRPr>
            </a:p>
          </p:txBody>
        </p:sp>
        <p:sp>
          <p:nvSpPr>
            <p:cNvPr id="60" name="TextBox 368">
              <a:extLst>
                <a:ext uri="{FF2B5EF4-FFF2-40B4-BE49-F238E27FC236}">
                  <a16:creationId xmlns:a16="http://schemas.microsoft.com/office/drawing/2014/main" id="{1B1B6D43-CE5F-4DFC-9C03-8EFE51284A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6127" y="2357049"/>
              <a:ext cx="262679" cy="169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500">
                  <a:latin typeface="Arial"/>
                  <a:cs typeface="Arial"/>
                </a:rPr>
                <a:t>Y3</a:t>
              </a:r>
              <a:endParaRPr lang="en-US" sz="500">
                <a:cs typeface="Arial"/>
              </a:endParaRPr>
            </a:p>
          </p:txBody>
        </p:sp>
      </p:grpSp>
      <p:grpSp>
        <p:nvGrpSpPr>
          <p:cNvPr id="61" name="Group 369">
            <a:extLst>
              <a:ext uri="{FF2B5EF4-FFF2-40B4-BE49-F238E27FC236}">
                <a16:creationId xmlns:a16="http://schemas.microsoft.com/office/drawing/2014/main" id="{8B1F017A-3AD4-43B5-85E4-9478DA71AC6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968994" y="6100973"/>
            <a:ext cx="218330" cy="153888"/>
            <a:chOff x="5750942" y="2319983"/>
            <a:chExt cx="219271" cy="154319"/>
          </a:xfrm>
        </p:grpSpPr>
        <p:sp>
          <p:nvSpPr>
            <p:cNvPr id="62" name="Oval 30">
              <a:extLst>
                <a:ext uri="{FF2B5EF4-FFF2-40B4-BE49-F238E27FC236}">
                  <a16:creationId xmlns:a16="http://schemas.microsoft.com/office/drawing/2014/main" id="{20F7316C-0371-4200-A29D-22835C295D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9174" y="2362597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</a:endParaRPr>
            </a:p>
          </p:txBody>
        </p:sp>
        <p:sp>
          <p:nvSpPr>
            <p:cNvPr id="63" name="TextBox 371">
              <a:extLst>
                <a:ext uri="{FF2B5EF4-FFF2-40B4-BE49-F238E27FC236}">
                  <a16:creationId xmlns:a16="http://schemas.microsoft.com/office/drawing/2014/main" id="{5A39AB4A-D367-4C75-869D-9CEEDF4DD7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0942" y="2319983"/>
              <a:ext cx="219271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"/>
                <a:t>Y</a:t>
              </a:r>
            </a:p>
          </p:txBody>
        </p:sp>
      </p:grpSp>
      <p:sp>
        <p:nvSpPr>
          <p:cNvPr id="68" name="Oval 30">
            <a:extLst>
              <a:ext uri="{FF2B5EF4-FFF2-40B4-BE49-F238E27FC236}">
                <a16:creationId xmlns:a16="http://schemas.microsoft.com/office/drawing/2014/main" id="{6F1310A3-F848-4F46-9FB2-4699609C97C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824089" y="6244105"/>
            <a:ext cx="106481" cy="63541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lIns="96661" tIns="48331" rIns="96661" bIns="48331" anchor="ctr"/>
          <a:lstStyle/>
          <a:p>
            <a:pPr algn="ctr" defTabSz="966788"/>
            <a:endParaRPr lang="en-US">
              <a:latin typeface="Calibri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70923B45-556F-4D24-9416-E42180E3B319}"/>
              </a:ext>
            </a:extLst>
          </p:cNvPr>
          <p:cNvSpPr/>
          <p:nvPr/>
        </p:nvSpPr>
        <p:spPr>
          <a:xfrm>
            <a:off x="362064" y="4781893"/>
            <a:ext cx="45461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PASS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6E06476-0B20-4E7F-A8F0-C1F2AD4F40AA}"/>
              </a:ext>
            </a:extLst>
          </p:cNvPr>
          <p:cNvSpPr/>
          <p:nvPr/>
        </p:nvSpPr>
        <p:spPr>
          <a:xfrm>
            <a:off x="2120123" y="6549914"/>
            <a:ext cx="57033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b="1" u="sng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SCREENS</a:t>
            </a:r>
          </a:p>
          <a:p>
            <a:endParaRPr lang="en-US" sz="600" b="1">
              <a:latin typeface="+mn-lt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18DA74E-9434-49E1-AD9A-D111151E91BC}"/>
              </a:ext>
            </a:extLst>
          </p:cNvPr>
          <p:cNvSpPr/>
          <p:nvPr/>
        </p:nvSpPr>
        <p:spPr>
          <a:xfrm>
            <a:off x="500040" y="4783190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600">
              <a:latin typeface="+mj-lt"/>
            </a:endParaRPr>
          </a:p>
          <a:p>
            <a:endParaRPr lang="en-US" sz="600">
              <a:latin typeface="+mj-lt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84FC211-77C0-436B-8108-4BFF0EB97DF1}"/>
              </a:ext>
            </a:extLst>
          </p:cNvPr>
          <p:cNvSpPr/>
          <p:nvPr/>
        </p:nvSpPr>
        <p:spPr>
          <a:xfrm>
            <a:off x="310308" y="6583659"/>
            <a:ext cx="1544054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RUNS</a:t>
            </a:r>
            <a:endParaRPr lang="en-US" sz="600" b="1">
              <a:solidFill>
                <a:srgbClr val="FF0000"/>
              </a:solidFill>
              <a:latin typeface="+mn-lt"/>
            </a:endParaRPr>
          </a:p>
          <a:p>
            <a:r>
              <a:rPr lang="en-US" sz="600">
                <a:solidFill>
                  <a:srgbClr val="FF0000"/>
                </a:solidFill>
                <a:latin typeface="+mn-lt"/>
              </a:rPr>
              <a:t>TREY RT  RIGHT 15 BLOCK</a:t>
            </a:r>
            <a:endParaRPr lang="en-US" sz="600">
              <a:solidFill>
                <a:srgbClr val="FF0000"/>
              </a:solidFill>
              <a:latin typeface="+mn-lt"/>
              <a:cs typeface="Calibri"/>
            </a:endParaRPr>
          </a:p>
          <a:p>
            <a:r>
              <a:rPr lang="en-US" sz="600">
                <a:solidFill>
                  <a:srgbClr val="FF0000"/>
                </a:solidFill>
                <a:latin typeface="+mn-lt"/>
              </a:rPr>
              <a:t>TREY RT WING 14</a:t>
            </a:r>
            <a:endParaRPr lang="en-US" sz="600">
              <a:solidFill>
                <a:srgbClr val="FF0000"/>
              </a:solidFill>
              <a:latin typeface="+mn-lt"/>
              <a:cs typeface="Calibri"/>
            </a:endParaRPr>
          </a:p>
        </p:txBody>
      </p:sp>
      <p:sp>
        <p:nvSpPr>
          <p:cNvPr id="76" name="TextBox 50">
            <a:extLst>
              <a:ext uri="{FF2B5EF4-FFF2-40B4-BE49-F238E27FC236}">
                <a16:creationId xmlns:a16="http://schemas.microsoft.com/office/drawing/2014/main" id="{C54BF389-9DA1-4B58-B25E-4EF53C9A5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2747" y="4283186"/>
            <a:ext cx="2010234" cy="37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661" tIns="48331" rIns="96661" bIns="48331" anchor="t">
            <a:spAutoFit/>
          </a:bodyPr>
          <a:lstStyle/>
          <a:p>
            <a:pPr defTabSz="966788"/>
            <a:r>
              <a:rPr lang="en-US" sz="600" b="1">
                <a:latin typeface="Calibri"/>
                <a:cs typeface="Calibri"/>
              </a:rPr>
              <a:t>FRONT: ODD (85%) FUG (14%)</a:t>
            </a:r>
            <a:endParaRPr lang="en-US" sz="600" b="1">
              <a:latin typeface="Calibri" pitchFamily="34" charset="0"/>
            </a:endParaRPr>
          </a:p>
          <a:p>
            <a:pPr defTabSz="966788"/>
            <a:r>
              <a:rPr lang="en-US" sz="600" b="1">
                <a:latin typeface="Calibri"/>
                <a:cs typeface="Calibri"/>
              </a:rPr>
              <a:t>BLITZ: BDY CAT (4%)</a:t>
            </a:r>
          </a:p>
          <a:p>
            <a:pPr defTabSz="966788"/>
            <a:r>
              <a:rPr lang="en-US" sz="600" b="1">
                <a:latin typeface="Calibri"/>
                <a:cs typeface="Calibri"/>
              </a:rPr>
              <a:t>COVER: 3 (66%) 6 (5%) </a:t>
            </a:r>
            <a:endParaRPr lang="en-US" sz="600" b="1">
              <a:latin typeface="Calibri" pitchFamily="34" charset="0"/>
              <a:cs typeface="Calibri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4115FE60-140F-439C-9F5F-4E9E0D1740CA}"/>
              </a:ext>
            </a:extLst>
          </p:cNvPr>
          <p:cNvSpPr txBox="1"/>
          <p:nvPr/>
        </p:nvSpPr>
        <p:spPr>
          <a:xfrm>
            <a:off x="246291" y="4263302"/>
            <a:ext cx="114658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>
                <a:latin typeface="Arial"/>
                <a:cs typeface="Arial"/>
              </a:rPr>
              <a:t>TREY WING</a:t>
            </a:r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A3FDBDEF-5BF6-44F0-9D84-028C9D63D903}"/>
              </a:ext>
            </a:extLst>
          </p:cNvPr>
          <p:cNvSpPr/>
          <p:nvPr/>
        </p:nvSpPr>
        <p:spPr>
          <a:xfrm>
            <a:off x="2075167" y="4966925"/>
            <a:ext cx="1226131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>
                <a:solidFill>
                  <a:srgbClr val="7030A0"/>
                </a:solidFill>
                <a:latin typeface="+mn-lt"/>
              </a:rPr>
              <a:t>PAP</a:t>
            </a:r>
          </a:p>
          <a:p>
            <a:r>
              <a:rPr lang="en-US" sz="600">
                <a:solidFill>
                  <a:srgbClr val="7030A0"/>
                </a:solidFill>
                <a:latin typeface="+mn-lt"/>
              </a:rPr>
              <a:t>TREY RT WING 71 FADE</a:t>
            </a:r>
          </a:p>
          <a:p>
            <a:r>
              <a:rPr lang="en-US" sz="600">
                <a:solidFill>
                  <a:srgbClr val="7030A0"/>
                </a:solidFill>
                <a:latin typeface="+mn-lt"/>
                <a:cs typeface="Calibri"/>
              </a:rPr>
              <a:t>TREY RT WING 31 FLOOD</a:t>
            </a:r>
          </a:p>
          <a:p>
            <a:endParaRPr lang="en-US" sz="600" b="1">
              <a:solidFill>
                <a:srgbClr val="7030A0"/>
              </a:solidFill>
              <a:latin typeface="+mj-lt"/>
            </a:endParaRPr>
          </a:p>
        </p:txBody>
      </p:sp>
      <p:pic>
        <p:nvPicPr>
          <p:cNvPr id="3" name="Picture 2" descr="A picture containing headdress, helmet&#10;&#10;Description automatically generated">
            <a:extLst>
              <a:ext uri="{FF2B5EF4-FFF2-40B4-BE49-F238E27FC236}">
                <a16:creationId xmlns:a16="http://schemas.microsoft.com/office/drawing/2014/main" id="{5FE121DD-6C9F-0490-62A5-5E91FFFB0F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4411" y="7571"/>
            <a:ext cx="916858" cy="916858"/>
          </a:xfrm>
          <a:prstGeom prst="rect">
            <a:avLst/>
          </a:prstGeom>
        </p:spPr>
      </p:pic>
      <p:pic>
        <p:nvPicPr>
          <p:cNvPr id="5" name="Picture 2" descr="Arkansas Pine Bluff Golden Lions | Golden Lion Stadium - Football  Championship Subdivision">
            <a:extLst>
              <a:ext uri="{FF2B5EF4-FFF2-40B4-BE49-F238E27FC236}">
                <a16:creationId xmlns:a16="http://schemas.microsoft.com/office/drawing/2014/main" id="{BF822F29-3701-CC0D-F850-4D53C422F1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50" y="119182"/>
            <a:ext cx="809975" cy="74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3">
            <a:extLst>
              <a:ext uri="{FF2B5EF4-FFF2-40B4-BE49-F238E27FC236}">
                <a16:creationId xmlns:a16="http://schemas.microsoft.com/office/drawing/2014/main" id="{127A0732-34A1-0998-A2C8-84EBF7DBB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80898"/>
            <a:ext cx="3768723" cy="959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661" tIns="48331" rIns="96661" bIns="48331">
            <a:spAutoFit/>
          </a:bodyPr>
          <a:lstStyle/>
          <a:p>
            <a:pPr algn="ctr" defTabSz="966788"/>
            <a:r>
              <a:rPr lang="en-US" sz="2800" b="1">
                <a:latin typeface="Calibri" pitchFamily="34" charset="0"/>
              </a:rPr>
              <a:t>UAPB FOOTBALL</a:t>
            </a:r>
          </a:p>
          <a:p>
            <a:pPr algn="ctr" defTabSz="966788"/>
            <a:r>
              <a:rPr lang="en-US" sz="2800" b="1">
                <a:latin typeface="Calibri" pitchFamily="34" charset="0"/>
              </a:rPr>
              <a:t>2023 HIT CHART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C25B6B7-879E-9EA7-4CD4-688F05133A45}"/>
              </a:ext>
            </a:extLst>
          </p:cNvPr>
          <p:cNvSpPr txBox="1"/>
          <p:nvPr/>
        </p:nvSpPr>
        <p:spPr>
          <a:xfrm>
            <a:off x="140573" y="1015079"/>
            <a:ext cx="1202193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>
                <a:latin typeface="Arial"/>
                <a:cs typeface="Arial"/>
              </a:rPr>
              <a:t>STACK</a:t>
            </a:r>
            <a:endParaRPr lang="en-US"/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ABED1D13-EC16-3DFA-3C3F-681ED6C260FA}"/>
              </a:ext>
            </a:extLst>
          </p:cNvPr>
          <p:cNvGrpSpPr/>
          <p:nvPr/>
        </p:nvGrpSpPr>
        <p:grpSpPr>
          <a:xfrm>
            <a:off x="1080419" y="2849553"/>
            <a:ext cx="960437" cy="63500"/>
            <a:chOff x="653452" y="6397455"/>
            <a:chExt cx="960437" cy="63500"/>
          </a:xfrm>
        </p:grpSpPr>
        <p:sp>
          <p:nvSpPr>
            <p:cNvPr id="103" name="Rectangle 27">
              <a:extLst>
                <a:ext uri="{FF2B5EF4-FFF2-40B4-BE49-F238E27FC236}">
                  <a16:creationId xmlns:a16="http://schemas.microsoft.com/office/drawing/2014/main" id="{CE33D411-238D-5C46-99C2-673245BFD52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80489" y="6397455"/>
              <a:ext cx="106363" cy="6350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104" name="Oval 28">
              <a:extLst>
                <a:ext uri="{FF2B5EF4-FFF2-40B4-BE49-F238E27FC236}">
                  <a16:creationId xmlns:a16="http://schemas.microsoft.com/office/drawing/2014/main" id="{F3DF89E2-3AA1-3358-25D6-F0AF5A624E4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67764" y="6397455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105" name="Oval 29">
              <a:extLst>
                <a:ext uri="{FF2B5EF4-FFF2-40B4-BE49-F238E27FC236}">
                  <a16:creationId xmlns:a16="http://schemas.microsoft.com/office/drawing/2014/main" id="{A1D829AF-24E2-23E9-757A-47633D3272B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294802" y="6397455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111" name="Oval 30">
              <a:extLst>
                <a:ext uri="{FF2B5EF4-FFF2-40B4-BE49-F238E27FC236}">
                  <a16:creationId xmlns:a16="http://schemas.microsoft.com/office/drawing/2014/main" id="{D0220CFF-889D-81A3-67ED-52FD481EC72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07527" y="6397455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113" name="Oval 32">
              <a:extLst>
                <a:ext uri="{FF2B5EF4-FFF2-40B4-BE49-F238E27FC236}">
                  <a16:creationId xmlns:a16="http://schemas.microsoft.com/office/drawing/2014/main" id="{832D690B-1E78-61CB-3766-47680F07BD2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53452" y="6397455"/>
              <a:ext cx="107950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</p:grpSp>
      <p:grpSp>
        <p:nvGrpSpPr>
          <p:cNvPr id="118" name="Group 360">
            <a:extLst>
              <a:ext uri="{FF2B5EF4-FFF2-40B4-BE49-F238E27FC236}">
                <a16:creationId xmlns:a16="http://schemas.microsoft.com/office/drawing/2014/main" id="{3FF07E06-6ABE-4E93-F7E2-E16A3236DB2E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77449" y="2854499"/>
            <a:ext cx="221535" cy="153889"/>
            <a:chOff x="1465557" y="2563156"/>
            <a:chExt cx="220943" cy="154319"/>
          </a:xfrm>
        </p:grpSpPr>
        <p:sp>
          <p:nvSpPr>
            <p:cNvPr id="116" name="Oval 30">
              <a:extLst>
                <a:ext uri="{FF2B5EF4-FFF2-40B4-BE49-F238E27FC236}">
                  <a16:creationId xmlns:a16="http://schemas.microsoft.com/office/drawing/2014/main" id="{1B8A3EAF-7698-E10A-C76B-9AE6C65E6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609850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117" name="TextBox 362">
              <a:extLst>
                <a:ext uri="{FF2B5EF4-FFF2-40B4-BE49-F238E27FC236}">
                  <a16:creationId xmlns:a16="http://schemas.microsoft.com/office/drawing/2014/main" id="{9934590F-E155-D49E-7DA1-B6CCF00D6D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5557" y="2563156"/>
              <a:ext cx="220943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H</a:t>
              </a:r>
            </a:p>
          </p:txBody>
        </p:sp>
      </p:grpSp>
      <p:grpSp>
        <p:nvGrpSpPr>
          <p:cNvPr id="122" name="Group 363">
            <a:extLst>
              <a:ext uri="{FF2B5EF4-FFF2-40B4-BE49-F238E27FC236}">
                <a16:creationId xmlns:a16="http://schemas.microsoft.com/office/drawing/2014/main" id="{B347C7E3-0FC9-744E-4EB0-697A2686F32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449430" y="3228836"/>
            <a:ext cx="216726" cy="153889"/>
            <a:chOff x="1469163" y="2690506"/>
            <a:chExt cx="216252" cy="153000"/>
          </a:xfrm>
        </p:grpSpPr>
        <p:sp>
          <p:nvSpPr>
            <p:cNvPr id="120" name="Oval 30">
              <a:extLst>
                <a:ext uri="{FF2B5EF4-FFF2-40B4-BE49-F238E27FC236}">
                  <a16:creationId xmlns:a16="http://schemas.microsoft.com/office/drawing/2014/main" id="{BE355D44-AE45-8921-4795-29C14E384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73526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121" name="TextBox 365">
              <a:extLst>
                <a:ext uri="{FF2B5EF4-FFF2-40B4-BE49-F238E27FC236}">
                  <a16:creationId xmlns:a16="http://schemas.microsoft.com/office/drawing/2014/main" id="{5DB8762A-3C3F-8850-052D-6A934B9CAC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9163" y="2690506"/>
              <a:ext cx="216252" cy="15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T</a:t>
              </a:r>
            </a:p>
          </p:txBody>
        </p:sp>
      </p:grpSp>
      <p:grpSp>
        <p:nvGrpSpPr>
          <p:cNvPr id="126" name="Group 366">
            <a:extLst>
              <a:ext uri="{FF2B5EF4-FFF2-40B4-BE49-F238E27FC236}">
                <a16:creationId xmlns:a16="http://schemas.microsoft.com/office/drawing/2014/main" id="{DD365FAC-5539-AA32-0F38-4A14B9168F9C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453032" y="3022259"/>
            <a:ext cx="234359" cy="169276"/>
            <a:chOff x="1444843" y="2357049"/>
            <a:chExt cx="233884" cy="169752"/>
          </a:xfrm>
        </p:grpSpPr>
        <p:sp>
          <p:nvSpPr>
            <p:cNvPr id="124" name="Oval 28">
              <a:extLst>
                <a:ext uri="{FF2B5EF4-FFF2-40B4-BE49-F238E27FC236}">
                  <a16:creationId xmlns:a16="http://schemas.microsoft.com/office/drawing/2014/main" id="{FF47456E-0F80-BAF5-2570-BFE3AB485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124" y="2410176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125" name="TextBox 368">
              <a:extLst>
                <a:ext uri="{FF2B5EF4-FFF2-40B4-BE49-F238E27FC236}">
                  <a16:creationId xmlns:a16="http://schemas.microsoft.com/office/drawing/2014/main" id="{6FBBDACC-2BF6-7BB9-560D-05F9EC3B49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4843" y="2357049"/>
              <a:ext cx="233884" cy="169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500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130" name="Group 369">
            <a:extLst>
              <a:ext uri="{FF2B5EF4-FFF2-40B4-BE49-F238E27FC236}">
                <a16:creationId xmlns:a16="http://schemas.microsoft.com/office/drawing/2014/main" id="{A6120CC0-786A-96FA-05B3-3FA98D6FB413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323698" y="2913068"/>
            <a:ext cx="218331" cy="153889"/>
            <a:chOff x="5750942" y="2317184"/>
            <a:chExt cx="219271" cy="154319"/>
          </a:xfrm>
        </p:grpSpPr>
        <p:sp>
          <p:nvSpPr>
            <p:cNvPr id="128" name="Oval 30">
              <a:extLst>
                <a:ext uri="{FF2B5EF4-FFF2-40B4-BE49-F238E27FC236}">
                  <a16:creationId xmlns:a16="http://schemas.microsoft.com/office/drawing/2014/main" id="{83225536-36B2-848A-A16E-2B5F5BB36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9174" y="2362597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129" name="TextBox 371">
              <a:extLst>
                <a:ext uri="{FF2B5EF4-FFF2-40B4-BE49-F238E27FC236}">
                  <a16:creationId xmlns:a16="http://schemas.microsoft.com/office/drawing/2014/main" id="{9EF941C0-AF66-9A49-9C84-73CE249568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0942" y="2317184"/>
              <a:ext cx="219271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Y</a:t>
              </a:r>
            </a:p>
          </p:txBody>
        </p:sp>
      </p:grpSp>
      <p:grpSp>
        <p:nvGrpSpPr>
          <p:cNvPr id="134" name="Group 357">
            <a:extLst>
              <a:ext uri="{FF2B5EF4-FFF2-40B4-BE49-F238E27FC236}">
                <a16:creationId xmlns:a16="http://schemas.microsoft.com/office/drawing/2014/main" id="{D99121E5-A90B-3DF9-037A-21B1AB8C698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97162" y="2795302"/>
            <a:ext cx="265112" cy="153987"/>
            <a:chOff x="469660" y="2215478"/>
            <a:chExt cx="264816" cy="153888"/>
          </a:xfrm>
        </p:grpSpPr>
        <p:sp>
          <p:nvSpPr>
            <p:cNvPr id="132" name="Oval 30">
              <a:extLst>
                <a:ext uri="{FF2B5EF4-FFF2-40B4-BE49-F238E27FC236}">
                  <a16:creationId xmlns:a16="http://schemas.microsoft.com/office/drawing/2014/main" id="{53AEB0D1-174C-082A-606F-F2E025CD14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625" y="225901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133" name="TextBox 359">
              <a:extLst>
                <a:ext uri="{FF2B5EF4-FFF2-40B4-BE49-F238E27FC236}">
                  <a16:creationId xmlns:a16="http://schemas.microsoft.com/office/drawing/2014/main" id="{2308E122-ECCE-4798-8E1C-CB08443187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660" y="2215478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X/Z</a:t>
              </a:r>
            </a:p>
          </p:txBody>
        </p:sp>
      </p:grpSp>
      <p:grpSp>
        <p:nvGrpSpPr>
          <p:cNvPr id="138" name="Group 354">
            <a:extLst>
              <a:ext uri="{FF2B5EF4-FFF2-40B4-BE49-F238E27FC236}">
                <a16:creationId xmlns:a16="http://schemas.microsoft.com/office/drawing/2014/main" id="{47A48375-17CD-1D81-3558-37FBD22FCDF0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669849" y="2826856"/>
            <a:ext cx="265112" cy="153987"/>
            <a:chOff x="2781716" y="2193966"/>
            <a:chExt cx="264816" cy="153888"/>
          </a:xfrm>
        </p:grpSpPr>
        <p:sp>
          <p:nvSpPr>
            <p:cNvPr id="136" name="Oval 30">
              <a:extLst>
                <a:ext uri="{FF2B5EF4-FFF2-40B4-BE49-F238E27FC236}">
                  <a16:creationId xmlns:a16="http://schemas.microsoft.com/office/drawing/2014/main" id="{AB8C1DC9-B658-EF44-14A1-1A0249298C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438" y="2239962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137" name="TextBox 356">
              <a:extLst>
                <a:ext uri="{FF2B5EF4-FFF2-40B4-BE49-F238E27FC236}">
                  <a16:creationId xmlns:a16="http://schemas.microsoft.com/office/drawing/2014/main" id="{95BB4319-637F-73CF-D611-84661FC9CB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1716" y="2193966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Z/X</a:t>
              </a:r>
            </a:p>
          </p:txBody>
        </p:sp>
      </p:grp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7B72DF8-1BFE-C3A9-D8BD-165D2F646DAA}"/>
              </a:ext>
            </a:extLst>
          </p:cNvPr>
          <p:cNvSpPr/>
          <p:nvPr/>
        </p:nvSpPr>
        <p:spPr>
          <a:xfrm>
            <a:off x="193878" y="3159970"/>
            <a:ext cx="385386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RUNS</a:t>
            </a:r>
            <a:endParaRPr lang="en-US" sz="600" b="1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 b="1">
              <a:latin typeface="+mn-lt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07EE0CCA-1211-A729-6137-0FFFD3B4BD2F}"/>
              </a:ext>
            </a:extLst>
          </p:cNvPr>
          <p:cNvSpPr/>
          <p:nvPr/>
        </p:nvSpPr>
        <p:spPr>
          <a:xfrm>
            <a:off x="139326" y="1370871"/>
            <a:ext cx="454614" cy="18466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PASS</a:t>
            </a:r>
            <a:endParaRPr lang="en-US" sz="600" b="1" u="sng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CBA7EABA-D672-9CDB-AE01-248387FC85DA}"/>
              </a:ext>
            </a:extLst>
          </p:cNvPr>
          <p:cNvSpPr/>
          <p:nvPr/>
        </p:nvSpPr>
        <p:spPr>
          <a:xfrm>
            <a:off x="1750047" y="3227324"/>
            <a:ext cx="1537727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SCREENS</a:t>
            </a:r>
            <a:endParaRPr lang="en-US" sz="600" b="1" u="sng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 b="1">
              <a:solidFill>
                <a:srgbClr val="00B050"/>
              </a:solidFill>
              <a:latin typeface="+mn-lt"/>
              <a:cs typeface="Calibri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116D3DF7-FC8D-6A22-BEE4-518E0DF5EC8B}"/>
              </a:ext>
            </a:extLst>
          </p:cNvPr>
          <p:cNvSpPr/>
          <p:nvPr/>
        </p:nvSpPr>
        <p:spPr>
          <a:xfrm>
            <a:off x="6021859" y="869235"/>
            <a:ext cx="184731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endParaRPr lang="en-US" sz="600">
              <a:latin typeface="+mj-lt"/>
            </a:endParaRPr>
          </a:p>
          <a:p>
            <a:endParaRPr lang="en-US" sz="600">
              <a:latin typeface="+mj-lt"/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9A2CE489-A5AC-666C-5189-0090D82E81AA}"/>
              </a:ext>
            </a:extLst>
          </p:cNvPr>
          <p:cNvSpPr/>
          <p:nvPr/>
        </p:nvSpPr>
        <p:spPr>
          <a:xfrm>
            <a:off x="1617277" y="1464391"/>
            <a:ext cx="1531168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PAP</a:t>
            </a:r>
            <a:endParaRPr lang="en-US" sz="600" b="1" u="sng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r>
              <a:rPr lang="en-US" sz="600" b="1">
                <a:solidFill>
                  <a:srgbClr val="7030A0"/>
                </a:solidFill>
                <a:highlight>
                  <a:srgbClr val="FFFF00"/>
                </a:highlight>
                <a:latin typeface="+mn-lt"/>
              </a:rPr>
              <a:t>SONIC: STACK RT  TWIRL PP  LOCK 2</a:t>
            </a:r>
            <a:r>
              <a:rPr lang="en-US" sz="600" b="1">
                <a:solidFill>
                  <a:srgbClr val="7030A0"/>
                </a:solidFill>
                <a:latin typeface="+mn-lt"/>
              </a:rPr>
              <a:t> </a:t>
            </a:r>
            <a:endParaRPr lang="en-US" sz="600" b="1">
              <a:solidFill>
                <a:srgbClr val="7030A0"/>
              </a:solidFill>
              <a:latin typeface="Calibri"/>
              <a:cs typeface="Calibri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D912824A-668B-6EAF-0782-F610F2DB319A}"/>
              </a:ext>
            </a:extLst>
          </p:cNvPr>
          <p:cNvSpPr/>
          <p:nvPr/>
        </p:nvSpPr>
        <p:spPr>
          <a:xfrm>
            <a:off x="135640" y="1460568"/>
            <a:ext cx="1609834" cy="18466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F3FB857A-7472-6AEA-1E63-7FF129F4C8AE}"/>
              </a:ext>
            </a:extLst>
          </p:cNvPr>
          <p:cNvSpPr/>
          <p:nvPr/>
        </p:nvSpPr>
        <p:spPr>
          <a:xfrm>
            <a:off x="195747" y="3276091"/>
            <a:ext cx="1048689" cy="55399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libri"/>
              </a:rPr>
              <a:t>ZORRO: STACK</a:t>
            </a:r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libri"/>
              </a:rPr>
              <a:t> RT 12 K2</a:t>
            </a:r>
            <a:endParaRPr lang="en-US" sz="6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Calibri"/>
              <a:cs typeface="Calibri"/>
            </a:endParaRPr>
          </a:p>
          <a:p>
            <a:endParaRPr lang="en-US" sz="600" b="1">
              <a:solidFill>
                <a:srgbClr val="FF0000"/>
              </a:solidFill>
              <a:latin typeface="Calibri"/>
              <a:cs typeface="Calibri"/>
            </a:endParaRPr>
          </a:p>
          <a:p>
            <a:pPr lvl="0"/>
            <a:endParaRPr lang="en-US" sz="600" b="1">
              <a:solidFill>
                <a:srgbClr val="FF0000"/>
              </a:solidFill>
              <a:latin typeface="Calibri"/>
            </a:endParaRPr>
          </a:p>
          <a:p>
            <a:pPr lvl="0"/>
            <a:endParaRPr lang="en-US" sz="600" b="1">
              <a:solidFill>
                <a:srgbClr val="FF0000"/>
              </a:solidFill>
              <a:latin typeface="Calibri"/>
            </a:endParaRPr>
          </a:p>
          <a:p>
            <a:pPr lvl="0"/>
            <a:endParaRPr lang="en-US" sz="600" b="1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3DDED5F1-5AB6-A336-123B-D817A5F0F301}"/>
              </a:ext>
            </a:extLst>
          </p:cNvPr>
          <p:cNvSpPr/>
          <p:nvPr/>
        </p:nvSpPr>
        <p:spPr>
          <a:xfrm>
            <a:off x="6326251" y="1673161"/>
            <a:ext cx="184731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endParaRPr lang="en-US" sz="600" b="1">
              <a:solidFill>
                <a:srgbClr val="002060"/>
              </a:solidFill>
              <a:latin typeface="+mj-lt"/>
            </a:endParaRPr>
          </a:p>
          <a:p>
            <a:endParaRPr lang="en-US" sz="600">
              <a:latin typeface="+mj-lt"/>
            </a:endParaRPr>
          </a:p>
        </p:txBody>
      </p:sp>
      <p:sp>
        <p:nvSpPr>
          <p:cNvPr id="163" name="TextBox 50">
            <a:extLst>
              <a:ext uri="{FF2B5EF4-FFF2-40B4-BE49-F238E27FC236}">
                <a16:creationId xmlns:a16="http://schemas.microsoft.com/office/drawing/2014/main" id="{DA028F5C-D7F8-3B91-2A9D-AA3CBDB43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5329" y="1044233"/>
            <a:ext cx="1902026" cy="37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661" tIns="48331" rIns="96661" bIns="48331" anchor="t">
            <a:spAutoFit/>
          </a:bodyPr>
          <a:lstStyle/>
          <a:p>
            <a:pPr defTabSz="966788"/>
            <a:r>
              <a:rPr lang="en-US" sz="600" b="1">
                <a:latin typeface="Calibri"/>
                <a:cs typeface="Calibri"/>
              </a:rPr>
              <a:t>FRONT: ODD (70%) LION (25%) 30 (5%)</a:t>
            </a:r>
          </a:p>
          <a:p>
            <a:pPr defTabSz="966788"/>
            <a:r>
              <a:rPr lang="en-US" sz="600" b="1">
                <a:latin typeface="Calibri"/>
                <a:cs typeface="Calibri"/>
              </a:rPr>
              <a:t>BLITZ: BDY JET (3X) BDY SCRAPE (1X) BULLETS (1X) </a:t>
            </a:r>
          </a:p>
          <a:p>
            <a:pPr defTabSz="966788"/>
            <a:r>
              <a:rPr lang="en-US" sz="600" b="1">
                <a:latin typeface="Calibri"/>
                <a:cs typeface="Calibri"/>
              </a:rPr>
              <a:t>COVER: 4 (47%) 0 (9%)  DBL CLOUD (9%) </a:t>
            </a:r>
            <a:endParaRPr lang="en-US" sz="600" b="1">
              <a:latin typeface="Calibri" pitchFamily="34" charset="0"/>
              <a:cs typeface="Calibri"/>
            </a:endParaRPr>
          </a:p>
        </p:txBody>
      </p:sp>
      <p:grpSp>
        <p:nvGrpSpPr>
          <p:cNvPr id="258" name="Group 357">
            <a:extLst>
              <a:ext uri="{FF2B5EF4-FFF2-40B4-BE49-F238E27FC236}">
                <a16:creationId xmlns:a16="http://schemas.microsoft.com/office/drawing/2014/main" id="{F51834A6-A373-FE49-EAF7-4FAE5EAB127C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3200555" y="2926389"/>
            <a:ext cx="216726" cy="153888"/>
            <a:chOff x="517992" y="2215478"/>
            <a:chExt cx="216484" cy="153789"/>
          </a:xfrm>
        </p:grpSpPr>
        <p:sp>
          <p:nvSpPr>
            <p:cNvPr id="256" name="Oval 30">
              <a:extLst>
                <a:ext uri="{FF2B5EF4-FFF2-40B4-BE49-F238E27FC236}">
                  <a16:creationId xmlns:a16="http://schemas.microsoft.com/office/drawing/2014/main" id="{80E68A8B-1D0D-3C18-08B1-7F556FE08E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625" y="225901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257" name="TextBox 359">
              <a:extLst>
                <a:ext uri="{FF2B5EF4-FFF2-40B4-BE49-F238E27FC236}">
                  <a16:creationId xmlns:a16="http://schemas.microsoft.com/office/drawing/2014/main" id="{4B68DC5D-7F32-C8F3-5290-412EE3B87B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7992" y="2215478"/>
              <a:ext cx="216484" cy="1537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T</a:t>
              </a:r>
              <a:endParaRPr lang="en-US"/>
            </a:p>
          </p:txBody>
        </p:sp>
      </p:grpSp>
      <p:sp>
        <p:nvSpPr>
          <p:cNvPr id="2" name="Oval 30">
            <a:extLst>
              <a:ext uri="{FF2B5EF4-FFF2-40B4-BE49-F238E27FC236}">
                <a16:creationId xmlns:a16="http://schemas.microsoft.com/office/drawing/2014/main" id="{E3BFEDBF-E796-1E24-525F-9512068D0EE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54359" y="6154372"/>
            <a:ext cx="106481" cy="63541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lIns="96661" tIns="48331" rIns="96661" bIns="48331" anchor="ctr"/>
          <a:lstStyle/>
          <a:p>
            <a:pPr algn="ctr" defTabSz="966788"/>
            <a:endParaRPr lang="en-US">
              <a:latin typeface="Calibri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1F49D42-6BDE-9365-EDD7-6563BB0A5BBC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9336769" y="2607865"/>
            <a:ext cx="265112" cy="153987"/>
            <a:chOff x="2772107" y="2689393"/>
            <a:chExt cx="264816" cy="153888"/>
          </a:xfrm>
        </p:grpSpPr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7295ECC0-70C0-11C2-12A1-3771CC18C7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5829" y="2735389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148" name="TextBox 356">
              <a:extLst>
                <a:ext uri="{FF2B5EF4-FFF2-40B4-BE49-F238E27FC236}">
                  <a16:creationId xmlns:a16="http://schemas.microsoft.com/office/drawing/2014/main" id="{6F7D7A0A-E30D-1A8E-F23A-E8F27B3021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2107" y="2689393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sz="400">
                  <a:latin typeface="Arial"/>
                  <a:cs typeface="Arial"/>
                </a:rPr>
                <a:t>Z/X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AF31BD9-ACBA-149D-6104-7D6B41AF9AA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19469" y="2668829"/>
            <a:ext cx="265112" cy="153987"/>
            <a:chOff x="519469" y="2668829"/>
            <a:chExt cx="264816" cy="153888"/>
          </a:xfrm>
        </p:grpSpPr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B9096CC2-E555-2529-FA8F-754EC6C989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434" y="2712364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146" name="TextBox 359">
              <a:extLst>
                <a:ext uri="{FF2B5EF4-FFF2-40B4-BE49-F238E27FC236}">
                  <a16:creationId xmlns:a16="http://schemas.microsoft.com/office/drawing/2014/main" id="{1074FAF2-30DE-B86B-2FE9-D3B7B95D28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9469" y="2668829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sz="400">
                  <a:latin typeface="Arial"/>
                  <a:cs typeface="Arial"/>
                </a:rPr>
                <a:t>Y/Z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E2EC549-0B97-5D9E-6244-4D40FA2D583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551877" y="2709685"/>
            <a:ext cx="221535" cy="153889"/>
            <a:chOff x="1987215" y="2791213"/>
            <a:chExt cx="220943" cy="154319"/>
          </a:xfrm>
        </p:grpSpPr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BE02BD57-566F-C629-2FC9-4B5BC2F9AF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0873" y="281773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141" name="TextBox 362">
              <a:extLst>
                <a:ext uri="{FF2B5EF4-FFF2-40B4-BE49-F238E27FC236}">
                  <a16:creationId xmlns:a16="http://schemas.microsoft.com/office/drawing/2014/main" id="{80737197-4BDD-A080-EFBA-D247DFA4BA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7215" y="2791213"/>
              <a:ext cx="220943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sz="400">
                  <a:latin typeface="Arial"/>
                  <a:cs typeface="Arial"/>
                </a:rPr>
                <a:t>H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ECEE215-BF94-5167-F86F-965A216EB6F2}"/>
              </a:ext>
            </a:extLst>
          </p:cNvPr>
          <p:cNvGrpSpPr/>
          <p:nvPr/>
        </p:nvGrpSpPr>
        <p:grpSpPr>
          <a:xfrm>
            <a:off x="7328017" y="2632032"/>
            <a:ext cx="960437" cy="480544"/>
            <a:chOff x="763355" y="2713560"/>
            <a:chExt cx="960437" cy="480544"/>
          </a:xfrm>
        </p:grpSpPr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2B3E90E8-D317-770A-FE54-2D105DA2B5E2}"/>
                </a:ext>
              </a:extLst>
            </p:cNvPr>
            <p:cNvGrpSpPr/>
            <p:nvPr/>
          </p:nvGrpSpPr>
          <p:grpSpPr>
            <a:xfrm>
              <a:off x="763355" y="2713560"/>
              <a:ext cx="960437" cy="63500"/>
              <a:chOff x="763355" y="2713560"/>
              <a:chExt cx="960437" cy="63500"/>
            </a:xfrm>
          </p:grpSpPr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C54E82DF-81FE-E130-B9F0-F052378E29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190392" y="2713560"/>
                <a:ext cx="106363" cy="6350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6661" tIns="48331" rIns="96661" bIns="48331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123" name="Oval 122">
                <a:extLst>
                  <a:ext uri="{FF2B5EF4-FFF2-40B4-BE49-F238E27FC236}">
                    <a16:creationId xmlns:a16="http://schemas.microsoft.com/office/drawing/2014/main" id="{3FEAFC63-8402-1053-C73A-5D507B6211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977667" y="2713560"/>
                <a:ext cx="106363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127" name="Oval 126">
                <a:extLst>
                  <a:ext uri="{FF2B5EF4-FFF2-40B4-BE49-F238E27FC236}">
                    <a16:creationId xmlns:a16="http://schemas.microsoft.com/office/drawing/2014/main" id="{55554A54-793C-2E86-A91E-4C60E733B8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404705" y="2713560"/>
                <a:ext cx="106362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59D96E9D-CC82-CDA3-4479-5AAF2ECF94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617430" y="2713560"/>
                <a:ext cx="106362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A48F42DB-B236-3539-E294-B4B71B61D4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763355" y="2713560"/>
                <a:ext cx="107950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3D84C106-892F-A44F-D0B0-7A3AA6D662F2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139887" y="3040215"/>
              <a:ext cx="216726" cy="153889"/>
              <a:chOff x="1139887" y="3040215"/>
              <a:chExt cx="216252" cy="153000"/>
            </a:xfrm>
          </p:grpSpPr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ABC6F638-B851-46EB-BE29-6F4819FAAC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7899" y="3084965"/>
                <a:ext cx="106363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115" name="TextBox 365">
                <a:extLst>
                  <a:ext uri="{FF2B5EF4-FFF2-40B4-BE49-F238E27FC236}">
                    <a16:creationId xmlns:a16="http://schemas.microsoft.com/office/drawing/2014/main" id="{EBCDE1EF-D40D-E4CB-A71C-6BE5D267B7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39887" y="3040215"/>
                <a:ext cx="216252" cy="153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40" tIns="45720" rIns="91440" bIns="45720" anchor="t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en-US" sz="400">
                    <a:latin typeface="Arial"/>
                    <a:cs typeface="Arial"/>
                  </a:rPr>
                  <a:t>T</a:t>
                </a:r>
              </a:p>
            </p:txBody>
          </p: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61D2418C-BC2E-8BDD-4EA2-BBA7ECE603FA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135968" y="2886266"/>
              <a:ext cx="234359" cy="169276"/>
              <a:chOff x="1135968" y="2886266"/>
              <a:chExt cx="233884" cy="169752"/>
            </a:xfrm>
          </p:grpSpPr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C6BC3A11-D40A-C1C0-C88D-D964CB7870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249" y="2939393"/>
                <a:ext cx="106363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101" name="TextBox 368">
                <a:extLst>
                  <a:ext uri="{FF2B5EF4-FFF2-40B4-BE49-F238E27FC236}">
                    <a16:creationId xmlns:a16="http://schemas.microsoft.com/office/drawing/2014/main" id="{940DAC42-1DAF-38A3-F1C2-3F3E7C121E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35968" y="2886266"/>
                <a:ext cx="233884" cy="1697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40" tIns="45720" rIns="91440" bIns="45720" anchor="t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en-US" sz="500">
                    <a:latin typeface="Arial"/>
                    <a:cs typeface="Arial"/>
                  </a:rPr>
                  <a:t>Q</a:t>
                </a: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7E5B960-5AB2-A7AA-DFEA-FD13DD2418DC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919343" y="2692886"/>
            <a:ext cx="218331" cy="153889"/>
            <a:chOff x="2354681" y="2774414"/>
            <a:chExt cx="219271" cy="154319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B5C1798B-1D56-719E-D43D-88BA49A63B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2913" y="2819827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73" name="TextBox 371">
              <a:extLst>
                <a:ext uri="{FF2B5EF4-FFF2-40B4-BE49-F238E27FC236}">
                  <a16:creationId xmlns:a16="http://schemas.microsoft.com/office/drawing/2014/main" id="{C75B29E4-A156-CBB0-4F9D-A1ABAFDE76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4681" y="2774414"/>
              <a:ext cx="219271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9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sz="400">
                  <a:latin typeface="Arial"/>
                  <a:cs typeface="Arial"/>
                </a:rPr>
                <a:t>Y</a:t>
              </a:r>
            </a:p>
          </p:txBody>
        </p:sp>
      </p:grpSp>
      <p:sp>
        <p:nvSpPr>
          <p:cNvPr id="41" name="TextBox 26">
            <a:extLst>
              <a:ext uri="{FF2B5EF4-FFF2-40B4-BE49-F238E27FC236}">
                <a16:creationId xmlns:a16="http://schemas.microsoft.com/office/drawing/2014/main" id="{97500CD6-EF83-BECC-BCDA-2ED26BED0544}"/>
              </a:ext>
            </a:extLst>
          </p:cNvPr>
          <p:cNvSpPr txBox="1"/>
          <p:nvPr/>
        </p:nvSpPr>
        <p:spPr>
          <a:xfrm>
            <a:off x="6408082" y="983664"/>
            <a:ext cx="98302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600" b="1">
                <a:latin typeface="Arial"/>
                <a:cs typeface="Arial"/>
              </a:rPr>
              <a:t>REX</a:t>
            </a:r>
          </a:p>
          <a:p>
            <a:r>
              <a:rPr lang="en-US" sz="1600" b="1">
                <a:cs typeface="Arial"/>
              </a:rPr>
              <a:t>LEX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DDE2F67-6777-BBBC-3500-A903DA85F81A}"/>
              </a:ext>
            </a:extLst>
          </p:cNvPr>
          <p:cNvSpPr/>
          <p:nvPr/>
        </p:nvSpPr>
        <p:spPr>
          <a:xfrm>
            <a:off x="6541169" y="1581399"/>
            <a:ext cx="1060171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600" b="1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PASS</a:t>
            </a:r>
            <a:endParaRPr lang="en-US" sz="600" b="1" u="sng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5974334-0414-4AC3-8E1B-F5B74EEF3573}"/>
              </a:ext>
            </a:extLst>
          </p:cNvPr>
          <p:cNvSpPr/>
          <p:nvPr/>
        </p:nvSpPr>
        <p:spPr>
          <a:xfrm>
            <a:off x="1802536" y="1477872"/>
            <a:ext cx="157009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6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PAP</a:t>
            </a:r>
            <a:endParaRPr lang="en-US" sz="600" b="1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 b="1">
              <a:solidFill>
                <a:srgbClr val="7030A0"/>
              </a:solidFill>
              <a:latin typeface="+mn-lt"/>
              <a:cs typeface="Calibri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C5828F7-5F4B-5048-DB3D-B8550BFFC5B7}"/>
              </a:ext>
            </a:extLst>
          </p:cNvPr>
          <p:cNvSpPr/>
          <p:nvPr/>
        </p:nvSpPr>
        <p:spPr>
          <a:xfrm>
            <a:off x="8593390" y="3273560"/>
            <a:ext cx="1123717" cy="18466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600" b="1">
                <a:solidFill>
                  <a:srgbClr val="00B050"/>
                </a:solidFill>
                <a:latin typeface="+mn-lt"/>
              </a:rPr>
              <a:t>SCREENS</a:t>
            </a:r>
            <a:endParaRPr lang="en-US" sz="600" b="1">
              <a:solidFill>
                <a:srgbClr val="00B050"/>
              </a:solidFill>
              <a:latin typeface="+mn-lt"/>
              <a:cs typeface="Calibri"/>
            </a:endParaRPr>
          </a:p>
        </p:txBody>
      </p:sp>
      <p:sp>
        <p:nvSpPr>
          <p:cNvPr id="66" name="TextBox 50">
            <a:extLst>
              <a:ext uri="{FF2B5EF4-FFF2-40B4-BE49-F238E27FC236}">
                <a16:creationId xmlns:a16="http://schemas.microsoft.com/office/drawing/2014/main" id="{A0713CF3-8C07-FA39-B1D9-2F7D03069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5755" y="982298"/>
            <a:ext cx="1998047" cy="37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661" tIns="48331" rIns="96661" bIns="48331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966788"/>
            <a:r>
              <a:rPr lang="en-US" sz="600" b="1">
                <a:latin typeface="Calibri"/>
                <a:cs typeface="Calibri"/>
              </a:rPr>
              <a:t>FRONT: 42 UNDER (28%) 42 OVER (28%) 34 ODD (12%)</a:t>
            </a:r>
          </a:p>
          <a:p>
            <a:pPr defTabSz="966788"/>
            <a:r>
              <a:rPr lang="en-US" sz="600" b="1">
                <a:latin typeface="Calibri"/>
                <a:cs typeface="Calibri"/>
              </a:rPr>
              <a:t>BLITZ: SW EDGE (1X) SW C (1X) WC (1X)</a:t>
            </a:r>
          </a:p>
          <a:p>
            <a:pPr defTabSz="966788"/>
            <a:r>
              <a:rPr lang="en-US" sz="600" b="1">
                <a:latin typeface="Calibri"/>
                <a:cs typeface="Calibri"/>
              </a:rPr>
              <a:t>COVER: 4 (28%) 1 (26%) 4 LOCK (23%)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2192CD3-FD67-5890-0344-1B978A6B7F13}"/>
              </a:ext>
            </a:extLst>
          </p:cNvPr>
          <p:cNvSpPr/>
          <p:nvPr/>
        </p:nvSpPr>
        <p:spPr>
          <a:xfrm>
            <a:off x="6608008" y="3298059"/>
            <a:ext cx="1322824" cy="55399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600" b="1">
                <a:solidFill>
                  <a:srgbClr val="FF0000"/>
                </a:solidFill>
                <a:latin typeface="+mn-lt"/>
              </a:rPr>
              <a:t>RUN</a:t>
            </a:r>
            <a:endParaRPr lang="en-US" sz="600" b="1">
              <a:solidFill>
                <a:srgbClr val="FF0000"/>
              </a:solidFill>
              <a:latin typeface="+mn-lt"/>
              <a:ea typeface="Calibri"/>
              <a:cs typeface="Calibri"/>
            </a:endParaRPr>
          </a:p>
          <a:p>
            <a:r>
              <a:rPr lang="en-US" sz="600" b="1">
                <a:solidFill>
                  <a:srgbClr val="FF0000"/>
                </a:solidFill>
                <a:highlight>
                  <a:srgbClr val="FFFF00"/>
                </a:highlight>
                <a:latin typeface="+mn-lt"/>
                <a:ea typeface="Calibri"/>
                <a:cs typeface="Calibri"/>
              </a:rPr>
              <a:t>REX 15 (99) FUNGO</a:t>
            </a:r>
          </a:p>
          <a:p>
            <a:r>
              <a:rPr lang="en-US" sz="600" b="1">
                <a:solidFill>
                  <a:srgbClr val="FF0000"/>
                </a:solidFill>
                <a:latin typeface="+mn-lt"/>
                <a:ea typeface="Calibri"/>
                <a:cs typeface="Calibri"/>
              </a:rPr>
              <a:t>REX BEARS COLD Y POP LOCK 1 </a:t>
            </a:r>
          </a:p>
          <a:p>
            <a:r>
              <a:rPr lang="en-US" sz="600" b="1">
                <a:solidFill>
                  <a:srgbClr val="FF0000"/>
                </a:solidFill>
                <a:latin typeface="+mn-lt"/>
                <a:ea typeface="Calibri"/>
                <a:cs typeface="Calibri"/>
              </a:rPr>
              <a:t>REX 14 (99)</a:t>
            </a:r>
          </a:p>
          <a:p>
            <a:r>
              <a:rPr lang="en-US" sz="600" b="1">
                <a:solidFill>
                  <a:srgbClr val="FF0000"/>
                </a:solidFill>
                <a:latin typeface="+mn-lt"/>
                <a:ea typeface="Calibri"/>
                <a:cs typeface="Calibri"/>
              </a:rPr>
              <a:t>REX 28 GANGSTER BLOCK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AF541C32-5C0C-ACD6-8D3C-F61FAA9A33AE}"/>
              </a:ext>
            </a:extLst>
          </p:cNvPr>
          <p:cNvSpPr/>
          <p:nvPr/>
        </p:nvSpPr>
        <p:spPr>
          <a:xfrm>
            <a:off x="8117674" y="1599714"/>
            <a:ext cx="1284170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PAP</a:t>
            </a:r>
            <a:endParaRPr lang="en-US" sz="600" b="1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r>
              <a:rPr lang="en-US" sz="6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+mn-lt"/>
                <a:cs typeface="Calibri"/>
              </a:rPr>
              <a:t>REX 31 FLOOD</a:t>
            </a:r>
          </a:p>
        </p:txBody>
      </p:sp>
    </p:spTree>
    <p:extLst>
      <p:ext uri="{BB962C8B-B14F-4D97-AF65-F5344CB8AC3E}">
        <p14:creationId xmlns:p14="http://schemas.microsoft.com/office/powerpoint/2010/main" val="561852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2916238" y="80898"/>
            <a:ext cx="3768723" cy="959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661" tIns="48331" rIns="96661" bIns="48331" anchor="t">
            <a:spAutoFit/>
          </a:bodyPr>
          <a:lstStyle/>
          <a:p>
            <a:pPr algn="ctr" defTabSz="966788"/>
            <a:r>
              <a:rPr lang="en-US" sz="2800" b="1">
                <a:latin typeface="Calibri"/>
                <a:cs typeface="Calibri"/>
              </a:rPr>
              <a:t>UAPB FOOTBALL</a:t>
            </a:r>
          </a:p>
          <a:p>
            <a:pPr algn="ctr" defTabSz="966788"/>
            <a:r>
              <a:rPr lang="en-US" sz="2800" b="1">
                <a:latin typeface="Calibri"/>
                <a:cs typeface="Calibri"/>
              </a:rPr>
              <a:t>2023 HIT CHART (BASE)</a:t>
            </a:r>
            <a:endParaRPr lang="en-US" sz="2800" b="1">
              <a:latin typeface="Calibri" pitchFamily="34" charset="0"/>
              <a:cs typeface="Calibri"/>
            </a:endParaRPr>
          </a:p>
        </p:txBody>
      </p:sp>
      <p:sp>
        <p:nvSpPr>
          <p:cNvPr id="288" name="Line 157">
            <a:extLst>
              <a:ext uri="{FF2B5EF4-FFF2-40B4-BE49-F238E27FC236}">
                <a16:creationId xmlns:a16="http://schemas.microsoft.com/office/drawing/2014/main" id="{F0843EFB-4409-408D-9D54-626C1E7189C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338" y="4144962"/>
            <a:ext cx="929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40" tIns="45720" rIns="91440" bIns="45720" anchor="t"/>
          <a:lstStyle/>
          <a:p>
            <a:endParaRPr lang="en-US">
              <a:cs typeface="Arial"/>
            </a:endParaRPr>
          </a:p>
        </p:txBody>
      </p:sp>
      <p:grpSp>
        <p:nvGrpSpPr>
          <p:cNvPr id="289" name="Group 288">
            <a:extLst>
              <a:ext uri="{FF2B5EF4-FFF2-40B4-BE49-F238E27FC236}">
                <a16:creationId xmlns:a16="http://schemas.microsoft.com/office/drawing/2014/main" id="{62F926A4-5108-4F41-8817-B81FF24AB95B}"/>
              </a:ext>
            </a:extLst>
          </p:cNvPr>
          <p:cNvGrpSpPr/>
          <p:nvPr/>
        </p:nvGrpSpPr>
        <p:grpSpPr>
          <a:xfrm>
            <a:off x="134142" y="938213"/>
            <a:ext cx="9314658" cy="6559550"/>
            <a:chOff x="134142" y="938213"/>
            <a:chExt cx="9314658" cy="6559550"/>
          </a:xfrm>
        </p:grpSpPr>
        <p:cxnSp>
          <p:nvCxnSpPr>
            <p:cNvPr id="290" name="Straight Connector 289">
              <a:extLst>
                <a:ext uri="{FF2B5EF4-FFF2-40B4-BE49-F238E27FC236}">
                  <a16:creationId xmlns:a16="http://schemas.microsoft.com/office/drawing/2014/main" id="{B630A767-79BD-49E7-A6D8-768EBB9319C3}"/>
                </a:ext>
              </a:extLst>
            </p:cNvPr>
            <p:cNvCxnSpPr/>
            <p:nvPr/>
          </p:nvCxnSpPr>
          <p:spPr>
            <a:xfrm rot="16200000" flipH="1">
              <a:off x="-3124200" y="4221163"/>
              <a:ext cx="6553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>
              <a:extLst>
                <a:ext uri="{FF2B5EF4-FFF2-40B4-BE49-F238E27FC236}">
                  <a16:creationId xmlns:a16="http://schemas.microsoft.com/office/drawing/2014/main" id="{D278E013-227F-48ED-8655-E0E1420E62D0}"/>
                </a:ext>
              </a:extLst>
            </p:cNvPr>
            <p:cNvCxnSpPr/>
            <p:nvPr/>
          </p:nvCxnSpPr>
          <p:spPr>
            <a:xfrm>
              <a:off x="134142" y="7497763"/>
              <a:ext cx="9296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2" name="Line 153">
              <a:extLst>
                <a:ext uri="{FF2B5EF4-FFF2-40B4-BE49-F238E27FC236}">
                  <a16:creationId xmlns:a16="http://schemas.microsoft.com/office/drawing/2014/main" id="{ACE9EE49-5358-4CB7-8B33-7895CF1B0E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338" y="938213"/>
              <a:ext cx="9280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91440" tIns="45720" rIns="91440" bIns="45720" anchor="t"/>
            <a:lstStyle/>
            <a:p>
              <a:endParaRPr lang="en-US">
                <a:cs typeface="Arial"/>
              </a:endParaRPr>
            </a:p>
          </p:txBody>
        </p:sp>
        <p:cxnSp>
          <p:nvCxnSpPr>
            <p:cNvPr id="293" name="Straight Connector 17">
              <a:extLst>
                <a:ext uri="{FF2B5EF4-FFF2-40B4-BE49-F238E27FC236}">
                  <a16:creationId xmlns:a16="http://schemas.microsoft.com/office/drawing/2014/main" id="{D78CD472-51A9-4A9E-B230-AF25E54CFB28}"/>
                </a:ext>
              </a:extLst>
            </p:cNvPr>
            <p:cNvCxnSpPr/>
            <p:nvPr/>
          </p:nvCxnSpPr>
          <p:spPr>
            <a:xfrm rot="16200000" flipH="1">
              <a:off x="6172200" y="4221163"/>
              <a:ext cx="6553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52EF0DC6-B136-4687-AE91-BEF58CCF7A1D}"/>
              </a:ext>
            </a:extLst>
          </p:cNvPr>
          <p:cNvCxnSpPr/>
          <p:nvPr/>
        </p:nvCxnSpPr>
        <p:spPr>
          <a:xfrm rot="16200000" flipH="1">
            <a:off x="-207750" y="4245848"/>
            <a:ext cx="655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802E892C-840F-42D0-8A94-ABED025D4F22}"/>
              </a:ext>
            </a:extLst>
          </p:cNvPr>
          <p:cNvCxnSpPr/>
          <p:nvPr/>
        </p:nvCxnSpPr>
        <p:spPr>
          <a:xfrm rot="16200000" flipH="1">
            <a:off x="3200400" y="4221163"/>
            <a:ext cx="655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9" name="Group 354">
            <a:extLst>
              <a:ext uri="{FF2B5EF4-FFF2-40B4-BE49-F238E27FC236}">
                <a16:creationId xmlns:a16="http://schemas.microsoft.com/office/drawing/2014/main" id="{09570BD4-8F1D-46BE-92C3-E0BD5424442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802517" y="5832400"/>
            <a:ext cx="265112" cy="153988"/>
            <a:chOff x="2781716" y="2193966"/>
            <a:chExt cx="264816" cy="153888"/>
          </a:xfrm>
        </p:grpSpPr>
        <p:sp>
          <p:nvSpPr>
            <p:cNvPr id="415" name="Oval 30">
              <a:extLst>
                <a:ext uri="{FF2B5EF4-FFF2-40B4-BE49-F238E27FC236}">
                  <a16:creationId xmlns:a16="http://schemas.microsoft.com/office/drawing/2014/main" id="{24774782-121D-4C72-B81F-B1257E211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438" y="2239962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16" name="TextBox 356">
              <a:extLst>
                <a:ext uri="{FF2B5EF4-FFF2-40B4-BE49-F238E27FC236}">
                  <a16:creationId xmlns:a16="http://schemas.microsoft.com/office/drawing/2014/main" id="{BDB7BB56-CE1F-4093-8B51-7D74BFB9C7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1716" y="2193966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Z/X</a:t>
              </a:r>
            </a:p>
          </p:txBody>
        </p:sp>
      </p:grpSp>
      <p:grpSp>
        <p:nvGrpSpPr>
          <p:cNvPr id="400" name="Group 357">
            <a:extLst>
              <a:ext uri="{FF2B5EF4-FFF2-40B4-BE49-F238E27FC236}">
                <a16:creationId xmlns:a16="http://schemas.microsoft.com/office/drawing/2014/main" id="{699E1CF1-244A-4909-9DB3-4BA0E5ACB82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22306" y="5806076"/>
            <a:ext cx="265113" cy="153987"/>
            <a:chOff x="469660" y="2215478"/>
            <a:chExt cx="264816" cy="153888"/>
          </a:xfrm>
        </p:grpSpPr>
        <p:sp>
          <p:nvSpPr>
            <p:cNvPr id="413" name="Oval 30">
              <a:extLst>
                <a:ext uri="{FF2B5EF4-FFF2-40B4-BE49-F238E27FC236}">
                  <a16:creationId xmlns:a16="http://schemas.microsoft.com/office/drawing/2014/main" id="{B00EEBAC-B203-44DF-BF74-08DFB6E22A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625" y="225901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14" name="TextBox 359">
              <a:extLst>
                <a:ext uri="{FF2B5EF4-FFF2-40B4-BE49-F238E27FC236}">
                  <a16:creationId xmlns:a16="http://schemas.microsoft.com/office/drawing/2014/main" id="{9E409DDF-695D-4E15-A53E-279AD4DFA7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660" y="2215478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X/Z</a:t>
              </a:r>
            </a:p>
          </p:txBody>
        </p:sp>
      </p:grpSp>
      <p:grpSp>
        <p:nvGrpSpPr>
          <p:cNvPr id="401" name="Group 360">
            <a:extLst>
              <a:ext uri="{FF2B5EF4-FFF2-40B4-BE49-F238E27FC236}">
                <a16:creationId xmlns:a16="http://schemas.microsoft.com/office/drawing/2014/main" id="{7DBF0037-A9A8-462E-8BFC-42C658C776A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005546" y="5914071"/>
            <a:ext cx="221536" cy="153888"/>
            <a:chOff x="1465557" y="2563156"/>
            <a:chExt cx="220943" cy="154319"/>
          </a:xfrm>
        </p:grpSpPr>
        <p:sp>
          <p:nvSpPr>
            <p:cNvPr id="411" name="Oval 30">
              <a:extLst>
                <a:ext uri="{FF2B5EF4-FFF2-40B4-BE49-F238E27FC236}">
                  <a16:creationId xmlns:a16="http://schemas.microsoft.com/office/drawing/2014/main" id="{4F6A3F25-B252-44EC-89D3-59A361797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609850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12" name="TextBox 362">
              <a:extLst>
                <a:ext uri="{FF2B5EF4-FFF2-40B4-BE49-F238E27FC236}">
                  <a16:creationId xmlns:a16="http://schemas.microsoft.com/office/drawing/2014/main" id="{EBE4AE10-BC32-4468-95AC-8EAB36B6A7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5557" y="2563156"/>
              <a:ext cx="220943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H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785B226-AE26-4DED-A56B-211B64A85D3E}"/>
              </a:ext>
            </a:extLst>
          </p:cNvPr>
          <p:cNvGrpSpPr/>
          <p:nvPr/>
        </p:nvGrpSpPr>
        <p:grpSpPr>
          <a:xfrm>
            <a:off x="793765" y="5856553"/>
            <a:ext cx="960437" cy="480526"/>
            <a:chOff x="1128840" y="6372320"/>
            <a:chExt cx="960437" cy="480526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10F67B84-998F-4362-A04E-73802C253710}"/>
                </a:ext>
              </a:extLst>
            </p:cNvPr>
            <p:cNvGrpSpPr/>
            <p:nvPr/>
          </p:nvGrpSpPr>
          <p:grpSpPr>
            <a:xfrm>
              <a:off x="1128840" y="6372320"/>
              <a:ext cx="960437" cy="63500"/>
              <a:chOff x="653452" y="6397455"/>
              <a:chExt cx="960437" cy="63500"/>
            </a:xfrm>
          </p:grpSpPr>
          <p:sp>
            <p:nvSpPr>
              <p:cNvPr id="394" name="Rectangle 27">
                <a:extLst>
                  <a:ext uri="{FF2B5EF4-FFF2-40B4-BE49-F238E27FC236}">
                    <a16:creationId xmlns:a16="http://schemas.microsoft.com/office/drawing/2014/main" id="{1F291183-66FB-4593-A1C0-0F422A53C3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080489" y="6397455"/>
                <a:ext cx="106363" cy="6350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395" name="Oval 28">
                <a:extLst>
                  <a:ext uri="{FF2B5EF4-FFF2-40B4-BE49-F238E27FC236}">
                    <a16:creationId xmlns:a16="http://schemas.microsoft.com/office/drawing/2014/main" id="{522C9AD0-442E-4E96-BD00-7BA3706F36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867764" y="6397455"/>
                <a:ext cx="106363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396" name="Oval 29">
                <a:extLst>
                  <a:ext uri="{FF2B5EF4-FFF2-40B4-BE49-F238E27FC236}">
                    <a16:creationId xmlns:a16="http://schemas.microsoft.com/office/drawing/2014/main" id="{63BC3CE7-F1F7-46B5-8C75-C87EC5FE9F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294802" y="6397455"/>
                <a:ext cx="106362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397" name="Oval 30">
                <a:extLst>
                  <a:ext uri="{FF2B5EF4-FFF2-40B4-BE49-F238E27FC236}">
                    <a16:creationId xmlns:a16="http://schemas.microsoft.com/office/drawing/2014/main" id="{69E6B8EC-AC48-46CD-B424-29C557113F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507527" y="6397455"/>
                <a:ext cx="106362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398" name="Oval 32">
                <a:extLst>
                  <a:ext uri="{FF2B5EF4-FFF2-40B4-BE49-F238E27FC236}">
                    <a16:creationId xmlns:a16="http://schemas.microsoft.com/office/drawing/2014/main" id="{1984E2F4-95B3-4B05-8EF7-6520CE9BC0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653452" y="6397455"/>
                <a:ext cx="107950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</p:grpSp>
        <p:grpSp>
          <p:nvGrpSpPr>
            <p:cNvPr id="402" name="Group 363">
              <a:extLst>
                <a:ext uri="{FF2B5EF4-FFF2-40B4-BE49-F238E27FC236}">
                  <a16:creationId xmlns:a16="http://schemas.microsoft.com/office/drawing/2014/main" id="{250F3F00-841B-4A8A-9043-D38AB2B7E618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05372" y="6698958"/>
              <a:ext cx="216726" cy="153888"/>
              <a:chOff x="1469163" y="2690513"/>
              <a:chExt cx="216252" cy="153000"/>
            </a:xfrm>
          </p:grpSpPr>
          <p:sp>
            <p:nvSpPr>
              <p:cNvPr id="409" name="Oval 30">
                <a:extLst>
                  <a:ext uri="{FF2B5EF4-FFF2-40B4-BE49-F238E27FC236}">
                    <a16:creationId xmlns:a16="http://schemas.microsoft.com/office/drawing/2014/main" id="{77689302-1357-4E51-9E9D-0637BEA984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7175" y="2735263"/>
                <a:ext cx="106363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410" name="TextBox 365">
                <a:extLst>
                  <a:ext uri="{FF2B5EF4-FFF2-40B4-BE49-F238E27FC236}">
                    <a16:creationId xmlns:a16="http://schemas.microsoft.com/office/drawing/2014/main" id="{1E0FE446-2B15-443D-B313-9C42F012D9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9163" y="2690513"/>
                <a:ext cx="216252" cy="153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40" tIns="45720" rIns="91440" bIns="45720" anchor="t">
                <a:spAutoFit/>
              </a:bodyPr>
              <a:lstStyle/>
              <a:p>
                <a:r>
                  <a:rPr lang="en-US" sz="400">
                    <a:latin typeface="Arial"/>
                    <a:cs typeface="Arial"/>
                  </a:rPr>
                  <a:t>T</a:t>
                </a:r>
              </a:p>
            </p:txBody>
          </p:sp>
        </p:grpSp>
        <p:grpSp>
          <p:nvGrpSpPr>
            <p:cNvPr id="403" name="Group 366">
              <a:extLst>
                <a:ext uri="{FF2B5EF4-FFF2-40B4-BE49-F238E27FC236}">
                  <a16:creationId xmlns:a16="http://schemas.microsoft.com/office/drawing/2014/main" id="{0E8C0CC2-84A8-4A19-9011-611F5CE27310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01446" y="6545040"/>
              <a:ext cx="234360" cy="169277"/>
              <a:chOff x="1444843" y="2357049"/>
              <a:chExt cx="233884" cy="169752"/>
            </a:xfrm>
          </p:grpSpPr>
          <p:sp>
            <p:nvSpPr>
              <p:cNvPr id="407" name="Oval 28">
                <a:extLst>
                  <a:ext uri="{FF2B5EF4-FFF2-40B4-BE49-F238E27FC236}">
                    <a16:creationId xmlns:a16="http://schemas.microsoft.com/office/drawing/2014/main" id="{12F76B3C-DC33-4588-8843-1568C032BB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2124" y="2410176"/>
                <a:ext cx="106363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408" name="TextBox 368">
                <a:extLst>
                  <a:ext uri="{FF2B5EF4-FFF2-40B4-BE49-F238E27FC236}">
                    <a16:creationId xmlns:a16="http://schemas.microsoft.com/office/drawing/2014/main" id="{F423D01B-5C0C-4324-A3AC-4E10B3D28F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44843" y="2357049"/>
                <a:ext cx="233884" cy="1697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40" tIns="45720" rIns="91440" bIns="45720" anchor="t">
                <a:spAutoFit/>
              </a:bodyPr>
              <a:lstStyle/>
              <a:p>
                <a:r>
                  <a:rPr lang="en-US" sz="500">
                    <a:latin typeface="Arial"/>
                    <a:cs typeface="Arial"/>
                  </a:rPr>
                  <a:t>Q</a:t>
                </a:r>
              </a:p>
            </p:txBody>
          </p:sp>
        </p:grpSp>
      </p:grpSp>
      <p:grpSp>
        <p:nvGrpSpPr>
          <p:cNvPr id="404" name="Group 369">
            <a:extLst>
              <a:ext uri="{FF2B5EF4-FFF2-40B4-BE49-F238E27FC236}">
                <a16:creationId xmlns:a16="http://schemas.microsoft.com/office/drawing/2014/main" id="{8B32AF95-B0F5-421F-A89A-A64D0FDB9E6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385118" y="5917392"/>
            <a:ext cx="218330" cy="153888"/>
            <a:chOff x="5750942" y="2317184"/>
            <a:chExt cx="219271" cy="154319"/>
          </a:xfrm>
        </p:grpSpPr>
        <p:sp>
          <p:nvSpPr>
            <p:cNvPr id="405" name="Oval 30">
              <a:extLst>
                <a:ext uri="{FF2B5EF4-FFF2-40B4-BE49-F238E27FC236}">
                  <a16:creationId xmlns:a16="http://schemas.microsoft.com/office/drawing/2014/main" id="{8670154F-F1BE-4F9A-A151-A4A750C76A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9174" y="2362597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06" name="TextBox 371">
              <a:extLst>
                <a:ext uri="{FF2B5EF4-FFF2-40B4-BE49-F238E27FC236}">
                  <a16:creationId xmlns:a16="http://schemas.microsoft.com/office/drawing/2014/main" id="{5FCC4C49-E1E8-4F64-B504-4B574EAD0D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0942" y="2317184"/>
              <a:ext cx="219271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Y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FE03B761-C014-4D4B-9E9F-C3C72F899810}"/>
              </a:ext>
            </a:extLst>
          </p:cNvPr>
          <p:cNvSpPr txBox="1"/>
          <p:nvPr/>
        </p:nvSpPr>
        <p:spPr>
          <a:xfrm>
            <a:off x="107033" y="967845"/>
            <a:ext cx="1202193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>
                <a:latin typeface="Arial"/>
                <a:cs typeface="Arial"/>
              </a:rPr>
              <a:t>DOUBLES</a:t>
            </a:r>
          </a:p>
        </p:txBody>
      </p:sp>
      <p:sp>
        <p:nvSpPr>
          <p:cNvPr id="466" name="TextBox 465">
            <a:extLst>
              <a:ext uri="{FF2B5EF4-FFF2-40B4-BE49-F238E27FC236}">
                <a16:creationId xmlns:a16="http://schemas.microsoft.com/office/drawing/2014/main" id="{DC4D2617-4854-4207-88A8-FC7D031480AA}"/>
              </a:ext>
            </a:extLst>
          </p:cNvPr>
          <p:cNvSpPr txBox="1"/>
          <p:nvPr/>
        </p:nvSpPr>
        <p:spPr>
          <a:xfrm>
            <a:off x="6431343" y="896368"/>
            <a:ext cx="120520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>
                <a:latin typeface="Arial"/>
                <a:cs typeface="Arial"/>
              </a:rPr>
              <a:t>GREEN</a:t>
            </a:r>
          </a:p>
          <a:p>
            <a:r>
              <a:rPr lang="en-US" sz="1600" b="1">
                <a:latin typeface="Arial"/>
                <a:cs typeface="Arial"/>
              </a:rPr>
              <a:t>BLUE</a:t>
            </a:r>
          </a:p>
        </p:txBody>
      </p:sp>
      <p:sp>
        <p:nvSpPr>
          <p:cNvPr id="467" name="TextBox 466">
            <a:extLst>
              <a:ext uri="{FF2B5EF4-FFF2-40B4-BE49-F238E27FC236}">
                <a16:creationId xmlns:a16="http://schemas.microsoft.com/office/drawing/2014/main" id="{05C24FA2-9724-40CD-8F40-5CF8D3611E1A}"/>
              </a:ext>
            </a:extLst>
          </p:cNvPr>
          <p:cNvSpPr txBox="1"/>
          <p:nvPr/>
        </p:nvSpPr>
        <p:spPr>
          <a:xfrm>
            <a:off x="3133845" y="941789"/>
            <a:ext cx="109539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>
                <a:latin typeface="Arial"/>
                <a:cs typeface="Arial"/>
              </a:rPr>
              <a:t>QUEEN </a:t>
            </a:r>
          </a:p>
          <a:p>
            <a:endParaRPr lang="en-US" sz="1600" b="1">
              <a:latin typeface="Arial"/>
              <a:cs typeface="Arial"/>
            </a:endParaRPr>
          </a:p>
        </p:txBody>
      </p:sp>
      <p:sp>
        <p:nvSpPr>
          <p:cNvPr id="468" name="TextBox 467">
            <a:extLst>
              <a:ext uri="{FF2B5EF4-FFF2-40B4-BE49-F238E27FC236}">
                <a16:creationId xmlns:a16="http://schemas.microsoft.com/office/drawing/2014/main" id="{DE8F90C2-F715-4D6F-ABAB-760A6DC00A00}"/>
              </a:ext>
            </a:extLst>
          </p:cNvPr>
          <p:cNvSpPr txBox="1"/>
          <p:nvPr/>
        </p:nvSpPr>
        <p:spPr>
          <a:xfrm>
            <a:off x="133258" y="4145145"/>
            <a:ext cx="78765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>
                <a:latin typeface="Arial"/>
                <a:cs typeface="Arial"/>
              </a:rPr>
              <a:t>TRIO</a:t>
            </a:r>
          </a:p>
        </p:txBody>
      </p:sp>
      <p:sp>
        <p:nvSpPr>
          <p:cNvPr id="469" name="TextBox 468">
            <a:extLst>
              <a:ext uri="{FF2B5EF4-FFF2-40B4-BE49-F238E27FC236}">
                <a16:creationId xmlns:a16="http://schemas.microsoft.com/office/drawing/2014/main" id="{CB504BFB-25BC-4871-9C17-9E4C52F549EA}"/>
              </a:ext>
            </a:extLst>
          </p:cNvPr>
          <p:cNvSpPr txBox="1"/>
          <p:nvPr/>
        </p:nvSpPr>
        <p:spPr>
          <a:xfrm>
            <a:off x="3140902" y="4130901"/>
            <a:ext cx="1316277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>
                <a:latin typeface="Arial"/>
                <a:cs typeface="Arial"/>
              </a:rPr>
              <a:t>KING </a:t>
            </a:r>
          </a:p>
        </p:txBody>
      </p:sp>
      <p:grpSp>
        <p:nvGrpSpPr>
          <p:cNvPr id="471" name="Group 470">
            <a:extLst>
              <a:ext uri="{FF2B5EF4-FFF2-40B4-BE49-F238E27FC236}">
                <a16:creationId xmlns:a16="http://schemas.microsoft.com/office/drawing/2014/main" id="{BE78494C-7723-4DD1-8F43-39FE0EE0FB40}"/>
              </a:ext>
            </a:extLst>
          </p:cNvPr>
          <p:cNvGrpSpPr/>
          <p:nvPr/>
        </p:nvGrpSpPr>
        <p:grpSpPr>
          <a:xfrm>
            <a:off x="1046879" y="2802319"/>
            <a:ext cx="960437" cy="63500"/>
            <a:chOff x="653452" y="6397455"/>
            <a:chExt cx="960437" cy="63500"/>
          </a:xfrm>
        </p:grpSpPr>
        <p:sp>
          <p:nvSpPr>
            <p:cNvPr id="472" name="Rectangle 27">
              <a:extLst>
                <a:ext uri="{FF2B5EF4-FFF2-40B4-BE49-F238E27FC236}">
                  <a16:creationId xmlns:a16="http://schemas.microsoft.com/office/drawing/2014/main" id="{8906D10F-8245-465F-8260-CF21DA750E7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80489" y="6397455"/>
              <a:ext cx="106363" cy="6350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73" name="Oval 28">
              <a:extLst>
                <a:ext uri="{FF2B5EF4-FFF2-40B4-BE49-F238E27FC236}">
                  <a16:creationId xmlns:a16="http://schemas.microsoft.com/office/drawing/2014/main" id="{414D268F-FC47-4266-B4C2-932E481A4C4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67764" y="6397455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74" name="Oval 29">
              <a:extLst>
                <a:ext uri="{FF2B5EF4-FFF2-40B4-BE49-F238E27FC236}">
                  <a16:creationId xmlns:a16="http://schemas.microsoft.com/office/drawing/2014/main" id="{DE350345-93DC-4A0D-BD1A-BCD50ED5563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294802" y="6397455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75" name="Oval 30">
              <a:extLst>
                <a:ext uri="{FF2B5EF4-FFF2-40B4-BE49-F238E27FC236}">
                  <a16:creationId xmlns:a16="http://schemas.microsoft.com/office/drawing/2014/main" id="{41DE9456-6940-4C41-A687-829B2BB816A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07527" y="6397455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76" name="Oval 32">
              <a:extLst>
                <a:ext uri="{FF2B5EF4-FFF2-40B4-BE49-F238E27FC236}">
                  <a16:creationId xmlns:a16="http://schemas.microsoft.com/office/drawing/2014/main" id="{56FA0D12-F6B0-4A17-B7E5-EDB7F64756A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53452" y="6397455"/>
              <a:ext cx="107950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</p:grpSp>
      <p:grpSp>
        <p:nvGrpSpPr>
          <p:cNvPr id="477" name="Group 360">
            <a:extLst>
              <a:ext uri="{FF2B5EF4-FFF2-40B4-BE49-F238E27FC236}">
                <a16:creationId xmlns:a16="http://schemas.microsoft.com/office/drawing/2014/main" id="{880D14D2-04D3-401A-9D9E-24B1E6775988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21338" y="2844844"/>
            <a:ext cx="221536" cy="153888"/>
            <a:chOff x="1465557" y="2563156"/>
            <a:chExt cx="220943" cy="154319"/>
          </a:xfrm>
        </p:grpSpPr>
        <p:sp>
          <p:nvSpPr>
            <p:cNvPr id="478" name="Oval 30">
              <a:extLst>
                <a:ext uri="{FF2B5EF4-FFF2-40B4-BE49-F238E27FC236}">
                  <a16:creationId xmlns:a16="http://schemas.microsoft.com/office/drawing/2014/main" id="{B2C5D9F8-DF4F-47D3-8387-E5783549F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609850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79" name="TextBox 362">
              <a:extLst>
                <a:ext uri="{FF2B5EF4-FFF2-40B4-BE49-F238E27FC236}">
                  <a16:creationId xmlns:a16="http://schemas.microsoft.com/office/drawing/2014/main" id="{89A77E1D-43CC-4091-99CE-D1C5E3D1E9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5557" y="2563156"/>
              <a:ext cx="220943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H</a:t>
              </a:r>
            </a:p>
          </p:txBody>
        </p:sp>
      </p:grpSp>
      <p:grpSp>
        <p:nvGrpSpPr>
          <p:cNvPr id="480" name="Group 363">
            <a:extLst>
              <a:ext uri="{FF2B5EF4-FFF2-40B4-BE49-F238E27FC236}">
                <a16:creationId xmlns:a16="http://schemas.microsoft.com/office/drawing/2014/main" id="{DF78F918-4637-4B04-A741-C1985C728797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423411" y="3128957"/>
            <a:ext cx="216726" cy="153888"/>
            <a:chOff x="1469163" y="2690513"/>
            <a:chExt cx="216252" cy="153000"/>
          </a:xfrm>
        </p:grpSpPr>
        <p:sp>
          <p:nvSpPr>
            <p:cNvPr id="481" name="Oval 30">
              <a:extLst>
                <a:ext uri="{FF2B5EF4-FFF2-40B4-BE49-F238E27FC236}">
                  <a16:creationId xmlns:a16="http://schemas.microsoft.com/office/drawing/2014/main" id="{23D05614-7600-44EC-8FA6-7AD96AB715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73526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82" name="TextBox 365">
              <a:extLst>
                <a:ext uri="{FF2B5EF4-FFF2-40B4-BE49-F238E27FC236}">
                  <a16:creationId xmlns:a16="http://schemas.microsoft.com/office/drawing/2014/main" id="{B4FE59B2-550F-462F-8D07-543103B2F0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9163" y="2690513"/>
              <a:ext cx="216252" cy="15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T</a:t>
              </a:r>
            </a:p>
          </p:txBody>
        </p:sp>
      </p:grpSp>
      <p:grpSp>
        <p:nvGrpSpPr>
          <p:cNvPr id="483" name="Group 366">
            <a:extLst>
              <a:ext uri="{FF2B5EF4-FFF2-40B4-BE49-F238E27FC236}">
                <a16:creationId xmlns:a16="http://schemas.microsoft.com/office/drawing/2014/main" id="{13552302-E145-4F53-850A-0717CDA547D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419485" y="2975039"/>
            <a:ext cx="234360" cy="169277"/>
            <a:chOff x="1444843" y="2357049"/>
            <a:chExt cx="233884" cy="169752"/>
          </a:xfrm>
        </p:grpSpPr>
        <p:sp>
          <p:nvSpPr>
            <p:cNvPr id="484" name="Oval 28">
              <a:extLst>
                <a:ext uri="{FF2B5EF4-FFF2-40B4-BE49-F238E27FC236}">
                  <a16:creationId xmlns:a16="http://schemas.microsoft.com/office/drawing/2014/main" id="{CEBF79E9-2D06-42A7-8CE5-3ADE7FC12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124" y="2410176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85" name="TextBox 368">
              <a:extLst>
                <a:ext uri="{FF2B5EF4-FFF2-40B4-BE49-F238E27FC236}">
                  <a16:creationId xmlns:a16="http://schemas.microsoft.com/office/drawing/2014/main" id="{90837581-3713-4280-9497-A94DB6E413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4843" y="2357049"/>
              <a:ext cx="233884" cy="169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500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486" name="Group 369">
            <a:extLst>
              <a:ext uri="{FF2B5EF4-FFF2-40B4-BE49-F238E27FC236}">
                <a16:creationId xmlns:a16="http://schemas.microsoft.com/office/drawing/2014/main" id="{CA8B8A60-B77C-4A3B-BCB0-08A67AA27FD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290185" y="2865819"/>
            <a:ext cx="218330" cy="153888"/>
            <a:chOff x="5750942" y="2317184"/>
            <a:chExt cx="219271" cy="154319"/>
          </a:xfrm>
        </p:grpSpPr>
        <p:sp>
          <p:nvSpPr>
            <p:cNvPr id="487" name="Oval 30">
              <a:extLst>
                <a:ext uri="{FF2B5EF4-FFF2-40B4-BE49-F238E27FC236}">
                  <a16:creationId xmlns:a16="http://schemas.microsoft.com/office/drawing/2014/main" id="{9F092A93-D6F0-4937-A1C1-1B44A31E84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9174" y="2362597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488" name="TextBox 371">
              <a:extLst>
                <a:ext uri="{FF2B5EF4-FFF2-40B4-BE49-F238E27FC236}">
                  <a16:creationId xmlns:a16="http://schemas.microsoft.com/office/drawing/2014/main" id="{4C4531A6-8FE5-47B2-8E72-33F18B6E2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0942" y="2317184"/>
              <a:ext cx="219271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Y</a:t>
              </a:r>
            </a:p>
          </p:txBody>
        </p:sp>
      </p:grpSp>
      <p:grpSp>
        <p:nvGrpSpPr>
          <p:cNvPr id="507" name="Group 357">
            <a:extLst>
              <a:ext uri="{FF2B5EF4-FFF2-40B4-BE49-F238E27FC236}">
                <a16:creationId xmlns:a16="http://schemas.microsoft.com/office/drawing/2014/main" id="{D8D0046D-2B40-4AC6-9510-A6DE250CD59C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63619" y="2748068"/>
            <a:ext cx="265113" cy="153987"/>
            <a:chOff x="469660" y="2215478"/>
            <a:chExt cx="264816" cy="153888"/>
          </a:xfrm>
        </p:grpSpPr>
        <p:sp>
          <p:nvSpPr>
            <p:cNvPr id="508" name="Oval 30">
              <a:extLst>
                <a:ext uri="{FF2B5EF4-FFF2-40B4-BE49-F238E27FC236}">
                  <a16:creationId xmlns:a16="http://schemas.microsoft.com/office/drawing/2014/main" id="{F9DDF119-6386-4B8E-861C-54381DEC8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625" y="225901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09" name="TextBox 359">
              <a:extLst>
                <a:ext uri="{FF2B5EF4-FFF2-40B4-BE49-F238E27FC236}">
                  <a16:creationId xmlns:a16="http://schemas.microsoft.com/office/drawing/2014/main" id="{08DA7798-5650-4A31-9216-1E6D1E8C9B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660" y="2215478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X/Z</a:t>
              </a:r>
            </a:p>
          </p:txBody>
        </p:sp>
      </p:grpSp>
      <p:grpSp>
        <p:nvGrpSpPr>
          <p:cNvPr id="510" name="Group 354">
            <a:extLst>
              <a:ext uri="{FF2B5EF4-FFF2-40B4-BE49-F238E27FC236}">
                <a16:creationId xmlns:a16="http://schemas.microsoft.com/office/drawing/2014/main" id="{8070B1A2-6369-41D4-A420-CBDB0F34D3D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636309" y="2779636"/>
            <a:ext cx="265112" cy="153988"/>
            <a:chOff x="2781716" y="2193966"/>
            <a:chExt cx="264816" cy="153888"/>
          </a:xfrm>
        </p:grpSpPr>
        <p:sp>
          <p:nvSpPr>
            <p:cNvPr id="511" name="Oval 30">
              <a:extLst>
                <a:ext uri="{FF2B5EF4-FFF2-40B4-BE49-F238E27FC236}">
                  <a16:creationId xmlns:a16="http://schemas.microsoft.com/office/drawing/2014/main" id="{15EECA63-2020-4959-A03E-E86D34B6A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438" y="2239962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12" name="TextBox 356">
              <a:extLst>
                <a:ext uri="{FF2B5EF4-FFF2-40B4-BE49-F238E27FC236}">
                  <a16:creationId xmlns:a16="http://schemas.microsoft.com/office/drawing/2014/main" id="{7037680F-C03F-4615-9013-4C228042E1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1716" y="2193966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Z/X</a:t>
              </a:r>
            </a:p>
          </p:txBody>
        </p:sp>
      </p:grpSp>
      <p:grpSp>
        <p:nvGrpSpPr>
          <p:cNvPr id="513" name="Group 512">
            <a:extLst>
              <a:ext uri="{FF2B5EF4-FFF2-40B4-BE49-F238E27FC236}">
                <a16:creationId xmlns:a16="http://schemas.microsoft.com/office/drawing/2014/main" id="{0F481D25-0C12-449D-8073-B56F8C4F9BD6}"/>
              </a:ext>
            </a:extLst>
          </p:cNvPr>
          <p:cNvGrpSpPr/>
          <p:nvPr/>
        </p:nvGrpSpPr>
        <p:grpSpPr>
          <a:xfrm>
            <a:off x="4283155" y="2845747"/>
            <a:ext cx="960437" cy="63500"/>
            <a:chOff x="653452" y="6397455"/>
            <a:chExt cx="960437" cy="63500"/>
          </a:xfrm>
        </p:grpSpPr>
        <p:sp>
          <p:nvSpPr>
            <p:cNvPr id="514" name="Rectangle 27">
              <a:extLst>
                <a:ext uri="{FF2B5EF4-FFF2-40B4-BE49-F238E27FC236}">
                  <a16:creationId xmlns:a16="http://schemas.microsoft.com/office/drawing/2014/main" id="{BFD9C78A-F823-4D95-8041-C71651479AA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80489" y="6397455"/>
              <a:ext cx="106363" cy="6350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15" name="Oval 28">
              <a:extLst>
                <a:ext uri="{FF2B5EF4-FFF2-40B4-BE49-F238E27FC236}">
                  <a16:creationId xmlns:a16="http://schemas.microsoft.com/office/drawing/2014/main" id="{2D248022-E662-481E-B4F3-1CF8CAFB2DB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67764" y="6397455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16" name="Oval 29">
              <a:extLst>
                <a:ext uri="{FF2B5EF4-FFF2-40B4-BE49-F238E27FC236}">
                  <a16:creationId xmlns:a16="http://schemas.microsoft.com/office/drawing/2014/main" id="{77A19F5C-BA04-413F-8B3B-3057886931F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294802" y="6397455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17" name="Oval 30">
              <a:extLst>
                <a:ext uri="{FF2B5EF4-FFF2-40B4-BE49-F238E27FC236}">
                  <a16:creationId xmlns:a16="http://schemas.microsoft.com/office/drawing/2014/main" id="{D1519D8A-B088-4E1A-844A-DF80EE66C9B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07527" y="6397455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18" name="Oval 32">
              <a:extLst>
                <a:ext uri="{FF2B5EF4-FFF2-40B4-BE49-F238E27FC236}">
                  <a16:creationId xmlns:a16="http://schemas.microsoft.com/office/drawing/2014/main" id="{A824893B-A07B-4F4B-9EDF-F9D232EE96B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53452" y="6397455"/>
              <a:ext cx="107950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</p:grpSp>
      <p:grpSp>
        <p:nvGrpSpPr>
          <p:cNvPr id="519" name="Group 360">
            <a:extLst>
              <a:ext uri="{FF2B5EF4-FFF2-40B4-BE49-F238E27FC236}">
                <a16:creationId xmlns:a16="http://schemas.microsoft.com/office/drawing/2014/main" id="{D6512A97-A703-4FF2-B685-697AE95BF47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090517" y="2879879"/>
            <a:ext cx="221536" cy="153888"/>
            <a:chOff x="1465557" y="2563156"/>
            <a:chExt cx="220943" cy="154319"/>
          </a:xfrm>
        </p:grpSpPr>
        <p:sp>
          <p:nvSpPr>
            <p:cNvPr id="520" name="Oval 30">
              <a:extLst>
                <a:ext uri="{FF2B5EF4-FFF2-40B4-BE49-F238E27FC236}">
                  <a16:creationId xmlns:a16="http://schemas.microsoft.com/office/drawing/2014/main" id="{1D94BA06-EB1D-4711-B24C-8E0939CD5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609850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21" name="TextBox 362">
              <a:extLst>
                <a:ext uri="{FF2B5EF4-FFF2-40B4-BE49-F238E27FC236}">
                  <a16:creationId xmlns:a16="http://schemas.microsoft.com/office/drawing/2014/main" id="{7F8AA413-01F3-4CCC-AB55-BF5A426F90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5557" y="2563156"/>
              <a:ext cx="220943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Y</a:t>
              </a:r>
            </a:p>
          </p:txBody>
        </p:sp>
      </p:grpSp>
      <p:grpSp>
        <p:nvGrpSpPr>
          <p:cNvPr id="522" name="Group 363">
            <a:extLst>
              <a:ext uri="{FF2B5EF4-FFF2-40B4-BE49-F238E27FC236}">
                <a16:creationId xmlns:a16="http://schemas.microsoft.com/office/drawing/2014/main" id="{7EF0ADC2-3EAF-4A79-9D1F-7B5465D8CDA6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659687" y="3172385"/>
            <a:ext cx="216726" cy="153888"/>
            <a:chOff x="1469163" y="2690513"/>
            <a:chExt cx="216252" cy="153000"/>
          </a:xfrm>
        </p:grpSpPr>
        <p:sp>
          <p:nvSpPr>
            <p:cNvPr id="523" name="Oval 30">
              <a:extLst>
                <a:ext uri="{FF2B5EF4-FFF2-40B4-BE49-F238E27FC236}">
                  <a16:creationId xmlns:a16="http://schemas.microsoft.com/office/drawing/2014/main" id="{6094C7F4-374F-4991-B516-2CF444F4B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73526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24" name="TextBox 365">
              <a:extLst>
                <a:ext uri="{FF2B5EF4-FFF2-40B4-BE49-F238E27FC236}">
                  <a16:creationId xmlns:a16="http://schemas.microsoft.com/office/drawing/2014/main" id="{EB9E01D1-0D8F-4811-92AA-75BFCD0428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9163" y="2690513"/>
              <a:ext cx="216252" cy="15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T</a:t>
              </a:r>
            </a:p>
          </p:txBody>
        </p:sp>
      </p:grpSp>
      <p:grpSp>
        <p:nvGrpSpPr>
          <p:cNvPr id="525" name="Group 366">
            <a:extLst>
              <a:ext uri="{FF2B5EF4-FFF2-40B4-BE49-F238E27FC236}">
                <a16:creationId xmlns:a16="http://schemas.microsoft.com/office/drawing/2014/main" id="{928FF99C-E429-454A-9FFB-61538A3CEDBB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655761" y="3018467"/>
            <a:ext cx="234360" cy="169277"/>
            <a:chOff x="1444843" y="2357049"/>
            <a:chExt cx="233884" cy="169752"/>
          </a:xfrm>
        </p:grpSpPr>
        <p:sp>
          <p:nvSpPr>
            <p:cNvPr id="526" name="Oval 28">
              <a:extLst>
                <a:ext uri="{FF2B5EF4-FFF2-40B4-BE49-F238E27FC236}">
                  <a16:creationId xmlns:a16="http://schemas.microsoft.com/office/drawing/2014/main" id="{9544C755-5E8D-4A6C-BFCB-02B380E0F7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124" y="2410176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27" name="TextBox 368">
              <a:extLst>
                <a:ext uri="{FF2B5EF4-FFF2-40B4-BE49-F238E27FC236}">
                  <a16:creationId xmlns:a16="http://schemas.microsoft.com/office/drawing/2014/main" id="{2585B6B0-0CD0-4840-B393-6252340630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4843" y="2357049"/>
              <a:ext cx="233884" cy="169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500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528" name="Group 369">
            <a:extLst>
              <a:ext uri="{FF2B5EF4-FFF2-40B4-BE49-F238E27FC236}">
                <a16:creationId xmlns:a16="http://schemas.microsoft.com/office/drawing/2014/main" id="{42DBEE42-A5D2-46D5-AD83-7AD1C779364B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526466" y="2909247"/>
            <a:ext cx="221536" cy="153888"/>
            <a:chOff x="5747722" y="2317184"/>
            <a:chExt cx="222491" cy="154319"/>
          </a:xfrm>
        </p:grpSpPr>
        <p:sp>
          <p:nvSpPr>
            <p:cNvPr id="529" name="Oval 30">
              <a:extLst>
                <a:ext uri="{FF2B5EF4-FFF2-40B4-BE49-F238E27FC236}">
                  <a16:creationId xmlns:a16="http://schemas.microsoft.com/office/drawing/2014/main" id="{B3F8BDE1-B054-4AD7-AD9E-46708CFEE1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9174" y="2362597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30" name="TextBox 371">
              <a:extLst>
                <a:ext uri="{FF2B5EF4-FFF2-40B4-BE49-F238E27FC236}">
                  <a16:creationId xmlns:a16="http://schemas.microsoft.com/office/drawing/2014/main" id="{A3E885F9-1ADE-4470-97FF-9CC853CB62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7722" y="2317184"/>
              <a:ext cx="222491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H</a:t>
              </a:r>
            </a:p>
          </p:txBody>
        </p:sp>
      </p:grpSp>
      <p:grpSp>
        <p:nvGrpSpPr>
          <p:cNvPr id="531" name="Group 357">
            <a:extLst>
              <a:ext uri="{FF2B5EF4-FFF2-40B4-BE49-F238E27FC236}">
                <a16:creationId xmlns:a16="http://schemas.microsoft.com/office/drawing/2014/main" id="{4E85ECB9-6780-450A-9700-DF08AF101567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3499895" y="2791496"/>
            <a:ext cx="265113" cy="153987"/>
            <a:chOff x="469660" y="2215478"/>
            <a:chExt cx="264816" cy="153888"/>
          </a:xfrm>
        </p:grpSpPr>
        <p:sp>
          <p:nvSpPr>
            <p:cNvPr id="532" name="Oval 30">
              <a:extLst>
                <a:ext uri="{FF2B5EF4-FFF2-40B4-BE49-F238E27FC236}">
                  <a16:creationId xmlns:a16="http://schemas.microsoft.com/office/drawing/2014/main" id="{7865ED02-0944-4C57-AE82-EDDEE0A9C2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625" y="225901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33" name="TextBox 359">
              <a:extLst>
                <a:ext uri="{FF2B5EF4-FFF2-40B4-BE49-F238E27FC236}">
                  <a16:creationId xmlns:a16="http://schemas.microsoft.com/office/drawing/2014/main" id="{82B7D929-D57B-4D10-9DD5-6F64CECCF2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660" y="2215478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X/Z</a:t>
              </a:r>
            </a:p>
          </p:txBody>
        </p:sp>
      </p:grpSp>
      <p:grpSp>
        <p:nvGrpSpPr>
          <p:cNvPr id="534" name="Group 354">
            <a:extLst>
              <a:ext uri="{FF2B5EF4-FFF2-40B4-BE49-F238E27FC236}">
                <a16:creationId xmlns:a16="http://schemas.microsoft.com/office/drawing/2014/main" id="{6816E76F-5641-4F1D-95F4-FC4DFC153852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872585" y="2823064"/>
            <a:ext cx="265112" cy="153988"/>
            <a:chOff x="2781716" y="2193966"/>
            <a:chExt cx="264816" cy="153888"/>
          </a:xfrm>
        </p:grpSpPr>
        <p:sp>
          <p:nvSpPr>
            <p:cNvPr id="535" name="Oval 30">
              <a:extLst>
                <a:ext uri="{FF2B5EF4-FFF2-40B4-BE49-F238E27FC236}">
                  <a16:creationId xmlns:a16="http://schemas.microsoft.com/office/drawing/2014/main" id="{FDF61775-012B-4276-948F-90E0C6ECBE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438" y="2239962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36" name="TextBox 356">
              <a:extLst>
                <a:ext uri="{FF2B5EF4-FFF2-40B4-BE49-F238E27FC236}">
                  <a16:creationId xmlns:a16="http://schemas.microsoft.com/office/drawing/2014/main" id="{2DACA337-B12D-4855-AB4B-CA17DFAD38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1716" y="2193966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Z/X</a:t>
              </a:r>
            </a:p>
          </p:txBody>
        </p:sp>
      </p:grpSp>
      <p:grpSp>
        <p:nvGrpSpPr>
          <p:cNvPr id="537" name="Group 536">
            <a:extLst>
              <a:ext uri="{FF2B5EF4-FFF2-40B4-BE49-F238E27FC236}">
                <a16:creationId xmlns:a16="http://schemas.microsoft.com/office/drawing/2014/main" id="{DEF8BE67-9AA1-4130-8005-E59E79BEBEDC}"/>
              </a:ext>
            </a:extLst>
          </p:cNvPr>
          <p:cNvGrpSpPr/>
          <p:nvPr/>
        </p:nvGrpSpPr>
        <p:grpSpPr>
          <a:xfrm>
            <a:off x="7287228" y="2827578"/>
            <a:ext cx="960437" cy="63500"/>
            <a:chOff x="653452" y="6397455"/>
            <a:chExt cx="960437" cy="63500"/>
          </a:xfrm>
        </p:grpSpPr>
        <p:sp>
          <p:nvSpPr>
            <p:cNvPr id="538" name="Rectangle 27">
              <a:extLst>
                <a:ext uri="{FF2B5EF4-FFF2-40B4-BE49-F238E27FC236}">
                  <a16:creationId xmlns:a16="http://schemas.microsoft.com/office/drawing/2014/main" id="{7A26C033-F73E-42B1-846E-BBA30BB2F2D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80489" y="6397455"/>
              <a:ext cx="106363" cy="6350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39" name="Oval 28">
              <a:extLst>
                <a:ext uri="{FF2B5EF4-FFF2-40B4-BE49-F238E27FC236}">
                  <a16:creationId xmlns:a16="http://schemas.microsoft.com/office/drawing/2014/main" id="{DC61CF55-2509-4D17-BC88-D44A3751A13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67764" y="6397455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40" name="Oval 29">
              <a:extLst>
                <a:ext uri="{FF2B5EF4-FFF2-40B4-BE49-F238E27FC236}">
                  <a16:creationId xmlns:a16="http://schemas.microsoft.com/office/drawing/2014/main" id="{50F7A4EA-A3FF-48AD-81D8-5522B79DF12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294802" y="6397455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41" name="Oval 30">
              <a:extLst>
                <a:ext uri="{FF2B5EF4-FFF2-40B4-BE49-F238E27FC236}">
                  <a16:creationId xmlns:a16="http://schemas.microsoft.com/office/drawing/2014/main" id="{1222B668-A7E2-4436-A94B-D60EF806221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07527" y="6397455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42" name="Oval 32">
              <a:extLst>
                <a:ext uri="{FF2B5EF4-FFF2-40B4-BE49-F238E27FC236}">
                  <a16:creationId xmlns:a16="http://schemas.microsoft.com/office/drawing/2014/main" id="{04D463B8-051B-46C8-A789-189481945CF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53452" y="6397455"/>
              <a:ext cx="107950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</p:grpSp>
      <p:grpSp>
        <p:nvGrpSpPr>
          <p:cNvPr id="543" name="Group 360">
            <a:extLst>
              <a:ext uri="{FF2B5EF4-FFF2-40B4-BE49-F238E27FC236}">
                <a16:creationId xmlns:a16="http://schemas.microsoft.com/office/drawing/2014/main" id="{F5D27C6C-8111-496C-BED7-5F92CB2D0160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895830" y="3098951"/>
            <a:ext cx="221536" cy="153888"/>
            <a:chOff x="1465557" y="2563156"/>
            <a:chExt cx="220943" cy="154319"/>
          </a:xfrm>
        </p:grpSpPr>
        <p:sp>
          <p:nvSpPr>
            <p:cNvPr id="544" name="Oval 30">
              <a:extLst>
                <a:ext uri="{FF2B5EF4-FFF2-40B4-BE49-F238E27FC236}">
                  <a16:creationId xmlns:a16="http://schemas.microsoft.com/office/drawing/2014/main" id="{5DB828A7-B979-4E74-A884-A50E57A1C7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609850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45" name="TextBox 362">
              <a:extLst>
                <a:ext uri="{FF2B5EF4-FFF2-40B4-BE49-F238E27FC236}">
                  <a16:creationId xmlns:a16="http://schemas.microsoft.com/office/drawing/2014/main" id="{F86E8E31-77FA-433C-8648-F181E56732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5557" y="2563156"/>
              <a:ext cx="220943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F</a:t>
              </a:r>
            </a:p>
          </p:txBody>
        </p:sp>
      </p:grpSp>
      <p:grpSp>
        <p:nvGrpSpPr>
          <p:cNvPr id="546" name="Group 363">
            <a:extLst>
              <a:ext uri="{FF2B5EF4-FFF2-40B4-BE49-F238E27FC236}">
                <a16:creationId xmlns:a16="http://schemas.microsoft.com/office/drawing/2014/main" id="{BAD8ADBE-9F8B-408D-B83C-3B3188BF72E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417625" y="3082933"/>
            <a:ext cx="221536" cy="153888"/>
            <a:chOff x="1464364" y="2690513"/>
            <a:chExt cx="221051" cy="153000"/>
          </a:xfrm>
        </p:grpSpPr>
        <p:sp>
          <p:nvSpPr>
            <p:cNvPr id="547" name="Oval 30">
              <a:extLst>
                <a:ext uri="{FF2B5EF4-FFF2-40B4-BE49-F238E27FC236}">
                  <a16:creationId xmlns:a16="http://schemas.microsoft.com/office/drawing/2014/main" id="{ADAB536C-0CFF-44CA-9E76-019A3AD0E5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73526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48" name="TextBox 365">
              <a:extLst>
                <a:ext uri="{FF2B5EF4-FFF2-40B4-BE49-F238E27FC236}">
                  <a16:creationId xmlns:a16="http://schemas.microsoft.com/office/drawing/2014/main" id="{17BA80FC-8374-4887-BEDB-0E7AC3DEC3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4364" y="2690513"/>
              <a:ext cx="221051" cy="15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T</a:t>
              </a:r>
            </a:p>
          </p:txBody>
        </p:sp>
      </p:grpSp>
      <p:grpSp>
        <p:nvGrpSpPr>
          <p:cNvPr id="549" name="Group 366">
            <a:extLst>
              <a:ext uri="{FF2B5EF4-FFF2-40B4-BE49-F238E27FC236}">
                <a16:creationId xmlns:a16="http://schemas.microsoft.com/office/drawing/2014/main" id="{37C4424F-6287-4516-9CC9-00796D21C313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659834" y="3000298"/>
            <a:ext cx="234360" cy="169277"/>
            <a:chOff x="1444843" y="2357049"/>
            <a:chExt cx="233884" cy="169752"/>
          </a:xfrm>
        </p:grpSpPr>
        <p:sp>
          <p:nvSpPr>
            <p:cNvPr id="550" name="Oval 28">
              <a:extLst>
                <a:ext uri="{FF2B5EF4-FFF2-40B4-BE49-F238E27FC236}">
                  <a16:creationId xmlns:a16="http://schemas.microsoft.com/office/drawing/2014/main" id="{165339A6-F998-4AAB-9AC4-69577D6F92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124" y="2410176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51" name="TextBox 368">
              <a:extLst>
                <a:ext uri="{FF2B5EF4-FFF2-40B4-BE49-F238E27FC236}">
                  <a16:creationId xmlns:a16="http://schemas.microsoft.com/office/drawing/2014/main" id="{FB034865-B82D-49A4-8FFD-43B43C4064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4843" y="2357049"/>
              <a:ext cx="233884" cy="169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500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552" name="Group 369">
            <a:extLst>
              <a:ext uri="{FF2B5EF4-FFF2-40B4-BE49-F238E27FC236}">
                <a16:creationId xmlns:a16="http://schemas.microsoft.com/office/drawing/2014/main" id="{E78CB3F6-5FFF-4D1F-8F87-6989C254240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530534" y="2891078"/>
            <a:ext cx="218330" cy="153888"/>
            <a:chOff x="5750942" y="2317184"/>
            <a:chExt cx="219271" cy="154319"/>
          </a:xfrm>
        </p:grpSpPr>
        <p:sp>
          <p:nvSpPr>
            <p:cNvPr id="553" name="Oval 30">
              <a:extLst>
                <a:ext uri="{FF2B5EF4-FFF2-40B4-BE49-F238E27FC236}">
                  <a16:creationId xmlns:a16="http://schemas.microsoft.com/office/drawing/2014/main" id="{2B91D847-4DBA-4102-AC97-E3408155A1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9174" y="2362597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54" name="TextBox 371">
              <a:extLst>
                <a:ext uri="{FF2B5EF4-FFF2-40B4-BE49-F238E27FC236}">
                  <a16:creationId xmlns:a16="http://schemas.microsoft.com/office/drawing/2014/main" id="{009BBA2B-56F9-444D-9951-9C1EF374B6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0942" y="2317184"/>
              <a:ext cx="219271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Y</a:t>
              </a:r>
            </a:p>
          </p:txBody>
        </p:sp>
      </p:grpSp>
      <p:grpSp>
        <p:nvGrpSpPr>
          <p:cNvPr id="555" name="Group 357">
            <a:extLst>
              <a:ext uri="{FF2B5EF4-FFF2-40B4-BE49-F238E27FC236}">
                <a16:creationId xmlns:a16="http://schemas.microsoft.com/office/drawing/2014/main" id="{8724E743-2997-47FA-ADB0-F32E431C641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503968" y="2773327"/>
            <a:ext cx="265113" cy="153987"/>
            <a:chOff x="469660" y="2215478"/>
            <a:chExt cx="264816" cy="153888"/>
          </a:xfrm>
        </p:grpSpPr>
        <p:sp>
          <p:nvSpPr>
            <p:cNvPr id="556" name="Oval 30">
              <a:extLst>
                <a:ext uri="{FF2B5EF4-FFF2-40B4-BE49-F238E27FC236}">
                  <a16:creationId xmlns:a16="http://schemas.microsoft.com/office/drawing/2014/main" id="{267C69CF-5678-42E1-8C05-7BE9485F15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625" y="225901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57" name="TextBox 359">
              <a:extLst>
                <a:ext uri="{FF2B5EF4-FFF2-40B4-BE49-F238E27FC236}">
                  <a16:creationId xmlns:a16="http://schemas.microsoft.com/office/drawing/2014/main" id="{76CDBBA6-0811-434C-AAD6-7E1CE5B857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660" y="2215478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X/Z</a:t>
              </a:r>
            </a:p>
          </p:txBody>
        </p:sp>
      </p:grpSp>
      <p:grpSp>
        <p:nvGrpSpPr>
          <p:cNvPr id="558" name="Group 354">
            <a:extLst>
              <a:ext uri="{FF2B5EF4-FFF2-40B4-BE49-F238E27FC236}">
                <a16:creationId xmlns:a16="http://schemas.microsoft.com/office/drawing/2014/main" id="{C7435398-27F8-4FD8-A841-CD876BB14E50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9243512" y="2804895"/>
            <a:ext cx="265112" cy="153988"/>
            <a:chOff x="2781716" y="2193966"/>
            <a:chExt cx="264816" cy="153888"/>
          </a:xfrm>
        </p:grpSpPr>
        <p:sp>
          <p:nvSpPr>
            <p:cNvPr id="559" name="Oval 30">
              <a:extLst>
                <a:ext uri="{FF2B5EF4-FFF2-40B4-BE49-F238E27FC236}">
                  <a16:creationId xmlns:a16="http://schemas.microsoft.com/office/drawing/2014/main" id="{433D951A-BA42-4ED1-868A-AB657997E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438" y="2239962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60" name="TextBox 356">
              <a:extLst>
                <a:ext uri="{FF2B5EF4-FFF2-40B4-BE49-F238E27FC236}">
                  <a16:creationId xmlns:a16="http://schemas.microsoft.com/office/drawing/2014/main" id="{16640D2B-84D4-40B7-8506-FC4416DC51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1716" y="2193966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Z/X</a:t>
              </a:r>
            </a:p>
          </p:txBody>
        </p:sp>
      </p:grpSp>
      <p:grpSp>
        <p:nvGrpSpPr>
          <p:cNvPr id="561" name="Group 354">
            <a:extLst>
              <a:ext uri="{FF2B5EF4-FFF2-40B4-BE49-F238E27FC236}">
                <a16:creationId xmlns:a16="http://schemas.microsoft.com/office/drawing/2014/main" id="{47C89B18-1F18-4504-83E6-D22B9F3EEB6B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862919" y="5854273"/>
            <a:ext cx="265112" cy="153988"/>
            <a:chOff x="2781716" y="2193966"/>
            <a:chExt cx="264816" cy="153888"/>
          </a:xfrm>
        </p:grpSpPr>
        <p:sp>
          <p:nvSpPr>
            <p:cNvPr id="562" name="Oval 30">
              <a:extLst>
                <a:ext uri="{FF2B5EF4-FFF2-40B4-BE49-F238E27FC236}">
                  <a16:creationId xmlns:a16="http://schemas.microsoft.com/office/drawing/2014/main" id="{DD33BCE7-CBCE-425E-9A6E-DE05672120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438" y="2239962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63" name="TextBox 356">
              <a:extLst>
                <a:ext uri="{FF2B5EF4-FFF2-40B4-BE49-F238E27FC236}">
                  <a16:creationId xmlns:a16="http://schemas.microsoft.com/office/drawing/2014/main" id="{377DE9C7-CAB2-49BC-973E-52C54032D4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1716" y="2193966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Z/X</a:t>
              </a:r>
            </a:p>
          </p:txBody>
        </p:sp>
      </p:grpSp>
      <p:grpSp>
        <p:nvGrpSpPr>
          <p:cNvPr id="564" name="Group 357">
            <a:extLst>
              <a:ext uri="{FF2B5EF4-FFF2-40B4-BE49-F238E27FC236}">
                <a16:creationId xmlns:a16="http://schemas.microsoft.com/office/drawing/2014/main" id="{97203EBF-854B-4902-95F8-725252A31962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3309118" y="5836538"/>
            <a:ext cx="265113" cy="153987"/>
            <a:chOff x="469660" y="2215478"/>
            <a:chExt cx="264816" cy="153888"/>
          </a:xfrm>
        </p:grpSpPr>
        <p:sp>
          <p:nvSpPr>
            <p:cNvPr id="565" name="Oval 30">
              <a:extLst>
                <a:ext uri="{FF2B5EF4-FFF2-40B4-BE49-F238E27FC236}">
                  <a16:creationId xmlns:a16="http://schemas.microsoft.com/office/drawing/2014/main" id="{7C581BD8-4A2E-4E1E-A75F-CC2405613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625" y="225901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66" name="TextBox 359">
              <a:extLst>
                <a:ext uri="{FF2B5EF4-FFF2-40B4-BE49-F238E27FC236}">
                  <a16:creationId xmlns:a16="http://schemas.microsoft.com/office/drawing/2014/main" id="{8DAE4F10-DCE7-45A1-8C11-7F4EFDF965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660" y="2215478"/>
              <a:ext cx="26481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X/Z</a:t>
              </a:r>
            </a:p>
          </p:txBody>
        </p:sp>
      </p:grpSp>
      <p:grpSp>
        <p:nvGrpSpPr>
          <p:cNvPr id="567" name="Group 360">
            <a:extLst>
              <a:ext uri="{FF2B5EF4-FFF2-40B4-BE49-F238E27FC236}">
                <a16:creationId xmlns:a16="http://schemas.microsoft.com/office/drawing/2014/main" id="{3E414B46-D7ED-4730-BC18-C3ECC5174CC0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767290" y="5942163"/>
            <a:ext cx="218330" cy="153888"/>
            <a:chOff x="1468754" y="2563156"/>
            <a:chExt cx="217746" cy="154319"/>
          </a:xfrm>
        </p:grpSpPr>
        <p:sp>
          <p:nvSpPr>
            <p:cNvPr id="568" name="Oval 30">
              <a:extLst>
                <a:ext uri="{FF2B5EF4-FFF2-40B4-BE49-F238E27FC236}">
                  <a16:creationId xmlns:a16="http://schemas.microsoft.com/office/drawing/2014/main" id="{C2EFF3FD-FB80-4495-AB46-EAEBC0162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609850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69" name="TextBox 362">
              <a:extLst>
                <a:ext uri="{FF2B5EF4-FFF2-40B4-BE49-F238E27FC236}">
                  <a16:creationId xmlns:a16="http://schemas.microsoft.com/office/drawing/2014/main" id="{ECDD16DF-8E8E-4BBF-9D22-5AA83BA515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8754" y="2563156"/>
              <a:ext cx="217746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Y</a:t>
              </a:r>
            </a:p>
          </p:txBody>
        </p:sp>
      </p:grpSp>
      <p:grpSp>
        <p:nvGrpSpPr>
          <p:cNvPr id="570" name="Group 569">
            <a:extLst>
              <a:ext uri="{FF2B5EF4-FFF2-40B4-BE49-F238E27FC236}">
                <a16:creationId xmlns:a16="http://schemas.microsoft.com/office/drawing/2014/main" id="{35C440EF-233A-4725-8DB1-F2BBFE59A15A}"/>
              </a:ext>
            </a:extLst>
          </p:cNvPr>
          <p:cNvGrpSpPr/>
          <p:nvPr/>
        </p:nvGrpSpPr>
        <p:grpSpPr>
          <a:xfrm>
            <a:off x="3854167" y="5878426"/>
            <a:ext cx="960437" cy="480526"/>
            <a:chOff x="1128840" y="6372320"/>
            <a:chExt cx="960437" cy="480526"/>
          </a:xfrm>
        </p:grpSpPr>
        <p:grpSp>
          <p:nvGrpSpPr>
            <p:cNvPr id="571" name="Group 570">
              <a:extLst>
                <a:ext uri="{FF2B5EF4-FFF2-40B4-BE49-F238E27FC236}">
                  <a16:creationId xmlns:a16="http://schemas.microsoft.com/office/drawing/2014/main" id="{60BABEEE-966F-4F23-9F2E-BA80424B2A00}"/>
                </a:ext>
              </a:extLst>
            </p:cNvPr>
            <p:cNvGrpSpPr/>
            <p:nvPr/>
          </p:nvGrpSpPr>
          <p:grpSpPr>
            <a:xfrm>
              <a:off x="1128840" y="6372320"/>
              <a:ext cx="960437" cy="63500"/>
              <a:chOff x="653452" y="6397455"/>
              <a:chExt cx="960437" cy="63500"/>
            </a:xfrm>
          </p:grpSpPr>
          <p:sp>
            <p:nvSpPr>
              <p:cNvPr id="578" name="Rectangle 27">
                <a:extLst>
                  <a:ext uri="{FF2B5EF4-FFF2-40B4-BE49-F238E27FC236}">
                    <a16:creationId xmlns:a16="http://schemas.microsoft.com/office/drawing/2014/main" id="{CF239487-6E5F-419B-A15F-7F8D6DC0E3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080489" y="6397455"/>
                <a:ext cx="106363" cy="6350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579" name="Oval 28">
                <a:extLst>
                  <a:ext uri="{FF2B5EF4-FFF2-40B4-BE49-F238E27FC236}">
                    <a16:creationId xmlns:a16="http://schemas.microsoft.com/office/drawing/2014/main" id="{9C4C378E-DE87-4573-B8E5-D16C0E21FD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867764" y="6397455"/>
                <a:ext cx="106363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580" name="Oval 29">
                <a:extLst>
                  <a:ext uri="{FF2B5EF4-FFF2-40B4-BE49-F238E27FC236}">
                    <a16:creationId xmlns:a16="http://schemas.microsoft.com/office/drawing/2014/main" id="{2015552E-D607-4A12-91BA-61F72B47CA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294802" y="6397455"/>
                <a:ext cx="106362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581" name="Oval 30">
                <a:extLst>
                  <a:ext uri="{FF2B5EF4-FFF2-40B4-BE49-F238E27FC236}">
                    <a16:creationId xmlns:a16="http://schemas.microsoft.com/office/drawing/2014/main" id="{00C1B73D-C4B6-4F3C-BC59-4C00C26826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507527" y="6397455"/>
                <a:ext cx="106362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582" name="Oval 32">
                <a:extLst>
                  <a:ext uri="{FF2B5EF4-FFF2-40B4-BE49-F238E27FC236}">
                    <a16:creationId xmlns:a16="http://schemas.microsoft.com/office/drawing/2014/main" id="{CF58BDE0-398C-4E93-A6AD-6628DFA1B7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653452" y="6397455"/>
                <a:ext cx="107950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</p:grpSp>
        <p:grpSp>
          <p:nvGrpSpPr>
            <p:cNvPr id="572" name="Group 363">
              <a:extLst>
                <a:ext uri="{FF2B5EF4-FFF2-40B4-BE49-F238E27FC236}">
                  <a16:creationId xmlns:a16="http://schemas.microsoft.com/office/drawing/2014/main" id="{4B1877C3-97CF-45BB-A23C-5158A2FE5306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05372" y="6698958"/>
              <a:ext cx="216726" cy="153888"/>
              <a:chOff x="1469163" y="2690513"/>
              <a:chExt cx="216252" cy="153000"/>
            </a:xfrm>
          </p:grpSpPr>
          <p:sp>
            <p:nvSpPr>
              <p:cNvPr id="576" name="Oval 30">
                <a:extLst>
                  <a:ext uri="{FF2B5EF4-FFF2-40B4-BE49-F238E27FC236}">
                    <a16:creationId xmlns:a16="http://schemas.microsoft.com/office/drawing/2014/main" id="{99A24151-E20C-418F-ABAD-342C380204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7175" y="2735263"/>
                <a:ext cx="106363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577" name="TextBox 365">
                <a:extLst>
                  <a:ext uri="{FF2B5EF4-FFF2-40B4-BE49-F238E27FC236}">
                    <a16:creationId xmlns:a16="http://schemas.microsoft.com/office/drawing/2014/main" id="{82C28E2E-0293-4AD8-9523-FD1B79692B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9163" y="2690513"/>
                <a:ext cx="216252" cy="153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40" tIns="45720" rIns="91440" bIns="45720" anchor="t">
                <a:spAutoFit/>
              </a:bodyPr>
              <a:lstStyle/>
              <a:p>
                <a:r>
                  <a:rPr lang="en-US" sz="400">
                    <a:latin typeface="Arial"/>
                    <a:cs typeface="Arial"/>
                  </a:rPr>
                  <a:t>T</a:t>
                </a:r>
              </a:p>
            </p:txBody>
          </p:sp>
        </p:grpSp>
        <p:grpSp>
          <p:nvGrpSpPr>
            <p:cNvPr id="573" name="Group 366">
              <a:extLst>
                <a:ext uri="{FF2B5EF4-FFF2-40B4-BE49-F238E27FC236}">
                  <a16:creationId xmlns:a16="http://schemas.microsoft.com/office/drawing/2014/main" id="{C0EF69EC-B3D1-4CE7-A5C0-B95A9DE6C9CC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01446" y="6545040"/>
              <a:ext cx="234360" cy="169277"/>
              <a:chOff x="1444843" y="2357049"/>
              <a:chExt cx="233884" cy="169752"/>
            </a:xfrm>
          </p:grpSpPr>
          <p:sp>
            <p:nvSpPr>
              <p:cNvPr id="574" name="Oval 28">
                <a:extLst>
                  <a:ext uri="{FF2B5EF4-FFF2-40B4-BE49-F238E27FC236}">
                    <a16:creationId xmlns:a16="http://schemas.microsoft.com/office/drawing/2014/main" id="{05FFF6A2-E081-4309-9CB8-D8212BD26B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2124" y="2410176"/>
                <a:ext cx="106363" cy="63500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6661" tIns="48331" rIns="96661" bIns="48331" anchor="ctr"/>
              <a:lstStyle/>
              <a:p>
                <a:pPr algn="ctr" defTabSz="966788"/>
                <a:endParaRPr lang="en-US">
                  <a:latin typeface="Calibri" pitchFamily="34" charset="0"/>
                  <a:cs typeface="Calibri"/>
                </a:endParaRPr>
              </a:p>
            </p:txBody>
          </p:sp>
          <p:sp>
            <p:nvSpPr>
              <p:cNvPr id="575" name="TextBox 368">
                <a:extLst>
                  <a:ext uri="{FF2B5EF4-FFF2-40B4-BE49-F238E27FC236}">
                    <a16:creationId xmlns:a16="http://schemas.microsoft.com/office/drawing/2014/main" id="{7FB47CF9-B048-47B1-89C5-D630E1311A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44843" y="2357049"/>
                <a:ext cx="233884" cy="1697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40" tIns="45720" rIns="91440" bIns="45720" anchor="t">
                <a:spAutoFit/>
              </a:bodyPr>
              <a:lstStyle/>
              <a:p>
                <a:r>
                  <a:rPr lang="en-US" sz="500">
                    <a:latin typeface="Arial"/>
                    <a:cs typeface="Arial"/>
                  </a:rPr>
                  <a:t>Q</a:t>
                </a:r>
              </a:p>
            </p:txBody>
          </p:sp>
        </p:grpSp>
      </p:grpSp>
      <p:grpSp>
        <p:nvGrpSpPr>
          <p:cNvPr id="583" name="Group 369">
            <a:extLst>
              <a:ext uri="{FF2B5EF4-FFF2-40B4-BE49-F238E27FC236}">
                <a16:creationId xmlns:a16="http://schemas.microsoft.com/office/drawing/2014/main" id="{C9030C43-6C32-47FB-A072-91C80F9A5DC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445525" y="5939265"/>
            <a:ext cx="221536" cy="153888"/>
            <a:chOff x="5747722" y="2317184"/>
            <a:chExt cx="222491" cy="154319"/>
          </a:xfrm>
        </p:grpSpPr>
        <p:sp>
          <p:nvSpPr>
            <p:cNvPr id="584" name="Oval 30">
              <a:extLst>
                <a:ext uri="{FF2B5EF4-FFF2-40B4-BE49-F238E27FC236}">
                  <a16:creationId xmlns:a16="http://schemas.microsoft.com/office/drawing/2014/main" id="{9AEC56A3-F6CA-4FC7-B356-7B79CFC1B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9174" y="2362597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585" name="TextBox 371">
              <a:extLst>
                <a:ext uri="{FF2B5EF4-FFF2-40B4-BE49-F238E27FC236}">
                  <a16:creationId xmlns:a16="http://schemas.microsoft.com/office/drawing/2014/main" id="{8CC5F5E5-B6C2-4513-9DA3-E8E734A54D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7722" y="2317184"/>
              <a:ext cx="222491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H</a:t>
              </a:r>
            </a:p>
          </p:txBody>
        </p:sp>
      </p:grpSp>
      <p:sp>
        <p:nvSpPr>
          <p:cNvPr id="171" name="Rectangle 170"/>
          <p:cNvSpPr/>
          <p:nvPr/>
        </p:nvSpPr>
        <p:spPr>
          <a:xfrm>
            <a:off x="105392" y="3066536"/>
            <a:ext cx="385386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RUNS</a:t>
            </a:r>
            <a:endParaRPr lang="en-US" sz="600" b="1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 b="1">
              <a:latin typeface="+mn-lt"/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105786" y="1225158"/>
            <a:ext cx="454614" cy="18466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PASS</a:t>
            </a:r>
            <a:endParaRPr lang="en-US" sz="600" b="1" u="sng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1753143" y="3064047"/>
            <a:ext cx="1519078" cy="101566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SCREENS</a:t>
            </a:r>
            <a:endParaRPr lang="en-US" sz="600" b="1" u="sng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r>
              <a:rPr lang="en-US" sz="600">
                <a:solidFill>
                  <a:srgbClr val="00B050"/>
                </a:solidFill>
                <a:latin typeface="+mn-lt"/>
              </a:rPr>
              <a:t>DOUBLES RT GHOST CHEVRON LINDA</a:t>
            </a:r>
            <a:endParaRPr lang="en-US" sz="600">
              <a:solidFill>
                <a:srgbClr val="00B050"/>
              </a:solidFill>
              <a:latin typeface="+mn-lt"/>
              <a:cs typeface="Calibri"/>
            </a:endParaRPr>
          </a:p>
          <a:p>
            <a:r>
              <a:rPr lang="en-US" sz="600">
                <a:solidFill>
                  <a:srgbClr val="00B050"/>
                </a:solidFill>
                <a:latin typeface="+mn-lt"/>
              </a:rPr>
              <a:t>DOUBLES RT BENZ LINDA</a:t>
            </a:r>
            <a:endParaRPr lang="en-US" sz="600">
              <a:solidFill>
                <a:srgbClr val="00B050"/>
              </a:solidFill>
              <a:latin typeface="+mn-lt"/>
              <a:cs typeface="Calibri"/>
            </a:endParaRPr>
          </a:p>
          <a:p>
            <a:r>
              <a:rPr lang="en-US" sz="600">
                <a:solidFill>
                  <a:srgbClr val="00B050"/>
                </a:solidFill>
                <a:latin typeface="+mn-lt"/>
                <a:ea typeface="Calibri"/>
                <a:cs typeface="Calibri"/>
              </a:rPr>
              <a:t>DOUBLES RT 51 SWALLOW SCRREN QGO</a:t>
            </a:r>
          </a:p>
          <a:p>
            <a:endParaRPr lang="en-US" sz="600" b="1">
              <a:solidFill>
                <a:srgbClr val="00B050"/>
              </a:solidFill>
              <a:latin typeface="+mn-lt"/>
            </a:endParaRPr>
          </a:p>
          <a:p>
            <a:r>
              <a:rPr lang="en-US" sz="600" b="1" u="sng">
                <a:solidFill>
                  <a:srgbClr val="00B050"/>
                </a:solidFill>
                <a:latin typeface="+mn-lt"/>
              </a:rPr>
              <a:t>ROCKET/LASER</a:t>
            </a:r>
            <a:endParaRPr lang="en-US" sz="600" b="1" u="sng">
              <a:solidFill>
                <a:srgbClr val="00B050"/>
              </a:solidFill>
              <a:latin typeface="+mn-lt"/>
              <a:cs typeface="Calibri"/>
            </a:endParaRPr>
          </a:p>
          <a:p>
            <a:r>
              <a:rPr lang="en-US" sz="600">
                <a:solidFill>
                  <a:srgbClr val="00B050"/>
                </a:solidFill>
                <a:latin typeface="+mn-lt"/>
              </a:rPr>
              <a:t>DOUBLES RT FREE KEY 3 LASER</a:t>
            </a:r>
            <a:endParaRPr lang="en-US" sz="600">
              <a:solidFill>
                <a:srgbClr val="00B050"/>
              </a:solidFill>
              <a:latin typeface="+mn-lt"/>
              <a:cs typeface="Calibri"/>
            </a:endParaRPr>
          </a:p>
          <a:p>
            <a:r>
              <a:rPr lang="en-US" sz="600">
                <a:solidFill>
                  <a:srgbClr val="00B050"/>
                </a:solidFill>
                <a:latin typeface="+mn-lt"/>
                <a:cs typeface="Calibri"/>
              </a:rPr>
              <a:t>MISSLE:  DBL RT 23 GATOR MISSLE HOT</a:t>
            </a:r>
          </a:p>
          <a:p>
            <a:r>
              <a:rPr lang="en-US" sz="600">
                <a:solidFill>
                  <a:srgbClr val="00B050"/>
                </a:solidFill>
                <a:latin typeface="+mn-lt"/>
                <a:cs typeface="Calibri"/>
              </a:rPr>
              <a:t>DOUBLES RT 13 TB FUNGO H-LOCK 2</a:t>
            </a:r>
          </a:p>
          <a:p>
            <a:endParaRPr lang="en-US" sz="600">
              <a:solidFill>
                <a:srgbClr val="00B050"/>
              </a:solidFill>
              <a:latin typeface="+mn-lt"/>
              <a:cs typeface="Calibri"/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5082681" y="1450643"/>
            <a:ext cx="454614" cy="18466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PAP</a:t>
            </a:r>
            <a:endParaRPr lang="en-US" sz="600" b="1" u="sng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3168799" y="1469271"/>
            <a:ext cx="158668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PASS</a:t>
            </a:r>
            <a:endParaRPr lang="en-US" sz="600" u="sng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>
              <a:solidFill>
                <a:srgbClr val="002060"/>
              </a:solidFill>
              <a:latin typeface="+mn-lt"/>
              <a:ea typeface="Calibri"/>
              <a:cs typeface="Calibri"/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5326356" y="3225541"/>
            <a:ext cx="1262186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SCREENS</a:t>
            </a:r>
            <a:endParaRPr lang="en-US" sz="600" b="1" u="sng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7862113" y="1456585"/>
            <a:ext cx="683832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PAP</a:t>
            </a:r>
            <a:endParaRPr lang="en-US" sz="600" b="1" u="sng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 b="1">
              <a:solidFill>
                <a:srgbClr val="7030A0"/>
              </a:solidFill>
              <a:latin typeface="+mn-lt"/>
            </a:endParaRPr>
          </a:p>
          <a:p>
            <a:endParaRPr lang="en-US" sz="600" b="1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6455211" y="1401762"/>
            <a:ext cx="402789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PASS</a:t>
            </a:r>
            <a:endParaRPr lang="en-US" sz="600" b="1" u="sng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>
              <a:solidFill>
                <a:srgbClr val="002060"/>
              </a:solidFill>
              <a:latin typeface="+mn-lt"/>
            </a:endParaRPr>
          </a:p>
          <a:p>
            <a:endParaRPr lang="en-US" sz="600" b="1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8081107" y="3132912"/>
            <a:ext cx="1441767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SCREENS</a:t>
            </a:r>
            <a:endParaRPr lang="en-US" sz="600" b="1" u="sng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 b="1">
              <a:solidFill>
                <a:srgbClr val="00B050"/>
              </a:solidFill>
              <a:latin typeface="+mn-lt"/>
            </a:endParaRPr>
          </a:p>
          <a:p>
            <a:endParaRPr lang="en-US" sz="600" b="1">
              <a:latin typeface="+mn-lt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147504" y="6283773"/>
            <a:ext cx="2121685" cy="9233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RUNS</a:t>
            </a:r>
            <a:endParaRPr lang="en-US" sz="600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WENDYS: TRIO RT 13 KEY 1 GIFT (B)</a:t>
            </a:r>
            <a:endParaRPr lang="en-US" sz="600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/>
              <a:cs typeface="Calibri"/>
            </a:endParaRP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BEARS: TRIO RT BEARS COLD STICK</a:t>
            </a: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DETROIT: TRIO RT 11 DETROIT STICK</a:t>
            </a: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FOLLOW:  TRIO RT BEARS COLD Q FOLLOW</a:t>
            </a:r>
            <a:endParaRPr lang="en-US">
              <a:solidFill>
                <a:srgbClr val="000000"/>
              </a:solidFill>
              <a:ea typeface="Calibri"/>
              <a:cs typeface="Arial" charset="0"/>
            </a:endParaRP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TRIO RT 23 GATOR KEY GIFT</a:t>
            </a:r>
            <a:endParaRPr lang="en-US">
              <a:cs typeface="Arial"/>
            </a:endParaRP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TRIO RT 16/17 BLOCK</a:t>
            </a: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TRIO RT H ACROSS 23 GATOR BASH</a:t>
            </a: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TOB: TRIO LT 17 OPTION RT LOCK 1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2075568" y="6369493"/>
            <a:ext cx="1412930" cy="18466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SCREENS</a:t>
            </a:r>
            <a:endParaRPr lang="en-US" sz="600" b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3121001" y="6397585"/>
            <a:ext cx="2001806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RUNS</a:t>
            </a:r>
            <a:endParaRPr lang="en-US" sz="600" b="1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>
              <a:solidFill>
                <a:srgbClr val="FF0000"/>
              </a:solidFill>
              <a:latin typeface="+mn-lt"/>
            </a:endParaRPr>
          </a:p>
          <a:p>
            <a:endParaRPr lang="en-US" sz="600" b="1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5100092" y="4631408"/>
            <a:ext cx="1283838" cy="37544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PAP</a:t>
            </a:r>
            <a:endParaRPr lang="en-US" sz="600" b="1" u="sng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r>
              <a:rPr lang="en-US" sz="600" b="1">
                <a:solidFill>
                  <a:srgbClr val="7030A0"/>
                </a:solidFill>
                <a:latin typeface="+mn-lt"/>
              </a:rPr>
              <a:t>KING RT 60 PUMP FUNGO</a:t>
            </a:r>
            <a:endParaRPr lang="en-US" sz="600" b="1">
              <a:solidFill>
                <a:srgbClr val="7030A0"/>
              </a:solidFill>
              <a:latin typeface="+mn-lt"/>
              <a:cs typeface="Calibri"/>
            </a:endParaRPr>
          </a:p>
          <a:p>
            <a:r>
              <a:rPr lang="en-US" sz="600" b="1">
                <a:solidFill>
                  <a:srgbClr val="7030A0"/>
                </a:solidFill>
                <a:latin typeface="+mn-lt"/>
                <a:cs typeface="Calibri"/>
              </a:rPr>
              <a:t>KING RT STACK 70 LOCK 1 DBL GO</a:t>
            </a:r>
            <a:endParaRPr lang="en-US" sz="600" b="1">
              <a:solidFill>
                <a:srgbClr val="7030A0"/>
              </a:solidFill>
              <a:latin typeface="+mn-lt"/>
              <a:ea typeface="Calibri"/>
              <a:cs typeface="Calibri"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239797" y="4577108"/>
            <a:ext cx="1593030" cy="55399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PASS</a:t>
            </a:r>
            <a:endParaRPr lang="en-US" sz="600" u="sng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r>
              <a:rPr lang="en-US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alibri"/>
              </a:rPr>
              <a:t>KING RT 71 HOMERUN</a:t>
            </a:r>
          </a:p>
          <a:p>
            <a:r>
              <a:rPr lang="en-US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alibri"/>
              </a:rPr>
              <a:t>KING RT 71 NICKLE </a:t>
            </a:r>
            <a:endParaRPr lang="en-US">
              <a:cs typeface="Arial"/>
            </a:endParaRPr>
          </a:p>
          <a:p>
            <a:r>
              <a:rPr lang="en-US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alibri"/>
              </a:rPr>
              <a:t>KING RT 71 MARKER ,HAMMER (PUMP)</a:t>
            </a:r>
          </a:p>
          <a:p>
            <a:endParaRPr lang="en-US" sz="600">
              <a:solidFill>
                <a:srgbClr val="002060"/>
              </a:solidFill>
              <a:latin typeface="+mn-lt"/>
              <a:cs typeface="Calibri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5364531" y="6419449"/>
            <a:ext cx="1359369" cy="18466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SCREENS</a:t>
            </a:r>
            <a:endParaRPr lang="en-US" sz="600" b="1" u="sng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2719" y="1363071"/>
            <a:ext cx="184731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endParaRPr lang="en-US" sz="600">
              <a:latin typeface="+mj-lt"/>
            </a:endParaRPr>
          </a:p>
          <a:p>
            <a:endParaRPr lang="en-US" sz="600">
              <a:latin typeface="+mj-lt"/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1832603" y="3193831"/>
            <a:ext cx="184731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endParaRPr lang="en-US" sz="600">
              <a:latin typeface="+mj-lt"/>
            </a:endParaRPr>
          </a:p>
          <a:p>
            <a:endParaRPr lang="en-US" sz="600">
              <a:latin typeface="+mj-lt"/>
            </a:endParaRPr>
          </a:p>
          <a:p>
            <a:endParaRPr lang="en-US" sz="600">
              <a:latin typeface="+mj-lt"/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3129551" y="1458934"/>
            <a:ext cx="153895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600">
              <a:solidFill>
                <a:srgbClr val="002060"/>
              </a:solidFill>
              <a:latin typeface="+mj-lt"/>
            </a:endParaRPr>
          </a:p>
          <a:p>
            <a:endParaRPr lang="en-US" sz="60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02" name="Rectangle 201"/>
          <p:cNvSpPr/>
          <p:nvPr/>
        </p:nvSpPr>
        <p:spPr>
          <a:xfrm>
            <a:off x="3146817" y="1450969"/>
            <a:ext cx="184731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endParaRPr lang="en-US" sz="600">
              <a:latin typeface="+mj-lt"/>
            </a:endParaRPr>
          </a:p>
          <a:p>
            <a:endParaRPr lang="en-US" sz="600">
              <a:latin typeface="+mj-lt"/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7772350" y="1436181"/>
            <a:ext cx="2034638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600" b="1">
              <a:latin typeface="+mn-lt"/>
            </a:endParaRPr>
          </a:p>
          <a:p>
            <a:endParaRPr lang="en-US" sz="600" b="1">
              <a:latin typeface="+mn-lt"/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7958006" y="1303700"/>
            <a:ext cx="1600371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600" b="1">
              <a:solidFill>
                <a:srgbClr val="002060"/>
              </a:solidFill>
              <a:latin typeface="+mn-lt"/>
            </a:endParaRPr>
          </a:p>
          <a:p>
            <a:endParaRPr lang="en-US" sz="600">
              <a:latin typeface="+mn-lt"/>
            </a:endParaRPr>
          </a:p>
          <a:p>
            <a:endParaRPr lang="en-US" sz="600" b="1">
              <a:latin typeface="+mn-lt"/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3113816" y="6503002"/>
            <a:ext cx="1628967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600">
              <a:solidFill>
                <a:srgbClr val="FF0000"/>
              </a:solidFill>
              <a:latin typeface="+mn-lt"/>
            </a:endParaRPr>
          </a:p>
          <a:p>
            <a:endParaRPr lang="en-US" sz="60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FE03B761-C014-4D4B-9E9F-C3C72F899810}"/>
              </a:ext>
            </a:extLst>
          </p:cNvPr>
          <p:cNvSpPr txBox="1"/>
          <p:nvPr/>
        </p:nvSpPr>
        <p:spPr>
          <a:xfrm>
            <a:off x="6433793" y="4128272"/>
            <a:ext cx="1831519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>
                <a:latin typeface="Arial"/>
                <a:cs typeface="Arial"/>
              </a:rPr>
              <a:t>KING BUNCH</a:t>
            </a:r>
            <a:endParaRPr lang="en-US" sz="1600" b="1">
              <a:cs typeface="Arial"/>
            </a:endParaRPr>
          </a:p>
        </p:txBody>
      </p: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BE78494C-7723-4DD1-8F43-39FE0EE0FB40}"/>
              </a:ext>
            </a:extLst>
          </p:cNvPr>
          <p:cNvGrpSpPr/>
          <p:nvPr/>
        </p:nvGrpSpPr>
        <p:grpSpPr>
          <a:xfrm>
            <a:off x="7377155" y="6013551"/>
            <a:ext cx="960437" cy="63500"/>
            <a:chOff x="653452" y="6397455"/>
            <a:chExt cx="960437" cy="63500"/>
          </a:xfrm>
        </p:grpSpPr>
        <p:sp>
          <p:nvSpPr>
            <p:cNvPr id="223" name="Rectangle 27">
              <a:extLst>
                <a:ext uri="{FF2B5EF4-FFF2-40B4-BE49-F238E27FC236}">
                  <a16:creationId xmlns:a16="http://schemas.microsoft.com/office/drawing/2014/main" id="{8906D10F-8245-465F-8260-CF21DA750E7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80489" y="6397455"/>
              <a:ext cx="106363" cy="6350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224" name="Oval 28">
              <a:extLst>
                <a:ext uri="{FF2B5EF4-FFF2-40B4-BE49-F238E27FC236}">
                  <a16:creationId xmlns:a16="http://schemas.microsoft.com/office/drawing/2014/main" id="{414D268F-FC47-4266-B4C2-932E481A4C4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67764" y="6397455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226" name="Oval 29">
              <a:extLst>
                <a:ext uri="{FF2B5EF4-FFF2-40B4-BE49-F238E27FC236}">
                  <a16:creationId xmlns:a16="http://schemas.microsoft.com/office/drawing/2014/main" id="{DE350345-93DC-4A0D-BD1A-BCD50ED5563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294802" y="6397455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227" name="Oval 30">
              <a:extLst>
                <a:ext uri="{FF2B5EF4-FFF2-40B4-BE49-F238E27FC236}">
                  <a16:creationId xmlns:a16="http://schemas.microsoft.com/office/drawing/2014/main" id="{41DE9456-6940-4C41-A687-829B2BB816A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07527" y="6397455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228" name="Oval 32">
              <a:extLst>
                <a:ext uri="{FF2B5EF4-FFF2-40B4-BE49-F238E27FC236}">
                  <a16:creationId xmlns:a16="http://schemas.microsoft.com/office/drawing/2014/main" id="{56FA0D12-F6B0-4A17-B7E5-EDB7F64756A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53452" y="6397455"/>
              <a:ext cx="107950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</p:grpSp>
      <p:grpSp>
        <p:nvGrpSpPr>
          <p:cNvPr id="229" name="Group 360">
            <a:extLst>
              <a:ext uri="{FF2B5EF4-FFF2-40B4-BE49-F238E27FC236}">
                <a16:creationId xmlns:a16="http://schemas.microsoft.com/office/drawing/2014/main" id="{880D14D2-04D3-401A-9D9E-24B1E6775988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323581" y="6048806"/>
            <a:ext cx="221536" cy="153888"/>
            <a:chOff x="1465557" y="2563156"/>
            <a:chExt cx="220943" cy="154319"/>
          </a:xfrm>
        </p:grpSpPr>
        <p:sp>
          <p:nvSpPr>
            <p:cNvPr id="230" name="Oval 30">
              <a:extLst>
                <a:ext uri="{FF2B5EF4-FFF2-40B4-BE49-F238E27FC236}">
                  <a16:creationId xmlns:a16="http://schemas.microsoft.com/office/drawing/2014/main" id="{B2C5D9F8-DF4F-47D3-8387-E5783549F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609850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231" name="TextBox 362">
              <a:extLst>
                <a:ext uri="{FF2B5EF4-FFF2-40B4-BE49-F238E27FC236}">
                  <a16:creationId xmlns:a16="http://schemas.microsoft.com/office/drawing/2014/main" id="{89A77E1D-43CC-4091-99CE-D1C5E3D1E9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5557" y="2563156"/>
              <a:ext cx="220943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Y</a:t>
              </a:r>
              <a:endParaRPr lang="en-US"/>
            </a:p>
          </p:txBody>
        </p:sp>
      </p:grpSp>
      <p:grpSp>
        <p:nvGrpSpPr>
          <p:cNvPr id="232" name="Group 363">
            <a:extLst>
              <a:ext uri="{FF2B5EF4-FFF2-40B4-BE49-F238E27FC236}">
                <a16:creationId xmlns:a16="http://schemas.microsoft.com/office/drawing/2014/main" id="{DF78F918-4637-4B04-A741-C1985C728797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753687" y="6340189"/>
            <a:ext cx="216726" cy="153888"/>
            <a:chOff x="1469163" y="2690513"/>
            <a:chExt cx="216252" cy="153000"/>
          </a:xfrm>
        </p:grpSpPr>
        <p:sp>
          <p:nvSpPr>
            <p:cNvPr id="233" name="Oval 30">
              <a:extLst>
                <a:ext uri="{FF2B5EF4-FFF2-40B4-BE49-F238E27FC236}">
                  <a16:creationId xmlns:a16="http://schemas.microsoft.com/office/drawing/2014/main" id="{23D05614-7600-44EC-8FA6-7AD96AB715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5" y="273526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234" name="TextBox 365">
              <a:extLst>
                <a:ext uri="{FF2B5EF4-FFF2-40B4-BE49-F238E27FC236}">
                  <a16:creationId xmlns:a16="http://schemas.microsoft.com/office/drawing/2014/main" id="{B4FE59B2-550F-462F-8D07-543103B2F0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9163" y="2690513"/>
              <a:ext cx="216252" cy="15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T</a:t>
              </a:r>
            </a:p>
          </p:txBody>
        </p:sp>
      </p:grpSp>
      <p:grpSp>
        <p:nvGrpSpPr>
          <p:cNvPr id="235" name="Group 366">
            <a:extLst>
              <a:ext uri="{FF2B5EF4-FFF2-40B4-BE49-F238E27FC236}">
                <a16:creationId xmlns:a16="http://schemas.microsoft.com/office/drawing/2014/main" id="{13552302-E145-4F53-850A-0717CDA547D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749761" y="6186271"/>
            <a:ext cx="234360" cy="169277"/>
            <a:chOff x="1444843" y="2357049"/>
            <a:chExt cx="233884" cy="169752"/>
          </a:xfrm>
        </p:grpSpPr>
        <p:sp>
          <p:nvSpPr>
            <p:cNvPr id="236" name="Oval 28">
              <a:extLst>
                <a:ext uri="{FF2B5EF4-FFF2-40B4-BE49-F238E27FC236}">
                  <a16:creationId xmlns:a16="http://schemas.microsoft.com/office/drawing/2014/main" id="{CEBF79E9-2D06-42A7-8CE5-3ADE7FC12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124" y="2410176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237" name="TextBox 368">
              <a:extLst>
                <a:ext uri="{FF2B5EF4-FFF2-40B4-BE49-F238E27FC236}">
                  <a16:creationId xmlns:a16="http://schemas.microsoft.com/office/drawing/2014/main" id="{90837581-3713-4280-9497-A94DB6E413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4843" y="2357049"/>
              <a:ext cx="233884" cy="169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500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238" name="Group 369">
            <a:extLst>
              <a:ext uri="{FF2B5EF4-FFF2-40B4-BE49-F238E27FC236}">
                <a16:creationId xmlns:a16="http://schemas.microsoft.com/office/drawing/2014/main" id="{CA8B8A60-B77C-4A3B-BCB0-08A67AA27FD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447632" y="5967232"/>
            <a:ext cx="221536" cy="153888"/>
            <a:chOff x="5747726" y="2317181"/>
            <a:chExt cx="222490" cy="154319"/>
          </a:xfrm>
        </p:grpSpPr>
        <p:sp>
          <p:nvSpPr>
            <p:cNvPr id="239" name="Oval 30">
              <a:extLst>
                <a:ext uri="{FF2B5EF4-FFF2-40B4-BE49-F238E27FC236}">
                  <a16:creationId xmlns:a16="http://schemas.microsoft.com/office/drawing/2014/main" id="{9F092A93-D6F0-4937-A1C1-1B44A31E84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9174" y="2362597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240" name="TextBox 371">
              <a:extLst>
                <a:ext uri="{FF2B5EF4-FFF2-40B4-BE49-F238E27FC236}">
                  <a16:creationId xmlns:a16="http://schemas.microsoft.com/office/drawing/2014/main" id="{4C4531A6-8FE5-47B2-8E72-33F18B6E2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7726" y="2317181"/>
              <a:ext cx="222490" cy="154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H</a:t>
              </a:r>
            </a:p>
          </p:txBody>
        </p:sp>
      </p:grpSp>
      <p:grpSp>
        <p:nvGrpSpPr>
          <p:cNvPr id="241" name="Group 357">
            <a:extLst>
              <a:ext uri="{FF2B5EF4-FFF2-40B4-BE49-F238E27FC236}">
                <a16:creationId xmlns:a16="http://schemas.microsoft.com/office/drawing/2014/main" id="{D8D0046D-2B40-4AC6-9510-A6DE250CD59C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565052" y="6055863"/>
            <a:ext cx="216726" cy="153888"/>
            <a:chOff x="493877" y="2215478"/>
            <a:chExt cx="216483" cy="153789"/>
          </a:xfrm>
        </p:grpSpPr>
        <p:sp>
          <p:nvSpPr>
            <p:cNvPr id="242" name="Oval 30">
              <a:extLst>
                <a:ext uri="{FF2B5EF4-FFF2-40B4-BE49-F238E27FC236}">
                  <a16:creationId xmlns:a16="http://schemas.microsoft.com/office/drawing/2014/main" id="{F9DDF119-6386-4B8E-861C-54381DEC8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625" y="2259013"/>
              <a:ext cx="106363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243" name="TextBox 359">
              <a:extLst>
                <a:ext uri="{FF2B5EF4-FFF2-40B4-BE49-F238E27FC236}">
                  <a16:creationId xmlns:a16="http://schemas.microsoft.com/office/drawing/2014/main" id="{08DA7798-5650-4A31-9216-1E6D1E8C9B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3877" y="2215478"/>
              <a:ext cx="216483" cy="1537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Z</a:t>
              </a:r>
            </a:p>
          </p:txBody>
        </p:sp>
      </p:grpSp>
      <p:grpSp>
        <p:nvGrpSpPr>
          <p:cNvPr id="244" name="Group 354">
            <a:extLst>
              <a:ext uri="{FF2B5EF4-FFF2-40B4-BE49-F238E27FC236}">
                <a16:creationId xmlns:a16="http://schemas.microsoft.com/office/drawing/2014/main" id="{8070B1A2-6369-41D4-A420-CBDB0F34D3D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653698" y="5958316"/>
            <a:ext cx="296876" cy="153888"/>
            <a:chOff x="2749987" y="2176878"/>
            <a:chExt cx="296545" cy="153788"/>
          </a:xfrm>
        </p:grpSpPr>
        <p:sp>
          <p:nvSpPr>
            <p:cNvPr id="245" name="Oval 30">
              <a:extLst>
                <a:ext uri="{FF2B5EF4-FFF2-40B4-BE49-F238E27FC236}">
                  <a16:creationId xmlns:a16="http://schemas.microsoft.com/office/drawing/2014/main" id="{15EECA63-2020-4959-A03E-E86D34B6A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438" y="2239962"/>
              <a:ext cx="106362" cy="635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6661" tIns="48331" rIns="96661" bIns="48331" anchor="ctr"/>
            <a:lstStyle/>
            <a:p>
              <a:pPr algn="ctr" defTabSz="966788"/>
              <a:endParaRPr lang="en-US">
                <a:latin typeface="Calibri" pitchFamily="34" charset="0"/>
                <a:cs typeface="Calibri"/>
              </a:endParaRPr>
            </a:p>
          </p:txBody>
        </p:sp>
        <p:sp>
          <p:nvSpPr>
            <p:cNvPr id="246" name="TextBox 356">
              <a:extLst>
                <a:ext uri="{FF2B5EF4-FFF2-40B4-BE49-F238E27FC236}">
                  <a16:creationId xmlns:a16="http://schemas.microsoft.com/office/drawing/2014/main" id="{7037680F-C03F-4615-9013-4C228042E1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9987" y="2176878"/>
              <a:ext cx="296545" cy="153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0" tIns="45720" rIns="91440" bIns="45720" anchor="t">
              <a:spAutoFit/>
            </a:bodyPr>
            <a:lstStyle/>
            <a:p>
              <a:r>
                <a:rPr lang="en-US" sz="400">
                  <a:latin typeface="Arial"/>
                  <a:cs typeface="Arial"/>
                </a:rPr>
                <a:t>Z/ZX</a:t>
              </a:r>
            </a:p>
          </p:txBody>
        </p:sp>
      </p:grpSp>
      <p:sp>
        <p:nvSpPr>
          <p:cNvPr id="250" name="Rectangle 249"/>
          <p:cNvSpPr/>
          <p:nvPr/>
        </p:nvSpPr>
        <p:spPr>
          <a:xfrm>
            <a:off x="6506787" y="4536794"/>
            <a:ext cx="1539374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PASS</a:t>
            </a:r>
            <a:endParaRPr lang="en-US" sz="600" b="1" u="sng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r>
              <a:rPr lang="en-US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KING BUNCH RT 60 CHEVRON</a:t>
            </a:r>
            <a:endParaRPr lang="en-US" sz="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</a:endParaRPr>
          </a:p>
          <a:p>
            <a:endParaRPr lang="en-US" sz="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</a:endParaRPr>
          </a:p>
          <a:p>
            <a:endParaRPr lang="en-US" sz="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8540683" y="6416285"/>
            <a:ext cx="570335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SCREENS</a:t>
            </a:r>
            <a:endParaRPr lang="en-US" sz="600" b="1" u="sng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 b="1">
              <a:latin typeface="+mn-lt"/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6498971" y="4630634"/>
            <a:ext cx="184731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endParaRPr lang="en-US" sz="600">
              <a:latin typeface="+mj-lt"/>
            </a:endParaRPr>
          </a:p>
          <a:p>
            <a:endParaRPr lang="en-US" sz="600">
              <a:latin typeface="+mj-lt"/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8149683" y="4622149"/>
            <a:ext cx="184731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endParaRPr lang="en-US" sz="600">
              <a:latin typeface="+mj-lt"/>
            </a:endParaRPr>
          </a:p>
          <a:p>
            <a:endParaRPr lang="en-US" sz="600">
              <a:latin typeface="+mj-lt"/>
            </a:endParaRPr>
          </a:p>
          <a:p>
            <a:endParaRPr lang="en-US" sz="600">
              <a:latin typeface="+mj-lt"/>
            </a:endParaRPr>
          </a:p>
        </p:txBody>
      </p:sp>
      <p:sp>
        <p:nvSpPr>
          <p:cNvPr id="254" name="Rectangle 253"/>
          <p:cNvSpPr/>
          <p:nvPr/>
        </p:nvSpPr>
        <p:spPr>
          <a:xfrm>
            <a:off x="8162879" y="6405063"/>
            <a:ext cx="184731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endParaRPr lang="en-US" sz="600">
              <a:latin typeface="+mj-lt"/>
            </a:endParaRPr>
          </a:p>
          <a:p>
            <a:endParaRPr lang="en-US" sz="600">
              <a:latin typeface="+mj-lt"/>
            </a:endParaRPr>
          </a:p>
          <a:p>
            <a:endParaRPr lang="en-US" sz="600">
              <a:latin typeface="+mj-lt"/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1372965" y="2314633"/>
            <a:ext cx="1934270" cy="55399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PAP</a:t>
            </a:r>
            <a:endParaRPr lang="en-US" sz="600" b="1" u="sng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r>
              <a:rPr lang="en-US" sz="600">
                <a:solidFill>
                  <a:srgbClr val="7030A0"/>
                </a:solidFill>
                <a:latin typeface="+mn-lt"/>
              </a:rPr>
              <a:t>DOUBLES RT GHOST PURPLE BEARS COLD LOCK 3</a:t>
            </a:r>
            <a:endParaRPr lang="en-US" sz="600">
              <a:solidFill>
                <a:srgbClr val="7030A0"/>
              </a:solidFill>
              <a:latin typeface="+mn-lt"/>
              <a:cs typeface="Calibri"/>
            </a:endParaRPr>
          </a:p>
          <a:p>
            <a:r>
              <a:rPr lang="en-US" sz="600" u="sng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RACE</a:t>
            </a:r>
            <a:r>
              <a:rPr lang="en-US" sz="60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 </a:t>
            </a:r>
            <a:r>
              <a:rPr lang="en-US" sz="600">
                <a:solidFill>
                  <a:srgbClr val="7030A0"/>
                </a:solidFill>
                <a:latin typeface="+mn-lt"/>
              </a:rPr>
              <a:t>DOUBLES RT RACE SMASH</a:t>
            </a:r>
            <a:endParaRPr lang="en-US" sz="600" b="1">
              <a:solidFill>
                <a:srgbClr val="7030A0"/>
              </a:solidFill>
              <a:latin typeface="+mn-lt"/>
              <a:cs typeface="Calibri"/>
            </a:endParaRPr>
          </a:p>
          <a:p>
            <a:r>
              <a:rPr lang="en-US" sz="600">
                <a:solidFill>
                  <a:srgbClr val="7030A0"/>
                </a:solidFill>
                <a:latin typeface="+mn-lt"/>
                <a:cs typeface="Calibri"/>
              </a:rPr>
              <a:t>DOUBLES RT PURPLE 24 HAMMER</a:t>
            </a:r>
          </a:p>
          <a:p>
            <a:endParaRPr lang="en-US" sz="600" b="1">
              <a:solidFill>
                <a:srgbClr val="7030A0"/>
              </a:solidFill>
              <a:latin typeface="+mn-lt"/>
              <a:cs typeface="Calibri"/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77956" y="1318874"/>
            <a:ext cx="2656211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CHEVRON:</a:t>
            </a:r>
            <a:r>
              <a:rPr lang="en-US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DOUBLES RT FREE 51 CHEVRON  (SHELL, COP, SLASH, UP, FAT)</a:t>
            </a:r>
            <a:endParaRPr lang="en-US" sz="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Calibri"/>
            </a:endParaRPr>
          </a:p>
          <a:p>
            <a:r>
              <a:rPr lang="en-US" sz="6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MESH</a:t>
            </a:r>
            <a:r>
              <a:rPr lang="en-US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DOUBLES RT 51 MESH (PIN)</a:t>
            </a:r>
            <a:endParaRPr lang="en-US" sz="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Calibri"/>
            </a:endParaRPr>
          </a:p>
          <a:p>
            <a:r>
              <a:rPr lang="en-US" sz="6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CADDY: </a:t>
            </a:r>
            <a:r>
              <a:rPr lang="en-US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DOUBLES RT 61 CADDY  (SMASH, LOCK 1, HAMMER, UP) </a:t>
            </a:r>
            <a:endParaRPr lang="en-US" sz="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Calibri"/>
            </a:endParaRPr>
          </a:p>
          <a:p>
            <a:r>
              <a:rPr lang="en-US" sz="6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DAYTONA</a:t>
            </a:r>
            <a:r>
              <a:rPr lang="en-US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DOUBLES RT 61 DAYTONA (SWITCH)</a:t>
            </a:r>
            <a:endParaRPr lang="en-US" sz="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Calibri"/>
            </a:endParaRPr>
          </a:p>
          <a:p>
            <a:r>
              <a:rPr lang="en-US" sz="6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MARKER: </a:t>
            </a:r>
            <a:r>
              <a:rPr lang="en-US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DOUBLES RT 61 MARKER (SWITCH)</a:t>
            </a:r>
            <a:endParaRPr lang="en-US" sz="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Calibri"/>
            </a:endParaRPr>
          </a:p>
          <a:p>
            <a:r>
              <a:rPr lang="en-US" sz="6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HONDA: </a:t>
            </a:r>
            <a:r>
              <a:rPr lang="en-US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DOUBLES RT 61 HONDA (PUMP) (H HONDA)</a:t>
            </a:r>
            <a:endParaRPr lang="en-US" sz="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Calibri"/>
            </a:endParaRPr>
          </a:p>
          <a:p>
            <a:r>
              <a:rPr lang="de-DE" sz="6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BENZ</a:t>
            </a:r>
            <a:r>
              <a:rPr lang="de-DE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DOUBLES RT 61 BENZ </a:t>
            </a:r>
            <a:endParaRPr lang="de-DE" sz="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Calibri"/>
            </a:endParaRPr>
          </a:p>
          <a:p>
            <a:r>
              <a:rPr lang="de-DE" sz="6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/>
              </a:rPr>
              <a:t>HOMERUN</a:t>
            </a:r>
            <a:r>
              <a:rPr lang="de-DE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/>
              </a:rPr>
              <a:t>: DOUBLES LT 61 BURST  HOMERUN</a:t>
            </a:r>
          </a:p>
          <a:p>
            <a:r>
              <a:rPr lang="de-DE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/>
              </a:rPr>
              <a:t>DOUBLES RT FREE 51 STICK SLASH</a:t>
            </a:r>
          </a:p>
          <a:p>
            <a:r>
              <a:rPr lang="en-US" sz="600">
                <a:solidFill>
                  <a:srgbClr val="002060"/>
                </a:solidFill>
                <a:latin typeface="+mj-lt"/>
              </a:rPr>
              <a:t>99: DOUBLES RT 99 (NAIL, FAT, HAMMER, SLASH, UP)</a:t>
            </a:r>
            <a:endParaRPr lang="en-US" sz="600">
              <a:solidFill>
                <a:srgbClr val="002060"/>
              </a:solidFill>
              <a:latin typeface="+mj-lt"/>
              <a:cs typeface="Calibri"/>
            </a:endParaRPr>
          </a:p>
          <a:p>
            <a:r>
              <a:rPr lang="en-US" sz="600">
                <a:solidFill>
                  <a:srgbClr val="002060"/>
                </a:solidFill>
                <a:latin typeface="+mj-lt"/>
                <a:cs typeface="Calibri"/>
              </a:rPr>
              <a:t>DOUBLES RT  SLASH CHEVRON</a:t>
            </a:r>
          </a:p>
          <a:p>
            <a:r>
              <a:rPr lang="en-US" sz="600">
                <a:solidFill>
                  <a:srgbClr val="002060"/>
                </a:solidFill>
                <a:latin typeface="Calibri"/>
                <a:cs typeface="Calibri"/>
              </a:rPr>
              <a:t>DOUBLES RT 60 FLASH THUMB</a:t>
            </a:r>
          </a:p>
        </p:txBody>
      </p:sp>
      <p:sp>
        <p:nvSpPr>
          <p:cNvPr id="213" name="Rectangle 212"/>
          <p:cNvSpPr/>
          <p:nvPr/>
        </p:nvSpPr>
        <p:spPr>
          <a:xfrm>
            <a:off x="107163" y="3160599"/>
            <a:ext cx="1769390" cy="11079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ZORRO: </a:t>
            </a:r>
            <a:r>
              <a:rPr lang="en-US" sz="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DOUBLES RT 12 KEY 2 (22/16)</a:t>
            </a:r>
            <a:endParaRPr lang="en-US" sz="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  <a:p>
            <a:r>
              <a:rPr lang="en-US" sz="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DOUBLES RT TWIRL 12 KEY 2</a:t>
            </a:r>
            <a:endParaRPr lang="en-US" sz="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r>
              <a:rPr lang="en-US" sz="600" b="1" u="sng">
                <a:solidFill>
                  <a:srgbClr val="FF0000"/>
                </a:solidFill>
                <a:latin typeface="Calibri"/>
              </a:rPr>
              <a:t>GHOST:</a:t>
            </a:r>
            <a:r>
              <a:rPr lang="en-US" sz="600" b="1">
                <a:solidFill>
                  <a:srgbClr val="FF0000"/>
                </a:solidFill>
                <a:latin typeface="Calibri"/>
              </a:rPr>
              <a:t> DOUBLES RT GHOST 13 KEY 3 GIFT</a:t>
            </a:r>
            <a:endParaRPr lang="en-US" sz="600" b="1">
              <a:solidFill>
                <a:srgbClr val="FF0000"/>
              </a:solidFill>
              <a:latin typeface="Calibri"/>
              <a:cs typeface="Calibri"/>
            </a:endParaRPr>
          </a:p>
          <a:p>
            <a:r>
              <a:rPr lang="en-US" sz="600" b="1" u="sng">
                <a:solidFill>
                  <a:srgbClr val="FF0000"/>
                </a:solidFill>
                <a:latin typeface="Calibri"/>
                <a:cs typeface="Calibri"/>
              </a:rPr>
              <a:t>GATOR</a:t>
            </a:r>
            <a:r>
              <a:rPr lang="en-US" sz="600">
                <a:solidFill>
                  <a:srgbClr val="FF0000"/>
                </a:solidFill>
                <a:latin typeface="Calibri"/>
                <a:cs typeface="Calibri"/>
              </a:rPr>
              <a:t>: DOUBLES RT GHOST 23 GATOR KEY 3 GIFT</a:t>
            </a:r>
          </a:p>
          <a:p>
            <a:r>
              <a:rPr lang="en-US" sz="600">
                <a:solidFill>
                  <a:srgbClr val="FF0000"/>
                </a:solidFill>
                <a:latin typeface="Calibri"/>
                <a:cs typeface="Calibri"/>
              </a:rPr>
              <a:t>DOUBLES RT BEARS HOT 99</a:t>
            </a:r>
            <a:endParaRPr lang="en-US" sz="600">
              <a:solidFill>
                <a:srgbClr val="FF0000"/>
              </a:solidFill>
              <a:latin typeface="Calibri"/>
            </a:endParaRPr>
          </a:p>
          <a:p>
            <a:r>
              <a:rPr lang="en-US" sz="600" b="1" u="sng">
                <a:solidFill>
                  <a:srgbClr val="FF0000"/>
                </a:solidFill>
                <a:latin typeface="Calibri"/>
              </a:rPr>
              <a:t>JET:</a:t>
            </a:r>
            <a:r>
              <a:rPr lang="en-US" sz="600" b="1">
                <a:solidFill>
                  <a:srgbClr val="FF0000"/>
                </a:solidFill>
                <a:latin typeface="Calibri"/>
              </a:rPr>
              <a:t>  DOUBLES RT JET HOT</a:t>
            </a:r>
            <a:endParaRPr lang="en-US" sz="600" b="1">
              <a:solidFill>
                <a:srgbClr val="FF0000"/>
              </a:solidFill>
              <a:latin typeface="Calibri"/>
              <a:cs typeface="Calibri"/>
            </a:endParaRPr>
          </a:p>
          <a:p>
            <a:r>
              <a:rPr lang="en-US" sz="6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DOUBLES RT GHOST 13 PWF (23,17)</a:t>
            </a:r>
          </a:p>
          <a:p>
            <a:endParaRPr lang="en-US" sz="600">
              <a:solidFill>
                <a:srgbClr val="FF0000"/>
              </a:solidFill>
              <a:latin typeface="Calibri"/>
              <a:ea typeface="Calibri"/>
              <a:cs typeface="Calibri"/>
            </a:endParaRPr>
          </a:p>
          <a:p>
            <a:r>
              <a:rPr lang="en-US" sz="600" b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RPO</a:t>
            </a:r>
          </a:p>
          <a:p>
            <a:r>
              <a:rPr lang="en-US" sz="600" b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(PWF, STICK)</a:t>
            </a:r>
          </a:p>
          <a:p>
            <a:r>
              <a:rPr lang="en-US" sz="600" b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12/13 BASH</a:t>
            </a:r>
          </a:p>
        </p:txBody>
      </p:sp>
      <p:sp>
        <p:nvSpPr>
          <p:cNvPr id="218" name="Rectangle 217"/>
          <p:cNvSpPr/>
          <p:nvPr/>
        </p:nvSpPr>
        <p:spPr>
          <a:xfrm>
            <a:off x="106012" y="4687793"/>
            <a:ext cx="2116790" cy="101566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PASS</a:t>
            </a:r>
            <a:endParaRPr lang="en-US" sz="600" b="1" u="sng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r>
              <a:rPr lang="en-US" sz="600" u="sng">
                <a:solidFill>
                  <a:srgbClr val="002060"/>
                </a:solidFill>
                <a:latin typeface="+mn-lt"/>
              </a:rPr>
              <a:t>EXXON: </a:t>
            </a:r>
            <a:r>
              <a:rPr lang="en-US" sz="600">
                <a:solidFill>
                  <a:srgbClr val="002060"/>
                </a:solidFill>
                <a:latin typeface="+mn-lt"/>
              </a:rPr>
              <a:t>TRIO RT 51 EXXON</a:t>
            </a:r>
            <a:endParaRPr lang="en-US" sz="600">
              <a:solidFill>
                <a:srgbClr val="002060"/>
              </a:solidFill>
              <a:latin typeface="+mn-lt"/>
              <a:cs typeface="Calibri"/>
            </a:endParaRPr>
          </a:p>
          <a:p>
            <a:r>
              <a:rPr lang="en-US" sz="600" u="sng">
                <a:solidFill>
                  <a:srgbClr val="002060"/>
                </a:solidFill>
                <a:latin typeface="+mn-lt"/>
                <a:cs typeface="Calibri"/>
              </a:rPr>
              <a:t>STICK EXXON:</a:t>
            </a:r>
            <a:r>
              <a:rPr lang="en-US" sz="600">
                <a:solidFill>
                  <a:srgbClr val="002060"/>
                </a:solidFill>
                <a:latin typeface="+mn-lt"/>
                <a:cs typeface="Calibri"/>
              </a:rPr>
              <a:t> TRIO RT 51 STICK EXXON</a:t>
            </a:r>
          </a:p>
          <a:p>
            <a:r>
              <a:rPr lang="en-US" sz="600" u="sng">
                <a:solidFill>
                  <a:srgbClr val="002060"/>
                </a:solidFill>
                <a:latin typeface="+mn-lt"/>
              </a:rPr>
              <a:t>DAYTONA: </a:t>
            </a:r>
            <a:r>
              <a:rPr lang="en-US" sz="600">
                <a:solidFill>
                  <a:srgbClr val="002060"/>
                </a:solidFill>
                <a:latin typeface="+mn-lt"/>
              </a:rPr>
              <a:t>TRIO RT 61 BURST DAYTONA (X-SHALLOW)</a:t>
            </a:r>
            <a:endParaRPr lang="en-US" sz="600">
              <a:solidFill>
                <a:srgbClr val="002060"/>
              </a:solidFill>
              <a:latin typeface="+mn-lt"/>
              <a:cs typeface="Calibri"/>
            </a:endParaRPr>
          </a:p>
          <a:p>
            <a:r>
              <a:rPr lang="en-US" sz="600" u="sng">
                <a:solidFill>
                  <a:srgbClr val="002060"/>
                </a:solidFill>
                <a:latin typeface="+mn-lt"/>
              </a:rPr>
              <a:t>MERCEDES:</a:t>
            </a:r>
            <a:r>
              <a:rPr lang="en-US" sz="600">
                <a:solidFill>
                  <a:srgbClr val="002060"/>
                </a:solidFill>
                <a:latin typeface="+mn-lt"/>
              </a:rPr>
              <a:t>  TRIO RT 51 MERCEDES</a:t>
            </a:r>
            <a:endParaRPr lang="en-US" sz="600">
              <a:solidFill>
                <a:srgbClr val="002060"/>
              </a:solidFill>
              <a:latin typeface="+mn-lt"/>
              <a:cs typeface="Calibri"/>
            </a:endParaRPr>
          </a:p>
          <a:p>
            <a:r>
              <a:rPr lang="en-US" sz="600" u="sng">
                <a:solidFill>
                  <a:srgbClr val="002060"/>
                </a:solidFill>
                <a:latin typeface="+mn-lt"/>
                <a:cs typeface="Calibri"/>
              </a:rPr>
              <a:t>SLASH</a:t>
            </a:r>
            <a:r>
              <a:rPr lang="en-US" sz="600">
                <a:solidFill>
                  <a:srgbClr val="002060"/>
                </a:solidFill>
                <a:latin typeface="+mn-lt"/>
                <a:cs typeface="Calibri"/>
              </a:rPr>
              <a:t>: TRIO RT 51 SLASH</a:t>
            </a:r>
            <a:endParaRPr lang="en-US"/>
          </a:p>
          <a:p>
            <a:r>
              <a:rPr lang="en-US" sz="600" u="sng">
                <a:solidFill>
                  <a:srgbClr val="002060"/>
                </a:solidFill>
                <a:latin typeface="+mn-lt"/>
                <a:cs typeface="Calibri"/>
              </a:rPr>
              <a:t>STICK: </a:t>
            </a:r>
            <a:r>
              <a:rPr lang="en-US" sz="600">
                <a:solidFill>
                  <a:srgbClr val="002060"/>
                </a:solidFill>
                <a:latin typeface="+mn-lt"/>
                <a:cs typeface="Calibri"/>
              </a:rPr>
              <a:t> TRIO RT RED STICK</a:t>
            </a:r>
          </a:p>
          <a:p>
            <a:r>
              <a:rPr lang="en-US" sz="600" u="sng">
                <a:solidFill>
                  <a:srgbClr val="002060"/>
                </a:solidFill>
                <a:latin typeface="+mn-lt"/>
                <a:cs typeface="Calibri"/>
              </a:rPr>
              <a:t>OUT: </a:t>
            </a:r>
            <a:r>
              <a:rPr lang="en-US" sz="600">
                <a:solidFill>
                  <a:srgbClr val="002060"/>
                </a:solidFill>
                <a:latin typeface="+mn-lt"/>
                <a:cs typeface="Calibri"/>
              </a:rPr>
              <a:t> TRIO RT RED OUT </a:t>
            </a:r>
          </a:p>
          <a:p>
            <a:r>
              <a:rPr lang="en-US" sz="600">
                <a:solidFill>
                  <a:srgbClr val="002060"/>
                </a:solidFill>
                <a:latin typeface="+mn-lt"/>
                <a:cs typeface="Calibri"/>
              </a:rPr>
              <a:t>OLE MISS:  BUNCH RT MESH</a:t>
            </a:r>
          </a:p>
          <a:p>
            <a:endParaRPr lang="en-US" sz="600">
              <a:solidFill>
                <a:srgbClr val="002060"/>
              </a:solidFill>
              <a:latin typeface="+mn-lt"/>
              <a:cs typeface="Calibri"/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5326356" y="3225541"/>
            <a:ext cx="1262186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SCREENS</a:t>
            </a:r>
          </a:p>
          <a:p>
            <a:endParaRPr lang="en-US" sz="600" b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</p:txBody>
      </p:sp>
      <p:sp>
        <p:nvSpPr>
          <p:cNvPr id="225" name="Rectangle 224"/>
          <p:cNvSpPr/>
          <p:nvPr/>
        </p:nvSpPr>
        <p:spPr>
          <a:xfrm>
            <a:off x="1437029" y="5133467"/>
            <a:ext cx="1454054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PAP</a:t>
            </a:r>
            <a:endParaRPr lang="en-US" sz="600" b="1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r>
              <a:rPr lang="en-US" sz="600" u="sng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LOCK 1: </a:t>
            </a:r>
            <a:r>
              <a:rPr lang="en-US" sz="600">
                <a:solidFill>
                  <a:srgbClr val="7030A0"/>
                </a:solidFill>
                <a:latin typeface="+mn-lt"/>
              </a:rPr>
              <a:t>TRIO RT PURPLE BEARS LOCK 1 (CAB)</a:t>
            </a:r>
            <a:endParaRPr lang="en-US" sz="600">
              <a:solidFill>
                <a:srgbClr val="7030A0"/>
              </a:solidFill>
              <a:latin typeface="+mn-lt"/>
              <a:cs typeface="Calibri"/>
            </a:endParaRPr>
          </a:p>
          <a:p>
            <a:r>
              <a:rPr lang="en-US" sz="600">
                <a:solidFill>
                  <a:srgbClr val="7030A0"/>
                </a:solidFill>
                <a:latin typeface="+mn-lt"/>
              </a:rPr>
              <a:t>TRIO RT RACE FLOOD</a:t>
            </a:r>
            <a:endParaRPr lang="en-US" sz="600">
              <a:solidFill>
                <a:srgbClr val="7030A0"/>
              </a:solidFill>
              <a:latin typeface="+mn-lt"/>
              <a:cs typeface="Calibri"/>
            </a:endParaRPr>
          </a:p>
          <a:p>
            <a:r>
              <a:rPr lang="en-US" sz="600">
                <a:solidFill>
                  <a:srgbClr val="7030A0"/>
                </a:solidFill>
                <a:latin typeface="+mn-lt"/>
                <a:cs typeface="Calibri"/>
              </a:rPr>
              <a:t>TRIO RT PURPLE BEARS COLD PUMP </a:t>
            </a:r>
          </a:p>
          <a:p>
            <a:endParaRPr lang="en-US" sz="600" b="1">
              <a:solidFill>
                <a:srgbClr val="7030A0"/>
              </a:solidFill>
              <a:latin typeface="+mn-lt"/>
              <a:cs typeface="Calibri"/>
            </a:endParaRPr>
          </a:p>
        </p:txBody>
      </p:sp>
      <p:sp>
        <p:nvSpPr>
          <p:cNvPr id="257" name="Rectangle 256"/>
          <p:cNvSpPr/>
          <p:nvPr/>
        </p:nvSpPr>
        <p:spPr>
          <a:xfrm>
            <a:off x="3146817" y="1457079"/>
            <a:ext cx="1449011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600" b="1">
              <a:solidFill>
                <a:srgbClr val="002060"/>
              </a:solidFill>
              <a:latin typeface="+mj-lt"/>
            </a:endParaRPr>
          </a:p>
          <a:p>
            <a:endParaRPr lang="en-US" sz="600">
              <a:latin typeface="+mj-lt"/>
            </a:endParaRPr>
          </a:p>
        </p:txBody>
      </p:sp>
      <p:sp>
        <p:nvSpPr>
          <p:cNvPr id="260" name="Rectangle 259"/>
          <p:cNvSpPr/>
          <p:nvPr/>
        </p:nvSpPr>
        <p:spPr>
          <a:xfrm>
            <a:off x="1766745" y="6507446"/>
            <a:ext cx="140691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LINDA:  </a:t>
            </a:r>
            <a:r>
              <a:rPr lang="en-US" sz="600" b="1">
                <a:solidFill>
                  <a:srgbClr val="00B050"/>
                </a:solidFill>
                <a:latin typeface="+mn-lt"/>
              </a:rPr>
              <a:t>TRIO RT STICK LINDA X CRACK</a:t>
            </a:r>
            <a:endParaRPr lang="en-US" sz="600" b="1">
              <a:solidFill>
                <a:srgbClr val="00B050"/>
              </a:solidFill>
              <a:latin typeface="+mn-lt"/>
              <a:cs typeface="Calibri"/>
            </a:endParaRPr>
          </a:p>
          <a:p>
            <a:endParaRPr lang="en-US" sz="600" b="1">
              <a:solidFill>
                <a:srgbClr val="00B050"/>
              </a:solidFill>
              <a:latin typeface="+mn-lt"/>
              <a:cs typeface="Calibri"/>
            </a:endParaRPr>
          </a:p>
        </p:txBody>
      </p:sp>
      <p:sp>
        <p:nvSpPr>
          <p:cNvPr id="261" name="Rectangle 260"/>
          <p:cNvSpPr/>
          <p:nvPr/>
        </p:nvSpPr>
        <p:spPr>
          <a:xfrm>
            <a:off x="6472274" y="3088761"/>
            <a:ext cx="1535897" cy="101566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RUNS</a:t>
            </a:r>
            <a:endParaRPr lang="en-US"/>
          </a:p>
          <a:p>
            <a:r>
              <a:rPr lang="en-US" sz="600" b="1" u="sng">
                <a:solidFill>
                  <a:srgbClr val="FF0000"/>
                </a:solidFill>
                <a:latin typeface="Calibri"/>
                <a:cs typeface="Calibri"/>
              </a:rPr>
              <a:t>TORNADO:</a:t>
            </a:r>
            <a:r>
              <a:rPr lang="en-US" sz="600" b="1">
                <a:solidFill>
                  <a:srgbClr val="FF0000"/>
                </a:solidFill>
                <a:latin typeface="Calibri"/>
                <a:cs typeface="Calibri"/>
              </a:rPr>
              <a:t> GREEN TEAR 13 KEY 3 GIFT</a:t>
            </a:r>
            <a:endParaRPr lang="en-US" b="1">
              <a:solidFill>
                <a:srgbClr val="000000"/>
              </a:solidFill>
              <a:cs typeface="Arial"/>
            </a:endParaRPr>
          </a:p>
          <a:p>
            <a:r>
              <a:rPr lang="en-US" sz="600" b="1" u="sng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BOSS:</a:t>
            </a:r>
            <a:r>
              <a:rPr lang="en-US" sz="6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 GREEN BOSS COLD</a:t>
            </a:r>
          </a:p>
          <a:p>
            <a:r>
              <a:rPr lang="en-US" sz="6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GREEN TEAR 23 KEY 3 GIFT (23,16)</a:t>
            </a:r>
            <a:endParaRPr lang="en-US"/>
          </a:p>
          <a:p>
            <a:r>
              <a:rPr lang="en-US" sz="6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GREEN 13 FUNGO GIFT (23, 16)</a:t>
            </a:r>
            <a:endParaRPr lang="en-US"/>
          </a:p>
          <a:p>
            <a:r>
              <a:rPr lang="en-US" sz="6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GREEN ZBACK 17 PWF</a:t>
            </a:r>
          </a:p>
          <a:p>
            <a:endParaRPr lang="en-US" sz="600">
              <a:solidFill>
                <a:srgbClr val="FF0000"/>
              </a:solidFill>
              <a:latin typeface="Calibri"/>
              <a:ea typeface="Calibri"/>
              <a:cs typeface="Calibri"/>
            </a:endParaRPr>
          </a:p>
          <a:p>
            <a:r>
              <a:rPr lang="en-US" sz="600" u="sng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REDZONE</a:t>
            </a:r>
            <a:endParaRPr lang="en-US" u="sng">
              <a:solidFill>
                <a:srgbClr val="000000"/>
              </a:solidFill>
              <a:ea typeface="Calibri"/>
              <a:cs typeface="Arial" charset="0"/>
            </a:endParaRPr>
          </a:p>
          <a:p>
            <a:r>
              <a:rPr lang="en-US" sz="6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BONE RT TEAR 14 KEY 2 GIFT</a:t>
            </a:r>
            <a:endParaRPr lang="en-US">
              <a:cs typeface="Arial"/>
            </a:endParaRPr>
          </a:p>
          <a:p>
            <a:r>
              <a:rPr lang="en-US" sz="6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BONE RT 12 PWF </a:t>
            </a:r>
          </a:p>
        </p:txBody>
      </p:sp>
      <p:sp>
        <p:nvSpPr>
          <p:cNvPr id="262" name="Rectangle 261"/>
          <p:cNvSpPr/>
          <p:nvPr/>
        </p:nvSpPr>
        <p:spPr>
          <a:xfrm>
            <a:off x="7736169" y="1478976"/>
            <a:ext cx="1781133" cy="73866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600" b="1">
              <a:latin typeface="+mn-lt"/>
            </a:endParaRPr>
          </a:p>
          <a:p>
            <a:r>
              <a:rPr lang="en-US" sz="600" b="1" u="sng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PACERS</a:t>
            </a:r>
            <a:r>
              <a:rPr lang="en-US" sz="6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: </a:t>
            </a:r>
            <a:r>
              <a:rPr lang="en-US" sz="60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GREEN 50 PACERS</a:t>
            </a:r>
            <a:endParaRPr lang="en-US" sz="60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  <a:p>
            <a:r>
              <a:rPr lang="en-US" sz="600" b="1" u="sng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HURRICANE: </a:t>
            </a:r>
            <a:r>
              <a:rPr lang="en-US" sz="600" b="1">
                <a:solidFill>
                  <a:srgbClr val="7030A0"/>
                </a:solidFill>
                <a:latin typeface="Calibri"/>
              </a:rPr>
              <a:t>GREEN TEAR PP BEARS COLD LOCK 3</a:t>
            </a:r>
            <a:endParaRPr lang="en-US" sz="600" b="1">
              <a:solidFill>
                <a:srgbClr val="7030A0"/>
              </a:solidFill>
              <a:latin typeface="Calibri"/>
              <a:cs typeface="Calibri"/>
            </a:endParaRPr>
          </a:p>
          <a:p>
            <a:r>
              <a:rPr lang="en-US" sz="600" b="1">
                <a:solidFill>
                  <a:srgbClr val="7030A0"/>
                </a:solidFill>
                <a:latin typeface="+mn-lt"/>
                <a:cs typeface="Calibri"/>
              </a:rPr>
              <a:t>GREEN PURPLE 24 SLOT FADE H SEAM</a:t>
            </a:r>
          </a:p>
          <a:p>
            <a:endParaRPr lang="en-US" sz="600" b="1">
              <a:solidFill>
                <a:srgbClr val="7030A0"/>
              </a:solidFill>
              <a:latin typeface="+mn-lt"/>
              <a:cs typeface="Calibri"/>
            </a:endParaRPr>
          </a:p>
          <a:p>
            <a:r>
              <a:rPr lang="en-US" sz="600" b="1" u="sng">
                <a:solidFill>
                  <a:srgbClr val="7030A0"/>
                </a:solidFill>
                <a:latin typeface="+mn-lt"/>
                <a:cs typeface="Calibri"/>
              </a:rPr>
              <a:t>REDZONE</a:t>
            </a:r>
            <a:endParaRPr lang="en-US" u="sng">
              <a:solidFill>
                <a:srgbClr val="000000"/>
              </a:solidFill>
              <a:cs typeface="Arial"/>
            </a:endParaRPr>
          </a:p>
          <a:p>
            <a:r>
              <a:rPr lang="en-US" sz="600" b="1">
                <a:solidFill>
                  <a:srgbClr val="7030A0"/>
                </a:solidFill>
                <a:latin typeface="+mn-lt"/>
                <a:cs typeface="Calibri"/>
              </a:rPr>
              <a:t>BONE RT TEAR 30 FLOOD</a:t>
            </a:r>
            <a:endParaRPr lang="en-US">
              <a:cs typeface="Arial"/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6400629" y="1542976"/>
            <a:ext cx="1600371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>
                <a:solidFill>
                  <a:srgbClr val="002060"/>
                </a:solidFill>
                <a:latin typeface="+mn-lt"/>
              </a:rPr>
              <a:t>GREEN FREE 60 HONDA (PUMP)</a:t>
            </a:r>
            <a:endParaRPr lang="en-US" sz="600" b="1">
              <a:solidFill>
                <a:srgbClr val="002060"/>
              </a:solidFill>
              <a:latin typeface="+mn-lt"/>
              <a:cs typeface="Calibri"/>
            </a:endParaRPr>
          </a:p>
          <a:p>
            <a:r>
              <a:rPr lang="en-US" sz="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GREEN FREE 50 </a:t>
            </a:r>
            <a:r>
              <a:rPr lang="en-US" sz="600" b="1">
                <a:solidFill>
                  <a:srgbClr val="002060"/>
                </a:solidFill>
                <a:latin typeface="+mn-lt"/>
              </a:rPr>
              <a:t>CHEVRON EXXON</a:t>
            </a:r>
          </a:p>
        </p:txBody>
      </p:sp>
      <p:sp>
        <p:nvSpPr>
          <p:cNvPr id="264" name="Rectangle 263"/>
          <p:cNvSpPr/>
          <p:nvPr/>
        </p:nvSpPr>
        <p:spPr>
          <a:xfrm>
            <a:off x="8095362" y="3231276"/>
            <a:ext cx="1505265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>
                <a:solidFill>
                  <a:srgbClr val="00B050"/>
                </a:solidFill>
                <a:latin typeface="+mn-lt"/>
              </a:rPr>
              <a:t>GREEN TEAR CHEVRON LINDA</a:t>
            </a:r>
          </a:p>
          <a:p>
            <a:r>
              <a:rPr lang="en-US" sz="600" b="1">
                <a:solidFill>
                  <a:srgbClr val="00B050"/>
                </a:solidFill>
                <a:latin typeface="+mn-lt"/>
                <a:cs typeface="Calibri"/>
              </a:rPr>
              <a:t>GREEN Z BACK PWF LINDA</a:t>
            </a:r>
          </a:p>
        </p:txBody>
      </p:sp>
      <p:sp>
        <p:nvSpPr>
          <p:cNvPr id="265" name="Rectangle 264"/>
          <p:cNvSpPr/>
          <p:nvPr/>
        </p:nvSpPr>
        <p:spPr>
          <a:xfrm>
            <a:off x="3114536" y="6491509"/>
            <a:ext cx="1968828" cy="917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FF0000"/>
                </a:solidFill>
                <a:latin typeface="+mn-lt"/>
              </a:rPr>
              <a:t>FUNGO</a:t>
            </a:r>
            <a:r>
              <a:rPr lang="en-US" sz="600" b="1">
                <a:solidFill>
                  <a:srgbClr val="FF0000"/>
                </a:solidFill>
                <a:latin typeface="+mn-lt"/>
              </a:rPr>
              <a:t>: KING RT 13 FUNGO GIFT (23/22 GATOR)</a:t>
            </a:r>
            <a:endParaRPr lang="en-US" b="1">
              <a:solidFill>
                <a:srgbClr val="000000"/>
              </a:solidFill>
              <a:cs typeface="Arial" charset="0"/>
            </a:endParaRPr>
          </a:p>
          <a:p>
            <a:r>
              <a:rPr lang="en-US" sz="600">
                <a:solidFill>
                  <a:srgbClr val="FF0000"/>
                </a:solidFill>
                <a:latin typeface="+mn-lt"/>
              </a:rPr>
              <a:t>(TOB) KING RT 15 FAT/ KEY 2 / HAMMER</a:t>
            </a:r>
            <a:endParaRPr lang="en-US">
              <a:cs typeface="Arial"/>
            </a:endParaRPr>
          </a:p>
          <a:p>
            <a:r>
              <a:rPr lang="en-US" sz="600">
                <a:solidFill>
                  <a:srgbClr val="FF0000"/>
                </a:solidFill>
                <a:latin typeface="+mn-lt"/>
                <a:cs typeface="Calibri"/>
              </a:rPr>
              <a:t>(TOB) KING RT 12 BASH KEY 1</a:t>
            </a:r>
            <a:endParaRPr lang="en-US"/>
          </a:p>
          <a:p>
            <a:r>
              <a:rPr lang="en-US" sz="600">
                <a:solidFill>
                  <a:srgbClr val="FF0000"/>
                </a:solidFill>
                <a:latin typeface="+mn-lt"/>
                <a:ea typeface="Calibri"/>
                <a:cs typeface="Calibri"/>
              </a:rPr>
              <a:t>KING RT BEARS COLD NICKEL / FAT/ SLASH / HAMMER</a:t>
            </a:r>
            <a:endParaRPr lang="en-US" sz="600">
              <a:solidFill>
                <a:srgbClr val="FF0000"/>
              </a:solidFill>
              <a:latin typeface="+mn-lt"/>
              <a:cs typeface="Calibri"/>
            </a:endParaRPr>
          </a:p>
          <a:p>
            <a:r>
              <a:rPr lang="en-US" sz="600">
                <a:solidFill>
                  <a:srgbClr val="FF0000"/>
                </a:solidFill>
                <a:latin typeface="+mn-lt"/>
              </a:rPr>
              <a:t>KING RT GHOST 14 KEY 2 GIFT</a:t>
            </a:r>
            <a:endParaRPr lang="en-US" sz="600">
              <a:solidFill>
                <a:srgbClr val="FF0000"/>
              </a:solidFill>
              <a:latin typeface="+mn-lt"/>
              <a:cs typeface="Calibri"/>
            </a:endParaRPr>
          </a:p>
          <a:p>
            <a:r>
              <a:rPr lang="en-US" sz="600">
                <a:solidFill>
                  <a:srgbClr val="FF0000"/>
                </a:solidFill>
                <a:latin typeface="+mn-lt"/>
                <a:ea typeface="Calibri"/>
                <a:cs typeface="Calibri"/>
              </a:rPr>
              <a:t>KING RT </a:t>
            </a:r>
            <a:r>
              <a:rPr lang="en-US" sz="600">
                <a:solidFill>
                  <a:srgbClr val="FF0000"/>
                </a:solidFill>
                <a:latin typeface="+mn-lt"/>
              </a:rPr>
              <a:t>14 KEY 2 GIFT</a:t>
            </a:r>
            <a:endParaRPr lang="en-US" sz="600">
              <a:solidFill>
                <a:srgbClr val="FF0000"/>
              </a:solidFill>
              <a:latin typeface="+mn-lt"/>
              <a:cs typeface="Calibri"/>
            </a:endParaRPr>
          </a:p>
          <a:p>
            <a:r>
              <a:rPr lang="en-US" sz="600">
                <a:solidFill>
                  <a:srgbClr val="FF0000"/>
                </a:solidFill>
                <a:latin typeface="+mn-lt"/>
                <a:ea typeface="Calibri"/>
                <a:cs typeface="Calibri"/>
              </a:rPr>
              <a:t>KING RT 16/17 (FUNGO GIFT) (16 BOSS HOT)</a:t>
            </a:r>
          </a:p>
          <a:p>
            <a:r>
              <a:rPr lang="en-US" sz="600">
                <a:solidFill>
                  <a:srgbClr val="FF0000"/>
                </a:solidFill>
                <a:latin typeface="+mn-lt"/>
                <a:ea typeface="Calibri"/>
                <a:cs typeface="Calibri"/>
              </a:rPr>
              <a:t>KING RT MIZZO COLD FUNGO H POP</a:t>
            </a:r>
          </a:p>
          <a:p>
            <a:r>
              <a:rPr lang="en-US" sz="600">
                <a:solidFill>
                  <a:srgbClr val="FF0000"/>
                </a:solidFill>
                <a:latin typeface="+mn-lt"/>
                <a:cs typeface="Calibri"/>
              </a:rPr>
              <a:t>KING RT TWIRL 23 KEY 2 GIFT</a:t>
            </a:r>
            <a:endParaRPr lang="en-US"/>
          </a:p>
        </p:txBody>
      </p:sp>
      <p:sp>
        <p:nvSpPr>
          <p:cNvPr id="268" name="Rectangle 267"/>
          <p:cNvSpPr/>
          <p:nvPr/>
        </p:nvSpPr>
        <p:spPr>
          <a:xfrm>
            <a:off x="5353579" y="6541026"/>
            <a:ext cx="1359369" cy="18466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>
                <a:solidFill>
                  <a:srgbClr val="00B050"/>
                </a:solidFill>
                <a:latin typeface="+mn-lt"/>
              </a:rPr>
              <a:t>KING RT FUNGO LINDA</a:t>
            </a:r>
            <a:endParaRPr lang="en-US" sz="600" b="1">
              <a:solidFill>
                <a:srgbClr val="00B050"/>
              </a:solidFill>
              <a:latin typeface="+mn-lt"/>
              <a:cs typeface="Calibri"/>
            </a:endParaRPr>
          </a:p>
        </p:txBody>
      </p:sp>
      <p:sp>
        <p:nvSpPr>
          <p:cNvPr id="247" name="Rectangle 246"/>
          <p:cNvSpPr/>
          <p:nvPr/>
        </p:nvSpPr>
        <p:spPr>
          <a:xfrm>
            <a:off x="4923243" y="1571086"/>
            <a:ext cx="1457036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7030A0"/>
                </a:solidFill>
                <a:latin typeface="Calibri"/>
              </a:rPr>
              <a:t>FLOOD:</a:t>
            </a:r>
            <a:r>
              <a:rPr lang="en-US" sz="600" b="1">
                <a:solidFill>
                  <a:srgbClr val="7030A0"/>
                </a:solidFill>
                <a:latin typeface="Calibri"/>
              </a:rPr>
              <a:t> QUEEN RT 31 FLOOD</a:t>
            </a:r>
            <a:endParaRPr lang="en-US" sz="600" b="1">
              <a:solidFill>
                <a:srgbClr val="7030A0"/>
              </a:solidFill>
              <a:latin typeface="Calibri"/>
              <a:cs typeface="Calibri"/>
            </a:endParaRPr>
          </a:p>
          <a:p>
            <a:r>
              <a:rPr lang="en-US" sz="600" b="1">
                <a:solidFill>
                  <a:srgbClr val="7030A0"/>
                </a:solidFill>
                <a:latin typeface="Calibri"/>
                <a:cs typeface="Calibri"/>
              </a:rPr>
              <a:t>QUEEN RT PURPLE BEARS COLD NICKLE</a:t>
            </a:r>
          </a:p>
          <a:p>
            <a:r>
              <a:rPr lang="en-US" sz="600" b="1">
                <a:solidFill>
                  <a:srgbClr val="7030A0"/>
                </a:solidFill>
                <a:latin typeface="Calibri"/>
                <a:cs typeface="Calibri"/>
              </a:rPr>
              <a:t>QUEEN RT PURPLE 24  SUB (NAIL)</a:t>
            </a:r>
          </a:p>
        </p:txBody>
      </p:sp>
      <p:sp>
        <p:nvSpPr>
          <p:cNvPr id="255" name="Rectangle 254"/>
          <p:cNvSpPr/>
          <p:nvPr/>
        </p:nvSpPr>
        <p:spPr>
          <a:xfrm>
            <a:off x="3147446" y="3168261"/>
            <a:ext cx="2941118" cy="129266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FF0000"/>
                </a:solidFill>
                <a:latin typeface="Calibri"/>
              </a:rPr>
              <a:t>MCDONAOLDS</a:t>
            </a:r>
            <a:r>
              <a:rPr lang="en-US" sz="600">
                <a:solidFill>
                  <a:srgbClr val="FF0000"/>
                </a:solidFill>
                <a:latin typeface="Calibri"/>
              </a:rPr>
              <a:t>: QUEEN RT 15 KEY 2 GIFT (OSCAR)</a:t>
            </a:r>
            <a:endParaRPr lang="en-US"/>
          </a:p>
          <a:p>
            <a:r>
              <a:rPr lang="en-US" sz="600" b="1" u="sng">
                <a:solidFill>
                  <a:srgbClr val="FF0000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</a:rPr>
              <a:t>QUEEN RT 13  BOSS 99 (FUNGO)</a:t>
            </a:r>
          </a:p>
          <a:p>
            <a:r>
              <a:rPr lang="en-US" sz="600" b="1" u="sng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POPEYES: </a:t>
            </a:r>
            <a:r>
              <a:rPr lang="en-US" sz="6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QUEEN RT 14 99</a:t>
            </a:r>
            <a:endParaRPr lang="en-US"/>
          </a:p>
          <a:p>
            <a:r>
              <a:rPr lang="en-US" sz="600" b="1" u="sng">
                <a:solidFill>
                  <a:srgbClr val="FF0000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</a:rPr>
              <a:t>NICKEL: </a:t>
            </a:r>
            <a:r>
              <a:rPr lang="en-US" sz="600">
                <a:solidFill>
                  <a:srgbClr val="FF0000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</a:rPr>
              <a:t>QUEEN RT BEARS COLD 99  (DBL GLANCE)</a:t>
            </a:r>
          </a:p>
          <a:p>
            <a:r>
              <a:rPr lang="en-US" sz="600" b="1" u="sng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PIC:</a:t>
            </a:r>
            <a:r>
              <a:rPr lang="en-US" sz="6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QUEEN RT H ACROSS 12 PWF (BEARS)</a:t>
            </a:r>
          </a:p>
          <a:p>
            <a:r>
              <a:rPr lang="en-US" sz="600" b="1" u="sng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COBRA:</a:t>
            </a:r>
            <a:r>
              <a:rPr lang="en-US" sz="6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QUEEN RT 22 KEY 2 GIFT (FAT, HAMMER, SLASH) </a:t>
            </a:r>
          </a:p>
          <a:p>
            <a:r>
              <a:rPr lang="en-US" sz="600" b="1" u="sng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PYTHON:</a:t>
            </a:r>
            <a:r>
              <a:rPr lang="en-US" sz="600" b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US" sz="6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QUEEN LT 22 GATOR ARC KEY 1 </a:t>
            </a:r>
            <a:endParaRPr lang="en-US" u="sng"/>
          </a:p>
          <a:p>
            <a:r>
              <a:rPr lang="en-US" sz="6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QUEEN RT H ACROSS 22 GATOR FUNGO KEY 2      </a:t>
            </a:r>
            <a:endParaRPr lang="en-US"/>
          </a:p>
          <a:p>
            <a:r>
              <a:rPr lang="en-US" sz="6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TOB:  QUEEN RT 23 ARC KEY 1 GIFT</a:t>
            </a:r>
            <a:endParaRPr lang="en-US"/>
          </a:p>
          <a:p>
            <a:r>
              <a:rPr lang="en-US" sz="60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QUEEN RT 17 FAT / 17 BOSS BLOCK</a:t>
            </a:r>
          </a:p>
          <a:p>
            <a:endParaRPr lang="en-US" sz="600">
              <a:solidFill>
                <a:srgbClr val="FF0000"/>
              </a:solidFill>
              <a:latin typeface="Calibri"/>
              <a:ea typeface="Calibri"/>
              <a:cs typeface="Calibri"/>
            </a:endParaRPr>
          </a:p>
          <a:p>
            <a:endParaRPr lang="en-US" sz="600">
              <a:solidFill>
                <a:srgbClr val="FF0000"/>
              </a:solidFill>
              <a:latin typeface="Calibri"/>
              <a:ea typeface="Calibri"/>
              <a:cs typeface="Calibri"/>
            </a:endParaRPr>
          </a:p>
          <a:p>
            <a:endParaRPr lang="en-US" sz="600">
              <a:solidFill>
                <a:srgbClr val="FF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3149476" y="3002364"/>
            <a:ext cx="390816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RUNS</a:t>
            </a:r>
            <a:endParaRPr lang="en-US" sz="600" b="1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endParaRPr lang="en-US" sz="600" b="1">
              <a:latin typeface="+mn-lt"/>
            </a:endParaRPr>
          </a:p>
        </p:txBody>
      </p:sp>
      <p:sp>
        <p:nvSpPr>
          <p:cNvPr id="274" name="TextBox 50"/>
          <p:cNvSpPr txBox="1">
            <a:spLocks noChangeArrowheads="1"/>
          </p:cNvSpPr>
          <p:nvPr/>
        </p:nvSpPr>
        <p:spPr bwMode="auto">
          <a:xfrm>
            <a:off x="1211789" y="996999"/>
            <a:ext cx="1902026" cy="37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661" tIns="48331" rIns="96661" bIns="48331" anchor="t">
            <a:spAutoFit/>
          </a:bodyPr>
          <a:lstStyle/>
          <a:p>
            <a:pPr defTabSz="966788"/>
            <a:r>
              <a:rPr lang="en-US" sz="600" b="1">
                <a:latin typeface="Calibri"/>
                <a:cs typeface="Calibri"/>
              </a:rPr>
              <a:t>FRONT: ODD (87%) 30 (3%) NAVJO(3%)</a:t>
            </a:r>
          </a:p>
          <a:p>
            <a:pPr defTabSz="966788"/>
            <a:r>
              <a:rPr lang="en-US" sz="600" b="1">
                <a:latin typeface="Calibri"/>
                <a:cs typeface="Calibri"/>
              </a:rPr>
              <a:t>BLITZ: BDY SCRAPE (7X) JAM (5X) BULLETS (4X)</a:t>
            </a:r>
          </a:p>
          <a:p>
            <a:pPr defTabSz="966788"/>
            <a:r>
              <a:rPr lang="en-US" sz="600" b="1">
                <a:latin typeface="Calibri"/>
                <a:cs typeface="Calibri"/>
              </a:rPr>
              <a:t>COVER: 4 (38%) COV 0 (11%)  40 (9%) </a:t>
            </a:r>
            <a:endParaRPr lang="en-US" sz="600" b="1">
              <a:latin typeface="Calibri" pitchFamily="34" charset="0"/>
              <a:cs typeface="Calibri"/>
            </a:endParaRPr>
          </a:p>
        </p:txBody>
      </p:sp>
      <p:sp>
        <p:nvSpPr>
          <p:cNvPr id="275" name="TextBox 50"/>
          <p:cNvSpPr txBox="1">
            <a:spLocks noChangeArrowheads="1"/>
          </p:cNvSpPr>
          <p:nvPr/>
        </p:nvSpPr>
        <p:spPr bwMode="auto">
          <a:xfrm>
            <a:off x="4247617" y="1037533"/>
            <a:ext cx="2107015" cy="37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661" tIns="48331" rIns="96661" bIns="48331" anchor="t">
            <a:spAutoFit/>
          </a:bodyPr>
          <a:lstStyle/>
          <a:p>
            <a:pPr defTabSz="966788"/>
            <a:r>
              <a:rPr lang="en-US" sz="600" b="1">
                <a:latin typeface="Calibri"/>
                <a:cs typeface="Calibri"/>
              </a:rPr>
              <a:t>FRONT: ODD (94%) SPLIT (2%) TITE (2%)</a:t>
            </a:r>
          </a:p>
          <a:p>
            <a:pPr defTabSz="966788"/>
            <a:r>
              <a:rPr lang="en-US" sz="600" b="1">
                <a:latin typeface="Calibri"/>
                <a:cs typeface="Calibri"/>
              </a:rPr>
              <a:t>BLITZ: BDY SONIC (2X) BDY CAT (1X) BDY SCRAPE (1X) </a:t>
            </a:r>
            <a:endParaRPr lang="en-US" sz="600" b="1">
              <a:latin typeface="Calibri" pitchFamily="34" charset="0"/>
              <a:cs typeface="Calibri"/>
            </a:endParaRPr>
          </a:p>
          <a:p>
            <a:pPr defTabSz="966788"/>
            <a:r>
              <a:rPr lang="en-US" sz="600" b="1">
                <a:latin typeface="Calibri"/>
                <a:cs typeface="Calibri"/>
              </a:rPr>
              <a:t>COVER: 0 (24%) 40 (15%) 4 (16%)4 LOCK (10%)</a:t>
            </a:r>
          </a:p>
        </p:txBody>
      </p:sp>
      <p:sp>
        <p:nvSpPr>
          <p:cNvPr id="276" name="TextBox 50"/>
          <p:cNvSpPr txBox="1">
            <a:spLocks noChangeArrowheads="1"/>
          </p:cNvSpPr>
          <p:nvPr/>
        </p:nvSpPr>
        <p:spPr bwMode="auto">
          <a:xfrm>
            <a:off x="7540272" y="1003882"/>
            <a:ext cx="1968352" cy="37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661" tIns="48331" rIns="96661" bIns="48331" anchor="t">
            <a:spAutoFit/>
          </a:bodyPr>
          <a:lstStyle/>
          <a:p>
            <a:pPr defTabSz="966788"/>
            <a:r>
              <a:rPr lang="en-US" sz="600" b="1">
                <a:latin typeface="Calibri"/>
                <a:cs typeface="Calibri"/>
              </a:rPr>
              <a:t>FRONT: ODD (67%) 42 OVER (33%) </a:t>
            </a:r>
            <a:endParaRPr lang="en-US" sz="600" b="1">
              <a:latin typeface="Calibri" pitchFamily="34" charset="0"/>
              <a:cs typeface="Calibri"/>
            </a:endParaRPr>
          </a:p>
          <a:p>
            <a:pPr defTabSz="966788"/>
            <a:r>
              <a:rPr lang="en-US" sz="600" b="1">
                <a:latin typeface="Calibri"/>
                <a:cs typeface="Calibri"/>
              </a:rPr>
              <a:t>BLITZ: BDY SONIC (1X)</a:t>
            </a:r>
            <a:endParaRPr lang="en-US" sz="600" b="1">
              <a:latin typeface="Calibri" pitchFamily="34" charset="0"/>
              <a:cs typeface="Calibri"/>
            </a:endParaRPr>
          </a:p>
          <a:p>
            <a:pPr defTabSz="966788"/>
            <a:r>
              <a:rPr lang="en-US" sz="600" b="1">
                <a:latin typeface="Calibri"/>
                <a:cs typeface="Calibri"/>
              </a:rPr>
              <a:t>COVER: 0 (50%) 2 (16%) 3 WEAK (16%) 40 (16%)</a:t>
            </a:r>
            <a:endParaRPr lang="en-US" sz="600" b="1">
              <a:latin typeface="Calibri" pitchFamily="34" charset="0"/>
              <a:cs typeface="Calibri"/>
            </a:endParaRPr>
          </a:p>
        </p:txBody>
      </p:sp>
      <p:sp>
        <p:nvSpPr>
          <p:cNvPr id="277" name="TextBox 50"/>
          <p:cNvSpPr txBox="1">
            <a:spLocks noChangeArrowheads="1"/>
          </p:cNvSpPr>
          <p:nvPr/>
        </p:nvSpPr>
        <p:spPr bwMode="auto">
          <a:xfrm>
            <a:off x="993064" y="4223108"/>
            <a:ext cx="2136486" cy="37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661" tIns="48331" rIns="96661" bIns="48331" anchor="t">
            <a:spAutoFit/>
          </a:bodyPr>
          <a:lstStyle/>
          <a:p>
            <a:pPr defTabSz="966788"/>
            <a:r>
              <a:rPr lang="en-US" sz="600" b="1">
                <a:latin typeface="Calibri"/>
                <a:cs typeface="Calibri"/>
              </a:rPr>
              <a:t>FRONT: ODD (52%) LION (28%) 30 (3.7%) TITE (3.7%)</a:t>
            </a:r>
          </a:p>
          <a:p>
            <a:pPr defTabSz="966788"/>
            <a:r>
              <a:rPr lang="en-US" sz="600" b="1">
                <a:latin typeface="Calibri"/>
                <a:cs typeface="Calibri"/>
              </a:rPr>
              <a:t>BLITZ: BDY SONIC (8X) JAM (4X) JETS (4X) BDY CAT (3X) </a:t>
            </a:r>
          </a:p>
          <a:p>
            <a:pPr defTabSz="966788"/>
            <a:r>
              <a:rPr lang="en-US" sz="600" b="1">
                <a:latin typeface="Calibri"/>
                <a:cs typeface="Calibri"/>
              </a:rPr>
              <a:t>COVER: 0 (15%) 3 (14%) 4 (9%) 3 CLOUD (8%) 3 LOCK (8%)</a:t>
            </a:r>
          </a:p>
        </p:txBody>
      </p:sp>
      <p:sp>
        <p:nvSpPr>
          <p:cNvPr id="278" name="TextBox 50"/>
          <p:cNvSpPr txBox="1">
            <a:spLocks noChangeArrowheads="1"/>
          </p:cNvSpPr>
          <p:nvPr/>
        </p:nvSpPr>
        <p:spPr bwMode="auto">
          <a:xfrm>
            <a:off x="4167604" y="4161838"/>
            <a:ext cx="2212194" cy="37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661" tIns="48331" rIns="96661" bIns="48331" anchor="t">
            <a:spAutoFit/>
          </a:bodyPr>
          <a:lstStyle/>
          <a:p>
            <a:pPr defTabSz="966788"/>
            <a:r>
              <a:rPr lang="en-US" sz="600" b="1">
                <a:latin typeface="Calibri"/>
                <a:cs typeface="Calibri"/>
              </a:rPr>
              <a:t>FRONT: ODD (83%) 30 (6%) TITE (4%) </a:t>
            </a:r>
            <a:endParaRPr lang="en-US" sz="600" b="1">
              <a:latin typeface="Calibri" pitchFamily="34" charset="0"/>
              <a:cs typeface="Calibri"/>
            </a:endParaRPr>
          </a:p>
          <a:p>
            <a:pPr defTabSz="966788"/>
            <a:r>
              <a:rPr lang="en-US" sz="600" b="1">
                <a:latin typeface="Calibri"/>
                <a:cs typeface="Calibri"/>
              </a:rPr>
              <a:t>BLITZ: WC (2X) W-D (2X) M-A (1X</a:t>
            </a:r>
          </a:p>
          <a:p>
            <a:pPr defTabSz="966788"/>
            <a:r>
              <a:rPr lang="en-US" sz="600" b="1">
                <a:latin typeface="Calibri"/>
                <a:cs typeface="Calibri"/>
              </a:rPr>
              <a:t>COVER: 1 (34%) 4  (31%) 4 LOCK (13%)</a:t>
            </a:r>
          </a:p>
        </p:txBody>
      </p:sp>
      <p:sp>
        <p:nvSpPr>
          <p:cNvPr id="259" name="Rectangle 258"/>
          <p:cNvSpPr/>
          <p:nvPr/>
        </p:nvSpPr>
        <p:spPr>
          <a:xfrm>
            <a:off x="6504895" y="6490924"/>
            <a:ext cx="1660099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RUNS</a:t>
            </a:r>
            <a:endParaRPr lang="en-US" sz="600" b="1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alibri"/>
            </a:endParaRP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KING BUNCH TOB 27 CRACK</a:t>
            </a: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KING BUNCH TOB TRUCK COLD</a:t>
            </a:r>
          </a:p>
          <a:p>
            <a:r>
              <a:rPr lang="en-US" sz="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(TOB) KING BUNCH RT 23 GATOR KEY 1 GIFT </a:t>
            </a:r>
          </a:p>
          <a:p>
            <a:endParaRPr lang="en-US" sz="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/>
              <a:cs typeface="Calibri"/>
            </a:endParaRPr>
          </a:p>
          <a:p>
            <a:endParaRPr lang="en-US" sz="600" b="1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/>
              <a:cs typeface="Calibri"/>
            </a:endParaRPr>
          </a:p>
          <a:p>
            <a:r>
              <a:rPr lang="en-US" sz="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SHORT YARDAGE</a:t>
            </a:r>
          </a:p>
          <a:p>
            <a:endParaRPr lang="en-US" sz="600" b="1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/>
              <a:cs typeface="Calibri"/>
            </a:endParaRPr>
          </a:p>
        </p:txBody>
      </p:sp>
      <p:sp>
        <p:nvSpPr>
          <p:cNvPr id="267" name="Rectangle 266"/>
          <p:cNvSpPr/>
          <p:nvPr/>
        </p:nvSpPr>
        <p:spPr>
          <a:xfrm>
            <a:off x="7895771" y="4655754"/>
            <a:ext cx="1419907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600" b="1" u="sng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PAP</a:t>
            </a:r>
            <a:endParaRPr lang="en-US" sz="60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/>
              <a:cs typeface="Calibri"/>
            </a:endParaRPr>
          </a:p>
          <a:p>
            <a:r>
              <a:rPr lang="en-US" sz="60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Calibri"/>
              </a:rPr>
              <a:t>KING BUNCH RT RACE HOT CHEVRON</a:t>
            </a:r>
          </a:p>
          <a:p>
            <a:endParaRPr lang="en-US" sz="60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/>
              <a:cs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4411" y="7571"/>
            <a:ext cx="916858" cy="916858"/>
          </a:xfrm>
          <a:prstGeom prst="rect">
            <a:avLst/>
          </a:prstGeom>
        </p:spPr>
      </p:pic>
      <p:pic>
        <p:nvPicPr>
          <p:cNvPr id="5" name="Picture 2" descr="Arkansas Pine Bluff Golden Lions | Golden Lion Stadium - Football  Championship Subdivis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50" y="119182"/>
            <a:ext cx="809975" cy="74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ADA9CFB-D7F2-4906-7E6A-D659954986F4}"/>
              </a:ext>
            </a:extLst>
          </p:cNvPr>
          <p:cNvSpPr txBox="1"/>
          <p:nvPr/>
        </p:nvSpPr>
        <p:spPr>
          <a:xfrm>
            <a:off x="3166480" y="1608296"/>
            <a:ext cx="1381198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600" b="1">
                <a:solidFill>
                  <a:srgbClr val="7030A0"/>
                </a:solidFill>
                <a:latin typeface="Calibri"/>
                <a:cs typeface="Calibri"/>
              </a:rPr>
              <a:t>QUEEN RT 70 CADDY, HR, MARKER</a:t>
            </a:r>
          </a:p>
          <a:p>
            <a:r>
              <a:rPr lang="en-US" sz="600" b="1">
                <a:solidFill>
                  <a:srgbClr val="7030A0"/>
                </a:solidFill>
                <a:latin typeface="Calibri"/>
                <a:cs typeface="Calibri"/>
              </a:rPr>
              <a:t>CADDY</a:t>
            </a:r>
          </a:p>
        </p:txBody>
      </p:sp>
      <p:sp>
        <p:nvSpPr>
          <p:cNvPr id="4" name="TextBox 50">
            <a:extLst>
              <a:ext uri="{FF2B5EF4-FFF2-40B4-BE49-F238E27FC236}">
                <a16:creationId xmlns:a16="http://schemas.microsoft.com/office/drawing/2014/main" id="{D2F9F7DE-F68C-874F-BD88-71BF2B9FD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5647" y="4226967"/>
            <a:ext cx="1503709" cy="46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661" tIns="48331" rIns="96661" bIns="48331" anchor="t">
            <a:spAutoFit/>
          </a:bodyPr>
          <a:lstStyle/>
          <a:p>
            <a:pPr defTabSz="966788"/>
            <a:r>
              <a:rPr lang="en-US" sz="600" b="1">
                <a:latin typeface="Calibri"/>
                <a:cs typeface="Calibri"/>
              </a:rPr>
              <a:t>FRONT: ODD (88%) BEAR (11%)  </a:t>
            </a:r>
            <a:endParaRPr lang="en-US" sz="600" b="1">
              <a:latin typeface="Calibri" pitchFamily="34" charset="0"/>
              <a:cs typeface="Calibri"/>
            </a:endParaRPr>
          </a:p>
          <a:p>
            <a:pPr defTabSz="966788"/>
            <a:r>
              <a:rPr lang="en-US" sz="600" b="1">
                <a:latin typeface="Calibri"/>
                <a:cs typeface="Calibri"/>
              </a:rPr>
              <a:t>BLITZ: BULLETS (2X) BDY SONIC (1X) BDY STRT (1X)</a:t>
            </a:r>
          </a:p>
          <a:p>
            <a:pPr defTabSz="966788"/>
            <a:r>
              <a:rPr lang="en-US" sz="600" b="1">
                <a:latin typeface="Calibri"/>
                <a:cs typeface="Calibri"/>
              </a:rPr>
              <a:t>COVER: 0 (77%) 0 BANJO  (11%)</a:t>
            </a:r>
          </a:p>
        </p:txBody>
      </p:sp>
    </p:spTree>
    <p:extLst>
      <p:ext uri="{BB962C8B-B14F-4D97-AF65-F5344CB8AC3E}">
        <p14:creationId xmlns:p14="http://schemas.microsoft.com/office/powerpoint/2010/main" val="3201724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AKRON">
      <a:dk1>
        <a:srgbClr val="000000"/>
      </a:dk1>
      <a:lt1>
        <a:srgbClr val="FFFFCC"/>
      </a:lt1>
      <a:dk2>
        <a:srgbClr val="000037"/>
      </a:dk2>
      <a:lt2>
        <a:srgbClr val="948A36"/>
      </a:lt2>
      <a:accent1>
        <a:srgbClr val="002060"/>
      </a:accent1>
      <a:accent2>
        <a:srgbClr val="948A36"/>
      </a:accent2>
      <a:accent3>
        <a:srgbClr val="002060"/>
      </a:accent3>
      <a:accent4>
        <a:srgbClr val="948A36"/>
      </a:accent4>
      <a:accent5>
        <a:srgbClr val="002060"/>
      </a:accent5>
      <a:accent6>
        <a:srgbClr val="948A36"/>
      </a:accent6>
      <a:hlink>
        <a:srgbClr val="3366FF"/>
      </a:hlink>
      <a:folHlink>
        <a:srgbClr val="FFFF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2390</Words>
  <Application>Microsoft Office PowerPoint</Application>
  <PresentationFormat>Custom</PresentationFormat>
  <Paragraphs>470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Office Theme</vt:lpstr>
      <vt:lpstr>Office Theme</vt:lpstr>
      <vt:lpstr>TULSA MENU</vt:lpstr>
      <vt:lpstr>PowerPoint Presentation</vt:lpstr>
      <vt:lpstr>PowerPoint Presentation</vt:lpstr>
      <vt:lpstr>PowerPoint Presentation</vt:lpstr>
    </vt:vector>
  </TitlesOfParts>
  <Company>Bucknell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Bryan J. Bossard</dc:creator>
  <cp:lastModifiedBy>bobby acosta</cp:lastModifiedBy>
  <cp:revision>2</cp:revision>
  <cp:lastPrinted>2020-09-09T23:26:04Z</cp:lastPrinted>
  <dcterms:created xsi:type="dcterms:W3CDTF">2011-03-16T15:58:41Z</dcterms:created>
  <dcterms:modified xsi:type="dcterms:W3CDTF">2024-02-05T00:39:43Z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a8f5f46-a041-4281-8d28-60e5f3a66ae0_Enabled">
    <vt:lpwstr>true</vt:lpwstr>
  </property>
  <property fmtid="{D5CDD505-2E9C-101B-9397-08002B2CF9AE}" pid="3" name="MSIP_Label_da8f5f46-a041-4281-8d28-60e5f3a66ae0_SetDate">
    <vt:lpwstr>2023-06-06T09:43:24Z</vt:lpwstr>
  </property>
  <property fmtid="{D5CDD505-2E9C-101B-9397-08002B2CF9AE}" pid="4" name="MSIP_Label_da8f5f46-a041-4281-8d28-60e5f3a66ae0_Method">
    <vt:lpwstr>Standard</vt:lpwstr>
  </property>
  <property fmtid="{D5CDD505-2E9C-101B-9397-08002B2CF9AE}" pid="5" name="MSIP_Label_da8f5f46-a041-4281-8d28-60e5f3a66ae0_Name">
    <vt:lpwstr>Non-Sensitive Label</vt:lpwstr>
  </property>
  <property fmtid="{D5CDD505-2E9C-101B-9397-08002B2CF9AE}" pid="6" name="MSIP_Label_da8f5f46-a041-4281-8d28-60e5f3a66ae0_SiteId">
    <vt:lpwstr>48a10848-c740-4d38-8280-7c1d0af20242</vt:lpwstr>
  </property>
  <property fmtid="{D5CDD505-2E9C-101B-9397-08002B2CF9AE}" pid="7" name="MSIP_Label_da8f5f46-a041-4281-8d28-60e5f3a66ae0_ActionId">
    <vt:lpwstr>ffff7838-8af3-4b83-9ac3-3dd50ad8f712</vt:lpwstr>
  </property>
  <property fmtid="{D5CDD505-2E9C-101B-9397-08002B2CF9AE}" pid="8" name="MSIP_Label_da8f5f46-a041-4281-8d28-60e5f3a66ae0_ContentBits">
    <vt:lpwstr>0</vt:lpwstr>
  </property>
</Properties>
</file>