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59"/>
  </p:notesMasterIdLst>
  <p:sldIdLst>
    <p:sldId id="257" r:id="rId5"/>
    <p:sldId id="405" r:id="rId6"/>
    <p:sldId id="279" r:id="rId7"/>
    <p:sldId id="289" r:id="rId8"/>
    <p:sldId id="373" r:id="rId9"/>
    <p:sldId id="374" r:id="rId10"/>
    <p:sldId id="280" r:id="rId11"/>
    <p:sldId id="294" r:id="rId12"/>
    <p:sldId id="288" r:id="rId13"/>
    <p:sldId id="287" r:id="rId14"/>
    <p:sldId id="286" r:id="rId15"/>
    <p:sldId id="375" r:id="rId16"/>
    <p:sldId id="376" r:id="rId17"/>
    <p:sldId id="282" r:id="rId18"/>
    <p:sldId id="394" r:id="rId19"/>
    <p:sldId id="395" r:id="rId20"/>
    <p:sldId id="275" r:id="rId21"/>
    <p:sldId id="291" r:id="rId22"/>
    <p:sldId id="269" r:id="rId23"/>
    <p:sldId id="277" r:id="rId24"/>
    <p:sldId id="276" r:id="rId25"/>
    <p:sldId id="256" r:id="rId26"/>
    <p:sldId id="396" r:id="rId27"/>
    <p:sldId id="258" r:id="rId28"/>
    <p:sldId id="259" r:id="rId29"/>
    <p:sldId id="260" r:id="rId30"/>
    <p:sldId id="397" r:id="rId31"/>
    <p:sldId id="262" r:id="rId32"/>
    <p:sldId id="263" r:id="rId33"/>
    <p:sldId id="398" r:id="rId34"/>
    <p:sldId id="399" r:id="rId35"/>
    <p:sldId id="266" r:id="rId36"/>
    <p:sldId id="267" r:id="rId37"/>
    <p:sldId id="268" r:id="rId38"/>
    <p:sldId id="400" r:id="rId39"/>
    <p:sldId id="401" r:id="rId40"/>
    <p:sldId id="272" r:id="rId41"/>
    <p:sldId id="402" r:id="rId42"/>
    <p:sldId id="388" r:id="rId43"/>
    <p:sldId id="382" r:id="rId44"/>
    <p:sldId id="380" r:id="rId45"/>
    <p:sldId id="379" r:id="rId46"/>
    <p:sldId id="404" r:id="rId47"/>
    <p:sldId id="403" r:id="rId48"/>
    <p:sldId id="377" r:id="rId49"/>
    <p:sldId id="387" r:id="rId50"/>
    <p:sldId id="389" r:id="rId51"/>
    <p:sldId id="385" r:id="rId52"/>
    <p:sldId id="390" r:id="rId53"/>
    <p:sldId id="386" r:id="rId54"/>
    <p:sldId id="391" r:id="rId55"/>
    <p:sldId id="371" r:id="rId56"/>
    <p:sldId id="320" r:id="rId57"/>
    <p:sldId id="310" r:id="rId58"/>
  </p:sldIdLst>
  <p:sldSz cx="6858000" cy="9144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D3BA1E-02DA-2A43-67BD-35A4123CE1DF}" v="77" dt="2023-08-24T19:27:58.641"/>
    <p1510:client id="{7A88A1EF-C52A-78A8-27AD-D527678EE5D4}" v="16" dt="2023-08-24T18:17:06.869"/>
    <p1510:client id="{98D7F15E-89CE-7099-607C-A8E4DA35F7A2}" v="2" dt="2023-08-24T18:19:19.781"/>
    <p1510:client id="{E5E333F5-D2F5-8020-7EEC-FB8DD0F54865}" v="33" dt="2023-08-23T16:44:43.753"/>
    <p1510:client id="{E5ED54BD-2379-46A9-A7C0-C68917B54576}" v="15" dt="2023-08-21T19:05:03.3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84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7E272568-C35A-418D-A205-70B310A96586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50" tIns="45825" rIns="91650" bIns="458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337"/>
            <a:ext cx="5608320" cy="3661014"/>
          </a:xfrm>
          <a:prstGeom prst="rect">
            <a:avLst/>
          </a:prstGeom>
        </p:spPr>
        <p:txBody>
          <a:bodyPr vert="horz" lIns="91650" tIns="45825" rIns="91650" bIns="458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69D7B84E-9542-4FB8-9125-013A87E3F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7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826D8-152C-469D-8D7C-70F28D7C00B8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45AE-C4B1-4528-B358-B3B33D627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18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56219-F610-4F5E-A089-C7F6D40C47CC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4002B-E133-47CF-AEFD-F2E2002283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48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E9FF9-3EC9-4039-ADAD-2941343FC613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138A-72D5-4ACC-B806-E9BBFE1CA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414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E7365-840A-44CB-A0EC-5C970F959701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485B-9C25-4DF1-80A0-E7CA2C5DC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02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3E9DF-856C-403C-9EE2-E84434508D82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374D8-EFBF-4FB2-BD43-213461028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79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771AF-A2C6-4D5F-BDE9-A0AAF98AB33D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873BA-E672-4BC1-A827-972486441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95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DD13D-DD6B-43DB-A85C-82C79EE7039A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E5D11-C285-47BE-B409-CF5947E76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85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0DCC7-21AB-4662-A37D-35A6B7AAD41B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A9213-BE42-4DB4-A22B-72F8BFA00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90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28EB4-EFC2-4329-8F08-14F3C83F87C7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C2BA2-01EA-4FDF-ADB3-34C9E9B3E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82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27997-8780-4359-A8D4-78FB7E8A74C2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E7BA0-F03E-4D18-8D44-0F80E9CFF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7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2A2F3-7E3D-4084-A2DE-5AE92DBCD936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05A4-C36A-4360-BE9C-5D694C7D6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3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4BFEB-FE98-4D67-8C99-DCF150A7DA1C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46A94-C45E-4529-AB1E-B3D2EEA048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606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81E99-1143-4AC2-9B9C-6B24B57089FD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D7E18-016A-46DC-8D4B-EC9FC9307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18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ADE9-2FC8-4CC7-827F-BFC3F663FEE6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C101D-D518-436D-AB80-A1317FEC6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2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7FBA7-77E0-437C-9173-FB8605D53FBB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CD0A0-0986-42AA-A4E3-0D3538351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61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18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23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40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06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04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8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D955E-48E0-4C3E-83F6-128B024E4EC1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CAE4E-70C0-4E1A-80CE-6EEA59388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057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92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7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25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3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3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A1E2F-81ED-49E2-97EB-994B98E9D7A7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B727D-135F-421A-BC50-8BFDF038E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29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9789A-8B31-4EBF-8D56-DAFDC81E1B94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C50DA-7036-4A8D-BC22-9ECBA6625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28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4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0222-A062-4FEE-AEC8-56D264F74AE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A2627-9C11-4995-B7F3-0288C26CD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7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48E2C-2FEE-4100-B7E6-09C7E04C9EBA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FDD21-B8F9-427A-93D0-3AF908030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32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7744D-70CB-4D67-8C6A-146C904CF65D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2B656-0072-4337-B983-2B6747EB8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01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9C7BB-6BA6-4F8D-A300-6AE7CC354303}" type="datetime1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1CBD4-726A-4317-B248-BB5F38ED7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1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D0867-AA7B-416A-82E2-B252623077D8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F5BF-7E00-4F1E-B987-E24E955AC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454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7A67B-DE98-46BC-9616-66747AD86DBE}" type="datetime1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AAD49-4ED6-4907-96AB-73AEA1614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48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3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DE36E-01E2-4438-B93E-A24F5DBC9B07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22FE-E38F-47A8-AFC7-A2AA4E038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89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0DF36-FDAD-4C57-A965-41644CFC334A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1A21A-C051-4C3E-8629-61C40F64D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69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A4FBC-780F-442B-87CB-D342FBBDB18E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03D5E-D581-46D0-AAEF-F3F86F60A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39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8" y="488953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8" y="488953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1FB3F-D0BA-451D-A669-475F0B6EF3B0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9D51-DC22-4FF0-B332-EDFE54D3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0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2046820"/>
            <a:ext cx="3030142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3" indent="0">
              <a:buNone/>
              <a:defRPr sz="1800" b="1"/>
            </a:lvl3pPr>
            <a:lvl4pPr marL="1371410" indent="0">
              <a:buNone/>
              <a:defRPr sz="1600" b="1"/>
            </a:lvl4pPr>
            <a:lvl5pPr marL="1828547" indent="0">
              <a:buNone/>
              <a:defRPr sz="1600" b="1"/>
            </a:lvl5pPr>
            <a:lvl6pPr marL="2285684" indent="0">
              <a:buNone/>
              <a:defRPr sz="1600" b="1"/>
            </a:lvl6pPr>
            <a:lvl7pPr marL="2742820" indent="0">
              <a:buNone/>
              <a:defRPr sz="1600" b="1"/>
            </a:lvl7pPr>
            <a:lvl8pPr marL="3199958" indent="0">
              <a:buNone/>
              <a:defRPr sz="1600" b="1"/>
            </a:lvl8pPr>
            <a:lvl9pPr marL="36570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2899836"/>
            <a:ext cx="3030142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2046820"/>
            <a:ext cx="3031332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3" indent="0">
              <a:buNone/>
              <a:defRPr sz="1800" b="1"/>
            </a:lvl3pPr>
            <a:lvl4pPr marL="1371410" indent="0">
              <a:buNone/>
              <a:defRPr sz="1600" b="1"/>
            </a:lvl4pPr>
            <a:lvl5pPr marL="1828547" indent="0">
              <a:buNone/>
              <a:defRPr sz="1600" b="1"/>
            </a:lvl5pPr>
            <a:lvl6pPr marL="2285684" indent="0">
              <a:buNone/>
              <a:defRPr sz="1600" b="1"/>
            </a:lvl6pPr>
            <a:lvl7pPr marL="2742820" indent="0">
              <a:buNone/>
              <a:defRPr sz="1600" b="1"/>
            </a:lvl7pPr>
            <a:lvl8pPr marL="3199958" indent="0">
              <a:buNone/>
              <a:defRPr sz="1600" b="1"/>
            </a:lvl8pPr>
            <a:lvl9pPr marL="36570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899836"/>
            <a:ext cx="3031332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C5D1D-4544-40F5-9E7B-DB48E37A9368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38D1C-00EA-4B3C-AEE6-34808D226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74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47E3-DFC7-4D4B-85DF-983EAEB47C1D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387D2-93CB-409E-BB5B-CBA4A8B1C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91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0B001-00E2-4457-AE30-88250E5EB408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30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3" indent="0">
              <a:buNone/>
              <a:defRPr sz="1000"/>
            </a:lvl3pPr>
            <a:lvl4pPr marL="1371410" indent="0">
              <a:buNone/>
              <a:defRPr sz="900"/>
            </a:lvl4pPr>
            <a:lvl5pPr marL="1828547" indent="0">
              <a:buNone/>
              <a:defRPr sz="900"/>
            </a:lvl5pPr>
            <a:lvl6pPr marL="2285684" indent="0">
              <a:buNone/>
              <a:defRPr sz="900"/>
            </a:lvl6pPr>
            <a:lvl7pPr marL="2742820" indent="0">
              <a:buNone/>
              <a:defRPr sz="900"/>
            </a:lvl7pPr>
            <a:lvl8pPr marL="3199958" indent="0">
              <a:buNone/>
              <a:defRPr sz="900"/>
            </a:lvl8pPr>
            <a:lvl9pPr marL="36570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E710E-680F-4645-A70F-CEFB88B58396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7739C-FE40-497A-9A73-91F94915E0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7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7" y="6400803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7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7" indent="0">
              <a:buNone/>
              <a:defRPr sz="2700"/>
            </a:lvl2pPr>
            <a:lvl3pPr marL="914273" indent="0">
              <a:buNone/>
              <a:defRPr sz="2400"/>
            </a:lvl3pPr>
            <a:lvl4pPr marL="1371410" indent="0">
              <a:buNone/>
              <a:defRPr sz="2000"/>
            </a:lvl4pPr>
            <a:lvl5pPr marL="1828547" indent="0">
              <a:buNone/>
              <a:defRPr sz="2000"/>
            </a:lvl5pPr>
            <a:lvl6pPr marL="2285684" indent="0">
              <a:buNone/>
              <a:defRPr sz="2000"/>
            </a:lvl6pPr>
            <a:lvl7pPr marL="2742820" indent="0">
              <a:buNone/>
              <a:defRPr sz="2000"/>
            </a:lvl7pPr>
            <a:lvl8pPr marL="3199958" indent="0">
              <a:buNone/>
              <a:defRPr sz="2000"/>
            </a:lvl8pPr>
            <a:lvl9pPr marL="365709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7" y="7156454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3" indent="0">
              <a:buNone/>
              <a:defRPr sz="1000"/>
            </a:lvl3pPr>
            <a:lvl4pPr marL="1371410" indent="0">
              <a:buNone/>
              <a:defRPr sz="900"/>
            </a:lvl4pPr>
            <a:lvl5pPr marL="1828547" indent="0">
              <a:buNone/>
              <a:defRPr sz="900"/>
            </a:lvl5pPr>
            <a:lvl6pPr marL="2285684" indent="0">
              <a:buNone/>
              <a:defRPr sz="900"/>
            </a:lvl6pPr>
            <a:lvl7pPr marL="2742820" indent="0">
              <a:buNone/>
              <a:defRPr sz="900"/>
            </a:lvl7pPr>
            <a:lvl8pPr marL="3199958" indent="0">
              <a:buNone/>
              <a:defRPr sz="900"/>
            </a:lvl8pPr>
            <a:lvl9pPr marL="36570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4F5DB-AF39-48FB-B768-EBE4373DA96A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8B51-086B-48C0-846F-694012C114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84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 defTabSz="91427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D40EE2-22D3-4970-B02C-B8313998133B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 defTabSz="91427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2E36AB-C0BC-4B5B-BF8A-F8114DA75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05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2" indent="-228568" algn="l" defTabSz="9142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9" indent="-228568" algn="l" defTabSz="9142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26" indent="-228568" algn="l" defTabSz="9142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62" indent="-228568" algn="l" defTabSz="9142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3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0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7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4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0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8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4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20E87D-42EE-4094-82E7-C2D31D82B1A3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1654A3-CCA0-4AD5-B8AA-A3FE4108E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4546D-0934-4943-A9B7-5DE92140EF1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17E20-EECA-4FA0-8BD1-A8199C5F8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5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666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04542B-A604-4C22-B70B-E3FE63A45BE2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666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666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6B9FBF-1090-46F6-951C-1DE2B17FF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42F82-3018-2609-9D40-E293D4CB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298"/>
            <a:ext cx="6858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098974" y="8934840"/>
            <a:ext cx="2893219" cy="2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59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“PRACTICE IS EVERYTHING”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6466" y="8530293"/>
            <a:ext cx="6949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9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“SEIZE THE OPPORUNITIES AND MAKE IT HAPPEN!”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65021" y="7402519"/>
            <a:ext cx="461216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panose="020B0604020202020204" pitchFamily="34" charset="0"/>
              </a:rPr>
              <a:t>SCOUTING REPORT</a:t>
            </a:r>
          </a:p>
        </p:txBody>
      </p:sp>
    </p:spTree>
    <p:extLst>
      <p:ext uri="{BB962C8B-B14F-4D97-AF65-F5344CB8AC3E}">
        <p14:creationId xmlns:p14="http://schemas.microsoft.com/office/powerpoint/2010/main" val="1230705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67961" y="4620549"/>
            <a:ext cx="2522079" cy="324544"/>
          </a:xfrm>
          <a:prstGeom prst="rect">
            <a:avLst/>
          </a:prstGeom>
          <a:noFill/>
        </p:spPr>
        <p:txBody>
          <a:bodyPr wrap="squar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56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DEPTH CHART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4879" y="54064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18608" y="61108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6450" y="6351880"/>
            <a:ext cx="916186" cy="204936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BCEA180-26A9-AA81-8361-7B1FA4F6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0" y="1358652"/>
            <a:ext cx="6435430" cy="4858750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BF33442C-9C5D-694F-BE01-247C782A06F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A5F597-C7CF-8ACB-3B31-24E728002895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E4AD09-6BE8-06FB-54E7-0B3FE38A1A6F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FE8985-07E8-9849-8E11-6A591055A575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A5105C-EF7B-2A75-1607-6A352CBC54DB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BDE8E77-0AD5-B9E9-1ABF-AEAC8C9252F7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3" name="Picture 12" descr="A black and yellow logo&#10;&#10;Description automatically generated">
            <a:extLst>
              <a:ext uri="{FF2B5EF4-FFF2-40B4-BE49-F238E27FC236}">
                <a16:creationId xmlns:a16="http://schemas.microsoft.com/office/drawing/2014/main" id="{4C3BA155-8CCA-683B-FE48-C5E87B707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97" y="6878984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9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67961" y="4620549"/>
            <a:ext cx="2522079" cy="324544"/>
          </a:xfrm>
          <a:prstGeom prst="rect">
            <a:avLst/>
          </a:prstGeom>
          <a:noFill/>
        </p:spPr>
        <p:txBody>
          <a:bodyPr wrap="squar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56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DEPTH CHART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4879" y="54064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18608" y="61108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6D2CC61-C9C4-AB42-F05F-B92E93D6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6" y="1398084"/>
            <a:ext cx="6672759" cy="5071296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127CB092-E94B-0AAB-B0F2-74609ECDA71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054B1C-6E4D-0622-CD1E-1CC42B9A9E2B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8F7FE0-DC75-FA55-AEC9-1BA71489BF7A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F370B5-689B-E31F-916A-812ECA817B28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D655DB-D133-36B8-7F76-169E267A6576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2861EBC-D8C7-C3EB-D1C0-674AFD65A368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3" name="Picture 12" descr="A black and yellow logo&#10;&#10;Description automatically generated">
            <a:extLst>
              <a:ext uri="{FF2B5EF4-FFF2-40B4-BE49-F238E27FC236}">
                <a16:creationId xmlns:a16="http://schemas.microsoft.com/office/drawing/2014/main" id="{5E8A7B1E-A344-4E41-7B68-4F5EFB4D6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51" y="6878984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8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67961" y="4620549"/>
            <a:ext cx="2522079" cy="324544"/>
          </a:xfrm>
          <a:prstGeom prst="rect">
            <a:avLst/>
          </a:prstGeom>
          <a:noFill/>
        </p:spPr>
        <p:txBody>
          <a:bodyPr wrap="squar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56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DEPTH CHART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4879" y="54064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18608" y="61108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22D7B5-1B26-9732-A4AA-7CE64CEE9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49" y="1350826"/>
            <a:ext cx="6713805" cy="5152844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5E141B32-47FB-D10F-52A1-2B80E8AFC6C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848F34-93D4-735C-1FF9-38EB3035FB1C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940A2A-4379-E4C3-041E-7563C2602547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31BAF7-FDB3-2BBE-968B-ADADD35A8B45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E4B892-6B5E-7B4E-83AF-ADC47DC22819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0DA47-0A9E-F5B5-C9AB-623285A654C8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3" name="Picture 12" descr="A black and yellow logo&#10;&#10;Description automatically generated">
            <a:extLst>
              <a:ext uri="{FF2B5EF4-FFF2-40B4-BE49-F238E27FC236}">
                <a16:creationId xmlns:a16="http://schemas.microsoft.com/office/drawing/2014/main" id="{0C6674FB-1A42-DAC3-648D-E68C2A7BB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51" y="6811350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7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3" y="1437845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8317" y="2005284"/>
            <a:ext cx="5087290" cy="1250823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COVERAGE REPORT</a:t>
            </a:r>
          </a:p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75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Coach Nord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366" y="1734819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3158" y="3538578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D6A89D2B-FD1C-3938-705C-3FFDF0588A8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EDF040-86BB-1990-B121-43147A999805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57329D-F5EA-D971-6E2D-1E383E1D5177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A35741-89AF-0474-C00C-C788F5061E9D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AAA15B-244F-A7F6-9C75-B31E4A6F1AD6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14704D-FF7E-E61B-ABE3-BE1E11E777FF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FBCC855C-F82B-7B28-9632-8B5872C38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73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ootball game on a football field&#10;&#10;Description automatically generated">
            <a:extLst>
              <a:ext uri="{FF2B5EF4-FFF2-40B4-BE49-F238E27FC236}">
                <a16:creationId xmlns:a16="http://schemas.microsoft.com/office/drawing/2014/main" id="{50AA2704-AFAD-10D0-1088-54A2DFE5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608"/>
            <a:ext cx="6877401" cy="38739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0E6EAB-084C-F916-1ECA-47573199552C}"/>
              </a:ext>
            </a:extLst>
          </p:cNvPr>
          <p:cNvSpPr txBox="1">
            <a:spLocks/>
          </p:cNvSpPr>
          <p:nvPr/>
        </p:nvSpPr>
        <p:spPr>
          <a:xfrm>
            <a:off x="192933" y="6180143"/>
            <a:ext cx="1817370" cy="1044614"/>
          </a:xfrm>
          <a:prstGeom prst="rect">
            <a:avLst/>
          </a:prstGeom>
          <a:solidFill>
            <a:schemeClr val="tx1"/>
          </a:solidFill>
        </p:spPr>
        <p:txBody>
          <a:bodyPr vert="horz" lIns="51435" tIns="25718" rIns="51435" bIns="25718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Stencil"/>
              </a:rPr>
              <a:t>COVER 4</a:t>
            </a:r>
          </a:p>
          <a:p>
            <a:r>
              <a:rPr lang="en-US">
                <a:solidFill>
                  <a:srgbClr val="FFFFFF"/>
                </a:solidFill>
                <a:latin typeface="Stencil"/>
              </a:rPr>
              <a:t>Top coverage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702DED-07F0-EFC6-7509-37FD986F27F5}"/>
              </a:ext>
            </a:extLst>
          </p:cNvPr>
          <p:cNvSpPr txBox="1">
            <a:spLocks/>
          </p:cNvSpPr>
          <p:nvPr/>
        </p:nvSpPr>
        <p:spPr>
          <a:xfrm>
            <a:off x="192933" y="5570699"/>
            <a:ext cx="1079913" cy="547595"/>
          </a:xfrm>
          <a:prstGeom prst="rect">
            <a:avLst/>
          </a:prstGeom>
          <a:solidFill>
            <a:schemeClr val="tx1"/>
          </a:solidFill>
        </p:spPr>
        <p:txBody>
          <a:bodyPr vert="horz" lIns="51435" tIns="25718" rIns="51435" bIns="25718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Stencil"/>
              </a:rPr>
              <a:t>QUEEN</a:t>
            </a:r>
            <a:endParaRPr lang="en-US" sz="1013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05F50BDF-6ECB-B837-8D7B-324EAB85F8F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A1A3F6-7C82-42D3-CCFA-C736A1D47FB7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341EFA-5B74-B5B1-5F8A-184130BA0B86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228BE7-72E3-9964-67CF-82A298D7950F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EC4099-5075-F839-A899-4CC6B3E9FD99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855BDD-C52F-C22B-72C0-CFB7667CEB49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3762762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ootball game on a football field&#10;&#10;Description automatically generated">
            <a:extLst>
              <a:ext uri="{FF2B5EF4-FFF2-40B4-BE49-F238E27FC236}">
                <a16:creationId xmlns:a16="http://schemas.microsoft.com/office/drawing/2014/main" id="{50AA2704-AFAD-10D0-1088-54A2DFE5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588"/>
            <a:ext cx="6635577" cy="38739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0E6EAB-084C-F916-1ECA-47573199552C}"/>
              </a:ext>
            </a:extLst>
          </p:cNvPr>
          <p:cNvSpPr txBox="1">
            <a:spLocks/>
          </p:cNvSpPr>
          <p:nvPr/>
        </p:nvSpPr>
        <p:spPr>
          <a:xfrm>
            <a:off x="192933" y="6641809"/>
            <a:ext cx="1964996" cy="1460510"/>
          </a:xfrm>
          <a:prstGeom prst="rect">
            <a:avLst/>
          </a:prstGeom>
          <a:solidFill>
            <a:schemeClr val="tx1"/>
          </a:solidFill>
        </p:spPr>
        <p:txBody>
          <a:bodyPr vert="horz" lIns="51435" tIns="25718" rIns="51435" bIns="25718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FFFFFF"/>
                </a:solidFill>
                <a:latin typeface="Stencil"/>
              </a:rPr>
              <a:t>COVER 4</a:t>
            </a:r>
          </a:p>
          <a:p>
            <a:r>
              <a:rPr lang="en-US" sz="1350">
                <a:solidFill>
                  <a:srgbClr val="FFFFFF"/>
                </a:solidFill>
                <a:latin typeface="Stencil"/>
              </a:rPr>
              <a:t>70% vs DBLS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B3AD5E-E4BE-B178-B01E-B6FB62F99719}"/>
              </a:ext>
            </a:extLst>
          </p:cNvPr>
          <p:cNvSpPr txBox="1">
            <a:spLocks/>
          </p:cNvSpPr>
          <p:nvPr/>
        </p:nvSpPr>
        <p:spPr>
          <a:xfrm>
            <a:off x="192933" y="5941814"/>
            <a:ext cx="1079913" cy="547595"/>
          </a:xfrm>
          <a:prstGeom prst="rect">
            <a:avLst/>
          </a:prstGeom>
          <a:solidFill>
            <a:schemeClr val="tx1"/>
          </a:solidFill>
        </p:spPr>
        <p:txBody>
          <a:bodyPr vert="horz" lIns="51435" tIns="25718" rIns="51435" bIns="25718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Stencil"/>
              </a:rPr>
              <a:t>DBLS</a:t>
            </a:r>
            <a:endParaRPr lang="en-US" sz="1013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C2BAC474-015A-2E24-514C-475866C03F6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3D8AD5-F955-A0D5-A9C5-9D0EF727FB43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17C0C1-1124-D459-0ADF-67EAA833CF3E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D9D438-F8FE-B043-1985-05415BC53E05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BCA9D3-B034-955E-7416-228E24CE7875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9A44287-1B7F-156C-3CEA-C01F01120669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2607876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6" y="1465588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892600" y="4763873"/>
            <a:ext cx="1220577" cy="1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7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" b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“PRACTICE IS EVERYTHING”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9402" y="992271"/>
            <a:ext cx="6858000" cy="3876470"/>
            <a:chOff x="0" y="-18393"/>
            <a:chExt cx="6858000" cy="9188669"/>
          </a:xfrm>
          <a:solidFill>
            <a:schemeClr val="tx1"/>
          </a:solidFill>
        </p:grpSpPr>
        <p:sp>
          <p:nvSpPr>
            <p:cNvPr id="12" name="Rectangle 11"/>
            <p:cNvSpPr/>
            <p:nvPr/>
          </p:nvSpPr>
          <p:spPr>
            <a:xfrm>
              <a:off x="6635577" y="26276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38" y="-18393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17725" y="1917935"/>
            <a:ext cx="2157001" cy="1181573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FRONTS</a:t>
            </a:r>
          </a:p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25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Coach Wallace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629" y="16474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0A06CC96-38CC-3410-65C5-9B40B7F1660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9330C6-ED3F-FA01-06E7-C63CDD784E20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79CF07-82F1-1C95-1A84-70C49D96FD40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31D5BC-B74E-2EDC-F8DA-0789AA3FB7F6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0D6E41-8A4E-8B1C-F6E7-AF3500EC98CD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F9A5914-25A5-82B0-9DC4-03763CCB4206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4871968A-33CA-79B0-AE40-013573054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59" y="1508105"/>
            <a:ext cx="6235281" cy="4003196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B8850F73-F2F5-1D84-EDB0-FCE20D0181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08EB2E-AF15-3606-E1B2-FB09B725083B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0BF32A-AE0C-1011-937D-8B70CF304EA7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109A14-6A93-8A5A-C8F7-32C0DEB8D6A4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B224AC-47E4-1EA9-2322-2DE8F2BA1267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3F8194D-6D1B-8E46-AAA2-E6C6532B8CCE}"/>
              </a:ext>
            </a:extLst>
          </p:cNvPr>
          <p:cNvSpPr txBox="1"/>
          <p:nvPr/>
        </p:nvSpPr>
        <p:spPr>
          <a:xfrm>
            <a:off x="1" y="0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3368406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6" y="1465588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892600" y="4763873"/>
            <a:ext cx="1220577" cy="1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7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" b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“PRACTICE IS EVERYTHING”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9402" y="992271"/>
            <a:ext cx="6858000" cy="3876470"/>
            <a:chOff x="0" y="-18393"/>
            <a:chExt cx="6858000" cy="9188669"/>
          </a:xfrm>
          <a:solidFill>
            <a:schemeClr val="tx1"/>
          </a:solidFill>
        </p:grpSpPr>
        <p:sp>
          <p:nvSpPr>
            <p:cNvPr id="12" name="Rectangle 11"/>
            <p:cNvSpPr/>
            <p:nvPr/>
          </p:nvSpPr>
          <p:spPr>
            <a:xfrm>
              <a:off x="6635577" y="26276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38" y="-18393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11060" y="1917935"/>
            <a:ext cx="4970335" cy="1977945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BLITZ AND STUNTS</a:t>
            </a:r>
          </a:p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REPORT</a:t>
            </a:r>
          </a:p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Coach Wallace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9584" y="37577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3313" y="44621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629" y="16474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1155" y="4703180"/>
            <a:ext cx="916186" cy="204936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EAAB7884-B2AB-0B13-97D6-3603E18D142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659BAD-F84F-1866-5B22-9F2A35AC1271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CD4592-2D1B-E739-397F-EBBF6BE3CE94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76BC64-C3B1-9AF2-9DF0-E8B0A0E0EBDA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AE125D-167C-8A48-B9DA-D984D9DC6E8B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C9645C-2127-8F4E-DD44-066E9DA3FE7B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7" name="Picture 16" descr="A black and yellow logo&#10;&#10;Description automatically generated">
            <a:extLst>
              <a:ext uri="{FF2B5EF4-FFF2-40B4-BE49-F238E27FC236}">
                <a16:creationId xmlns:a16="http://schemas.microsoft.com/office/drawing/2014/main" id="{DEA1BA39-B838-AAF1-93BE-643EF8DFA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60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226" y="3005138"/>
            <a:ext cx="5595549" cy="3133725"/>
          </a:xfrm>
          <a:prstGeom prst="rect">
            <a:avLst/>
          </a:prstGeom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22112677-B593-BD14-C104-C8AF330CFE9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A01A8D-23BB-C0DF-F052-5CFE550B538E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147AC2-68D6-80C2-F9DA-AE0AF6480499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3D5847-902E-E30F-5F47-21F79BEA69E2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8D61EB-0746-F2E5-61F0-E9C8C56167EE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7E5097-6447-3330-0C70-E37D86DE82D4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1481622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46">
              <a:schemeClr val="bg1"/>
            </a:gs>
            <a:gs pos="37000">
              <a:schemeClr val="bg1"/>
            </a:gs>
            <a:gs pos="0">
              <a:schemeClr val="bg1"/>
            </a:gs>
            <a:gs pos="74000">
              <a:schemeClr val="bg1">
                <a:lumMod val="95000"/>
              </a:schemeClr>
            </a:gs>
            <a:gs pos="8300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3884" y="3146942"/>
            <a:ext cx="634789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4" marR="0" lvl="0" indent="-160734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-ExtB" panose="02010609060101010101" pitchFamily="49" charset="-122"/>
                <a:ea typeface="SimSun-ExtB" panose="02010609060101010101" pitchFamily="49" charset="-122"/>
                <a:cs typeface="Arial"/>
                <a:sym typeface="Arial"/>
              </a:rPr>
              <a:t>THE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-ExtB" panose="02010609060101010101" pitchFamily="49" charset="-122"/>
                <a:ea typeface="SimSun-ExtB" panose="02010609060101010101" pitchFamily="49" charset="-122"/>
                <a:cs typeface="Arial"/>
                <a:sym typeface="Arial"/>
              </a:rPr>
              <a:t> BALL</a:t>
            </a:r>
          </a:p>
          <a:p>
            <a:pPr marL="160734" marR="0" lvl="0" indent="-160734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-ExtB" panose="02010609060101010101" pitchFamily="49" charset="-122"/>
                <a:ea typeface="SimSun-ExtB" panose="02010609060101010101" pitchFamily="49" charset="-122"/>
                <a:cs typeface="Arial"/>
                <a:sym typeface="Arial"/>
              </a:rPr>
              <a:t>PHYSICAL </a:t>
            </a:r>
          </a:p>
          <a:p>
            <a:pPr marL="160734" marR="0" lvl="0" indent="-160734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-ExtB" panose="02010609060101010101" pitchFamily="49" charset="-122"/>
                <a:ea typeface="SimSun-ExtB" panose="02010609060101010101" pitchFamily="49" charset="-122"/>
                <a:cs typeface="Arial"/>
                <a:sym typeface="Arial"/>
              </a:rPr>
              <a:t>WIN THE SITUATION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-ExtB" panose="02010609060101010101" pitchFamily="49" charset="-122"/>
                <a:ea typeface="SimSun-ExtB" panose="02010609060101010101" pitchFamily="49" charset="-122"/>
                <a:cs typeface="Arial"/>
                <a:sym typeface="Arial"/>
              </a:rPr>
              <a:t>	</a:t>
            </a:r>
          </a:p>
          <a:p>
            <a:pPr marL="160734" marR="0" lvl="0" indent="-160734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-ExtB" panose="02010609060101010101" pitchFamily="49" charset="-122"/>
              <a:ea typeface="SimSun-ExtB" panose="02010609060101010101" pitchFamily="49" charset="-122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436" y="1762106"/>
            <a:ext cx="5658103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ted Italic SmCd Stencil" pitchFamily="50" charset="0"/>
                <a:ea typeface="+mn-ea"/>
                <a:cs typeface="Arial"/>
                <a:sym typeface="Arial"/>
              </a:rPr>
              <a:t>BIG</a:t>
            </a:r>
            <a:r>
              <a:rPr kumimoji="0" lang="en-US" sz="5400" b="1" i="0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ted Italic SmCd Stencil" pitchFamily="50" charset="0"/>
                <a:ea typeface="+mn-ea"/>
                <a:cs typeface="Arial"/>
                <a:sym typeface="Arial"/>
              </a:rPr>
              <a:t> THREE</a:t>
            </a:r>
            <a:endParaRPr kumimoji="0" lang="en-US" sz="5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ted Italic SmCd Stencil" pitchFamily="50" charset="0"/>
              <a:ea typeface="+mn-ea"/>
              <a:cs typeface="Arial"/>
              <a:sym typeface="Arial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ted Italic SmCd Stencil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098974" y="8934840"/>
            <a:ext cx="2893219" cy="2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59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“PRACTICE IS EVERYTHING”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D097A137-619E-937E-08A8-6159931CF447}"/>
              </a:ext>
            </a:extLst>
          </p:cNvPr>
          <p:cNvGrpSpPr>
            <a:grpSpLocks/>
          </p:cNvGrpSpPr>
          <p:nvPr/>
        </p:nvGrpSpPr>
        <p:grpSpPr bwMode="auto">
          <a:xfrm>
            <a:off x="0" y="41189"/>
            <a:ext cx="7010400" cy="9255211"/>
            <a:chOff x="0" y="-111211"/>
            <a:chExt cx="6858000" cy="9255211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E277AD-6C2C-993D-818B-7961475B67E3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5B5F4B-A76B-53EA-F46B-7CDDC00BC835}"/>
                </a:ext>
              </a:extLst>
            </p:cNvPr>
            <p:cNvSpPr/>
            <p:nvPr/>
          </p:nvSpPr>
          <p:spPr>
            <a:xfrm>
              <a:off x="6465748" y="-111211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CAF7B2-2D59-9926-0C65-95A4653B4F77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33251F-8184-87EC-13B4-E5AE9423EA92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3ECCAB2-988E-3C18-81F6-5A2959A1F983}"/>
              </a:ext>
            </a:extLst>
          </p:cNvPr>
          <p:cNvSpPr txBox="1"/>
          <p:nvPr/>
        </p:nvSpPr>
        <p:spPr>
          <a:xfrm>
            <a:off x="0" y="0"/>
            <a:ext cx="6836797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1" name="Picture 10" descr="A black and yellow logo&#10;&#10;Description automatically generated">
            <a:extLst>
              <a:ext uri="{FF2B5EF4-FFF2-40B4-BE49-F238E27FC236}">
                <a16:creationId xmlns:a16="http://schemas.microsoft.com/office/drawing/2014/main" id="{CF7A3A63-A180-207F-1F00-26C53B700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04" y="6243232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20" y="2459051"/>
            <a:ext cx="6288202" cy="4109442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F51DCFBB-97AA-8940-E8B8-DB68BEA6986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BD09CF-F2AC-0934-82AF-42866F5354D3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367D6A-2AF0-94EE-E29A-FB0A9ED8B1CB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90F759-C577-771B-C703-85C02FBF2E9A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8CCF9D-D9BE-FF7B-3A93-925233F542CF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72F0C08-80B9-C61C-ECB2-372978F7C659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2730388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0426"/>
            <a:ext cx="6858000" cy="3900387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BA85301D-8417-7F6B-1EBE-C0DF5B54927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294D0F-48EC-DE43-936D-9810137585F3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12A38D3-67E6-314F-8A66-94A6BD323C25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CB1FFA-61EA-28C2-3980-681B8A2A351D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59E601-E4CC-4FD7-DC94-FCC84624DB38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7BD21E-C71E-8B59-BFDC-ADE7CFCCF802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682430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168"/>
            <a:ext cx="6858000" cy="3857625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818AF537-2D94-0CE5-F028-74162451298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415495-CF5B-D168-0689-E518864045E9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7535C7-E7C0-4761-F859-F0374839CB6E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432688-9E46-1F87-CF5F-94ADDD284412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000101-7E3B-EF89-8DFA-6D5D94961A73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11CD0D-D35A-19AF-975A-76ED21DC2374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994428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1" y="1447168"/>
            <a:ext cx="6858000" cy="3857625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0CAAF22B-DEBC-2617-C7EB-08674E73767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0776EB-E269-26B9-54F3-C4C1C19188F5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52D9F9-461B-DFCD-53C1-67991FBEA93C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ECA8D3-82A9-F773-27EB-94C162B56326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44D181-1DF6-F271-7E66-1FE021C7EA59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E9C3EF0-61DD-7B8E-1987-6023A3D91FA0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2265610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02" y="1358326"/>
            <a:ext cx="6858000" cy="3946467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40278B33-F16C-48B7-70ED-9E73685C283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17E9D3-FD8A-EE12-02C4-335E9DAB2604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D224BF-49ED-FB01-FDB8-B0354D3F92D3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01931C-EDF1-9157-385C-7D4245564505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90F2AD-C165-3E89-462C-EE448F748788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AB4A76-84A3-B8A1-5BEF-1549C8FE4C66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1990254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2" y="1385578"/>
            <a:ext cx="6858000" cy="4136231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283B958E-4E37-109B-2DC9-592C674EE38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749B4D-A2D8-65F1-37DC-5C64ECD25B0C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03B224-803F-8B47-CAD8-D16F8B7B7629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5B2C20-3B9F-4CBC-2C9C-2EF9DD1DF11F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266930-8D78-FF13-8A10-AB4E6838D435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BDA6372-7B14-B384-E952-71EC0050EA2C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128799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02" y="1447168"/>
            <a:ext cx="6858000" cy="3857625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7221863-FCCC-A15E-1E8F-21965CF9CF7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53F349-A618-0BFE-6430-5899F2041CFB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D21CA7-CE7B-E752-9C14-0434B19F37D3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2DC6DA-D0B5-9534-AAE6-2A10B090CE23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6B3571-1A11-B18F-56F8-3CCEB93E1CCE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7327A0-14E2-44BF-E626-D729223BE030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555051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2" y="1363028"/>
            <a:ext cx="6858000" cy="4136231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58BE2961-E66A-1DBE-E63E-F16346956F8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094285-B624-61CE-33F9-F5A5D7139380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B63474-9E32-9620-A74D-FA390A39F849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904917-BDD8-DE40-6E65-A652C0B6E925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2E9CFB-A1EB-91AF-C1E9-357863EB910D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7E955D-22A5-CEDD-3345-6F0CF65CCED1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553371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80" y="1340168"/>
            <a:ext cx="6953759" cy="4136231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93B1AAA2-93DF-6D6A-CF4C-04E20EFBCF8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3BF33C-EE9B-7E09-3A33-C76142D4B2DF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F8948-4DAE-D647-9C66-5483AD5669C2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271535-DF51-49DD-EFF6-F4C7D44B7D87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B4B8F9-F529-6834-4445-3C7B13F683E1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2B9A1E-0430-D22C-87F3-3836C38ED55B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1798608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42" y="1379629"/>
            <a:ext cx="6949083" cy="3813954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2CC71E5E-4170-CF7D-BC8F-0E33DD3A5EB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3B4257-ECE4-97CD-7BBD-740316EA3954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1890E2-7164-7BEE-ECFF-48E83909969E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D55A02-46FC-BAAD-055A-F6937CC17596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CB439D-DE6C-B267-086D-EF66AC1A0EF9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BAB31C8-8190-A649-0047-24C112A5FE7B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2349720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0" y="1381096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83010" y="3239065"/>
            <a:ext cx="5052024" cy="869949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SCOUTING REPORT</a:t>
            </a:r>
          </a:p>
        </p:txBody>
      </p:sp>
      <p:sp>
        <p:nvSpPr>
          <p:cNvPr id="3" name="Rectangle 2"/>
          <p:cNvSpPr/>
          <p:nvPr/>
        </p:nvSpPr>
        <p:spPr>
          <a:xfrm>
            <a:off x="882510" y="7359614"/>
            <a:ext cx="5063489" cy="113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759">
              <a:latin typeface="Rubik"/>
            </a:endParaRPr>
          </a:p>
          <a:p>
            <a:pPr algn="ctr"/>
            <a:r>
              <a:rPr lang="en-US" sz="2000" b="1">
                <a:latin typeface="Rubik"/>
              </a:rPr>
              <a:t>Chapman Stadium</a:t>
            </a:r>
          </a:p>
          <a:p>
            <a:pPr algn="ctr"/>
            <a:r>
              <a:rPr lang="en-US" sz="2000">
                <a:latin typeface="Rubik"/>
              </a:rPr>
              <a:t>TV: ESPN+</a:t>
            </a:r>
          </a:p>
          <a:p>
            <a:pPr algn="ctr"/>
            <a:r>
              <a:rPr lang="en-US" sz="2000"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0025" y="8114118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924" y="32961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290" y="8597483"/>
            <a:ext cx="2333786" cy="318698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83D2ED08-3994-3B1F-300F-B1009C1081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51CED9-669A-EC42-C981-3EFC25F5390C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F5A690-636A-5894-97E7-79496DEEFA7E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953F02-FDF3-462B-3685-159A32E97911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329CD6-5475-D8EF-F53B-1A9F1A03A3D0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17F6088-B931-EA6B-1E68-8DDA8A256B66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2" name="Picture 11" descr="A black and yellow logo&#10;&#10;Description automatically generated">
            <a:extLst>
              <a:ext uri="{FF2B5EF4-FFF2-40B4-BE49-F238E27FC236}">
                <a16:creationId xmlns:a16="http://schemas.microsoft.com/office/drawing/2014/main" id="{1B8C2327-FEBB-D051-F0ED-C1057821A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21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63" y="1335957"/>
            <a:ext cx="6934526" cy="3857625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832D21F2-E3A3-D296-3E62-47B08116EE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4111D9-FE97-CFD3-EE78-160E44D5F968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8D7770-CF88-3253-7831-81CB1A9BDF8A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9C8B74-B04C-2F04-F294-8C32023C852B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E06D7-BD68-AD85-B59A-FAF18818445D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4AEE445-0D28-8C57-E905-330A38F0797E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2905923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2" y="1388940"/>
            <a:ext cx="6893179" cy="3915853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46E8404-C437-D48B-5128-95F07657332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0381F9-60F4-A908-0F03-14211A4C6A5B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FD0A82-A1CE-F547-DD87-EF6C5D5D1496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274171-C49C-7BB8-D5BD-9EF9D767F749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3D19CD-621A-BDE1-EADC-DD068B389007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26186B-C114-7A95-ED79-A163FE0D2130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2460457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" y="1447168"/>
            <a:ext cx="6858000" cy="3857625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83329E75-D713-45A7-FE00-2759FE5B5D4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2198A0-1840-2910-DCD3-DEE93B621EF9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5BAC4E-9748-3F6B-8EE4-D8CC56F32596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02BC77-2569-8717-9F0F-0D7167E1240F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693D64-9587-B746-6400-0D07F72F9176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4193F89-5EF6-E30F-136A-0C7B949089FA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626241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02" y="1398644"/>
            <a:ext cx="6858000" cy="3906149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26E4881E-A4D7-DC7E-01CB-3FF7D394DFD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94BB72-363C-17E3-8E49-1EBBCA232C65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B8AA2E-CE94-156F-6AB6-CC90FB884981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A7D610-F16C-AAD9-021D-DB5816136F3B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B7780A-8B80-6F6A-761D-F3D758A591C7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7145DE5-5F51-0A70-D001-9A7AB99842D1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2666992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2" y="1388940"/>
            <a:ext cx="6943725" cy="3915853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EA6BE764-EC37-515B-FBE0-D55BF37B6F2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B087A4-E2C5-4237-D261-11BEDC9982CF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E6CB2E-0B21-DF5F-AC34-01341642E5C1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AF1F86-789B-F0CE-C68D-E1EFC68D33A9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504178-7EF1-CA43-0514-82D6787EA13D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57607A8-82E7-4DBC-A0FC-FB7CDB0F7868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3400499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1" y="1374458"/>
            <a:ext cx="6858000" cy="4136231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43841C44-9331-690C-DC11-C7C0552F582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1F4D80-9447-20A9-0651-C7B898B4353D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A4A6D8-0881-D539-BC85-ABA553F53343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A27025-07B9-0F39-F8A0-3C0748832568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95AF2A-429D-59CF-0966-678E2FA94905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7C91F5-C9A6-49E3-3D99-31678561FAED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2333542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1" y="1447168"/>
            <a:ext cx="6858000" cy="3857625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320D72A6-AFC6-F1CC-7309-D9DEB1F8F6A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BE573D-8F99-0BD5-2521-489386C92EBC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28173C-0045-FDA5-2517-A2002AD764F8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15D2D1-3DFC-B64A-BC62-3FF382E6839C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19A033-D122-F87F-9B4F-D988A7D24457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28D64F9-0357-2118-715E-975EBE23724C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1551352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02" y="1447168"/>
            <a:ext cx="6858000" cy="3857625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0BCC998D-DAA7-87E5-3C3C-85E91F5DC3B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39EA98-3E96-FB51-864D-255835C25311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481808-AD61-9886-2D83-80BDB3D51CCF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0C239F-9FB3-5E38-5937-63742F00E5A2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F2200-D5F8-214F-4D12-40B1EB1C3E99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4392E7-D915-E3BD-C357-0F04171CC616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1193169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3" y="1419589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96470" y="3566635"/>
            <a:ext cx="2950102" cy="1337450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GAMEPLAN</a:t>
            </a:r>
            <a:endParaRPr lang="en-US" sz="1013">
              <a:solidFill>
                <a:schemeClr val="bg1"/>
              </a:solidFill>
            </a:endParaRPr>
          </a:p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38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Coach ACOSTA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4879" y="54064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18608" y="61108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924" y="32961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7A689BAE-17A1-90D1-80E9-FFDC46E6FD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2E838F-0542-971C-25AB-C0E496E2ED1F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ABF4C0-22B3-4730-3C76-80BE139145A4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E73181-8DD4-5709-3D4B-653C5B1CA1F3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8F7050-2DB6-3B07-2B90-E67853DA6387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D08BCB-E663-67A9-F908-BD297A91C726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1514548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61974D50-A2D3-9246-450A-90609948DC8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DEF47E9-B60D-6AE0-7865-F9694D80EA29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2E2DE3-83E5-E0D2-3594-32B8C14C7E93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31A1C7-96A7-C7BA-097D-B4F6F5F7052E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868EC0-A81C-F945-8926-6EAEE44AAC4D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CA294A4-39ED-0993-FF21-93C46DB643C8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348988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F3381-84C2-A043-7B5F-417BA8B93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31" b="225"/>
          <a:stretch/>
        </p:blipFill>
        <p:spPr>
          <a:xfrm>
            <a:off x="11" y="2643909"/>
            <a:ext cx="6857989" cy="3856904"/>
          </a:xfrm>
          <a:prstGeom prst="rect">
            <a:avLst/>
          </a:prstGeom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4E6F30AB-1A08-CA8C-98D8-51BC5BFD3EF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DCF9E3-07EA-3128-08DC-3772914269A6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996855-512B-BA18-5294-3C881CA3107C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AFC124-06CA-0136-2AA0-FC57DBDDC51A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4517A3-3EA0-1B7B-92BD-5DE07680F30A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64D12A0-F057-54E8-16C6-B2D08A59C599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0" name="Picture 9" descr="A black and yellow logo&#10;&#10;Description automatically generated">
            <a:extLst>
              <a:ext uri="{FF2B5EF4-FFF2-40B4-BE49-F238E27FC236}">
                <a16:creationId xmlns:a16="http://schemas.microsoft.com/office/drawing/2014/main" id="{7F7832CE-E0B3-11DC-D2E6-3766EF78C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97" y="6797824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7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" y="1465588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816922" y="4763873"/>
            <a:ext cx="1220577" cy="1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7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" b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“PRACTICE IS EVERYTHING”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-56276" y="992271"/>
            <a:ext cx="6858000" cy="3876470"/>
            <a:chOff x="0" y="-18393"/>
            <a:chExt cx="6858000" cy="9188669"/>
          </a:xfrm>
          <a:solidFill>
            <a:schemeClr val="tx1"/>
          </a:solidFill>
        </p:grpSpPr>
        <p:sp>
          <p:nvSpPr>
            <p:cNvPr id="12" name="Rectangle 11"/>
            <p:cNvSpPr/>
            <p:nvPr/>
          </p:nvSpPr>
          <p:spPr>
            <a:xfrm>
              <a:off x="6635577" y="26276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38" y="-18393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035150" y="1917935"/>
            <a:ext cx="4570803" cy="1250823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3</a:t>
            </a:r>
            <a:r>
              <a:rPr lang="en-US" sz="5400" baseline="300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rd</a:t>
            </a: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 Down Report</a:t>
            </a:r>
          </a:p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75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Coach Kramer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703906" y="37577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7635" y="44621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951" y="16474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5477" y="4703180"/>
            <a:ext cx="916186" cy="204936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461743" y="34512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0B5A4BCA-5CB5-1ED7-C97B-04F2A329988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ED4C99-9A80-12B9-865F-45B7A3C6FB36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2D881B-2EDB-7EC8-ECCC-287555342BFD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ADFE1D-92ED-284F-133B-1E1AFC3EFB6A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B117E4-12BE-C72C-C8D6-BAEDD725BCC3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F727AF4-875D-18FC-4ADA-F38333E704E0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7" name="Picture 16" descr="A screen shot of a number&#10;&#10;Description automatically generated">
            <a:extLst>
              <a:ext uri="{FF2B5EF4-FFF2-40B4-BE49-F238E27FC236}">
                <a16:creationId xmlns:a16="http://schemas.microsoft.com/office/drawing/2014/main" id="{EB04B9F3-5DA2-7A38-4F9A-3B00BAEE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434" y="4923511"/>
            <a:ext cx="3013995" cy="3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49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7AD4197-D99F-75D8-3585-BCB291353FE2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2FB97A7-CC2E-B1E0-AD64-1115794C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11" y="1525582"/>
            <a:ext cx="5353839" cy="72425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8F2169-06A1-3DD3-7B3A-584BB0A52389}"/>
              </a:ext>
            </a:extLst>
          </p:cNvPr>
          <p:cNvSpPr/>
          <p:nvPr/>
        </p:nvSpPr>
        <p:spPr bwMode="auto">
          <a:xfrm>
            <a:off x="0" y="152400"/>
            <a:ext cx="192933" cy="8991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7CF676-68E2-81A9-DB14-61AD3AB91FEE}"/>
              </a:ext>
            </a:extLst>
          </p:cNvPr>
          <p:cNvSpPr/>
          <p:nvPr/>
        </p:nvSpPr>
        <p:spPr bwMode="auto">
          <a:xfrm>
            <a:off x="6635577" y="0"/>
            <a:ext cx="222423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527CD4-3195-7990-EA01-63EFF05DC200}"/>
              </a:ext>
            </a:extLst>
          </p:cNvPr>
          <p:cNvSpPr/>
          <p:nvPr/>
        </p:nvSpPr>
        <p:spPr bwMode="auto">
          <a:xfrm>
            <a:off x="0" y="8921578"/>
            <a:ext cx="6858000" cy="2224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26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5" y="1465588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892599" y="4763873"/>
            <a:ext cx="1220577" cy="1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7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" b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“PRACTICE IS EVERYTHING”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9401" y="992271"/>
            <a:ext cx="6858000" cy="3876470"/>
            <a:chOff x="0" y="-18393"/>
            <a:chExt cx="6858000" cy="9188669"/>
          </a:xfrm>
          <a:solidFill>
            <a:schemeClr val="tx1"/>
          </a:solidFill>
        </p:grpSpPr>
        <p:sp>
          <p:nvSpPr>
            <p:cNvPr id="12" name="Rectangle 11"/>
            <p:cNvSpPr/>
            <p:nvPr/>
          </p:nvSpPr>
          <p:spPr>
            <a:xfrm>
              <a:off x="6635577" y="26276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38" y="-18393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014483" y="1917935"/>
            <a:ext cx="4763484" cy="1337450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RED ZONE REPORT</a:t>
            </a:r>
          </a:p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38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Coach Kramer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9583" y="37577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3312" y="44621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628" y="16474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1154" y="4703180"/>
            <a:ext cx="916186" cy="204936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81CA87C6-3771-D1D9-9976-D7457503346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CD3E56-F957-8783-F7D2-126CEAF2619C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EAC5AC-404A-A8D8-D8BD-A70169C3D45B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631169-64C2-F9B1-DDAE-92BDFD8340D0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B0C3FB-3CE2-9B4B-BA77-772A0ED593D5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9E38186-F8B2-9B0C-2D3D-013DDEEFB95B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7" name="Picture 16" descr="A referee raising his hands up&#10;&#10;Description automatically generated">
            <a:extLst>
              <a:ext uri="{FF2B5EF4-FFF2-40B4-BE49-F238E27FC236}">
                <a16:creationId xmlns:a16="http://schemas.microsoft.com/office/drawing/2014/main" id="{1480C2B9-49BE-1788-6723-5A0D55050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310" y="5262420"/>
            <a:ext cx="2711286" cy="31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46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-228600"/>
            <a:ext cx="6172200" cy="1219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i="1" cap="small"/>
              <a:t>Redzone Reminders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2438" y="1743953"/>
            <a:ext cx="6400800" cy="7518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cap="small"/>
              <a:t>When we cross the 50 yard line, expect to score. Expect Shots, </a:t>
            </a:r>
            <a:r>
              <a:rPr lang="en-US" sz="2800" b="1" cap="small" err="1"/>
              <a:t>nakeds</a:t>
            </a:r>
            <a:r>
              <a:rPr lang="en-US" sz="2800" b="1" cap="small"/>
              <a:t>, screens, pap, runs. </a:t>
            </a:r>
            <a:r>
              <a:rPr lang="en-US" sz="2800" b="1" u="sng" cap="small"/>
              <a:t>Protection is at a premium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b="1" u="sng" cap="small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cap="small"/>
              <a:t>Avoid self inflicted negatives (SINS), mental errors, pre-snap procedure penalties, drops and missed throws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b="1" cap="small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cap="small"/>
              <a:t>QB must avoid Sacks – Throw the ball away. Yardage is precious. Take the FG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b="1" cap="small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cap="small"/>
              <a:t>Expect more pressure the closer you get to the </a:t>
            </a:r>
            <a:r>
              <a:rPr lang="en-US" sz="2800" b="1" cap="small" err="1"/>
              <a:t>endzone</a:t>
            </a:r>
            <a:endParaRPr lang="en-US" sz="2800" b="1" cap="small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b="1" cap="small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cap="small"/>
              <a:t>WR’s must defeat Man to Man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cap="small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cap="small">
              <a:solidFill>
                <a:srgbClr val="002060"/>
              </a:solidFill>
            </a:endParaRP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7" name="Rectangle 6"/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098974" y="8934840"/>
            <a:ext cx="2893219" cy="2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59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“PRACTICE IS EVERYTHING”</a:t>
            </a:r>
          </a:p>
        </p:txBody>
      </p:sp>
    </p:spTree>
    <p:extLst>
      <p:ext uri="{BB962C8B-B14F-4D97-AF65-F5344CB8AC3E}">
        <p14:creationId xmlns:p14="http://schemas.microsoft.com/office/powerpoint/2010/main" val="2921212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i="1" cap="small"/>
              <a:t>The Closer we get to the End zone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cap="small"/>
              <a:t>The smaller the Zones and Windows get, so QB has to be more accurate. Put the ball on WR’s body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b="1" cap="small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cap="small"/>
              <a:t>Think TD, Check Down – The RB is your friend!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b="1" cap="small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cap="small"/>
              <a:t>Think Players, not plays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700" b="1" cap="small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cap="small"/>
              <a:t>The least defended part of the End zone is the back 2 yards. </a:t>
            </a: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7" name="Rectangle 6"/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098974" y="8934840"/>
            <a:ext cx="2893219" cy="2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59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“PRACTICE IS EVERYTHING”</a:t>
            </a:r>
          </a:p>
        </p:txBody>
      </p:sp>
    </p:spTree>
    <p:extLst>
      <p:ext uri="{BB962C8B-B14F-4D97-AF65-F5344CB8AC3E}">
        <p14:creationId xmlns:p14="http://schemas.microsoft.com/office/powerpoint/2010/main" val="475100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7C27765A-29C7-4F74-0479-2EC003EFE1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11DD57-AA74-D9D4-7621-ACF31C8DC0CF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D5955A-F96B-DEAB-2983-C0E8E26D7256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04D4ED-24E8-D57B-3DA2-9E2C40614652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B1AB23-152A-9F4C-1077-EC69C91F006D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C3E2744-32AA-5D97-3580-38F5C4229482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A0745E-4A76-9FF0-F139-BE0EA1AA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06" y="1693644"/>
            <a:ext cx="5477523" cy="67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10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3" y="1465588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854757" y="4763873"/>
            <a:ext cx="1220577" cy="1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7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" b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“PRACTICE IS EVERYTHING”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-18441" y="992271"/>
            <a:ext cx="6858000" cy="3876470"/>
            <a:chOff x="0" y="-18393"/>
            <a:chExt cx="6858000" cy="9188669"/>
          </a:xfrm>
          <a:solidFill>
            <a:schemeClr val="tx1"/>
          </a:solidFill>
        </p:grpSpPr>
        <p:sp>
          <p:nvSpPr>
            <p:cNvPr id="12" name="Rectangle 11"/>
            <p:cNvSpPr/>
            <p:nvPr/>
          </p:nvSpPr>
          <p:spPr>
            <a:xfrm>
              <a:off x="6635577" y="26276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38" y="-18393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49681" y="1917935"/>
            <a:ext cx="6217408" cy="869949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OFF SCHEDULE OFFENSE</a:t>
            </a:r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1741" y="37577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5470" y="44621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86" y="16474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3312" y="4703180"/>
            <a:ext cx="916186" cy="204936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B0F24E07-FD86-EB8E-C067-FEC863EE426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AA1FBB-2903-ED0A-4DB9-96E9E7F254A2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DE1E05-E753-9527-FC8A-7AB2CB5CEC07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B992BC-E68A-CC74-228E-8EAB05FDB35B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564292-0A37-FFEC-6E7E-C9CA5975E628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4039BD-FB9A-C201-A834-71520623BD7F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7" name="Picture 16" descr="A black and yellow logo&#10;&#10;Description automatically generated">
            <a:extLst>
              <a:ext uri="{FF2B5EF4-FFF2-40B4-BE49-F238E27FC236}">
                <a16:creationId xmlns:a16="http://schemas.microsoft.com/office/drawing/2014/main" id="{1682F72F-AD49-6D6B-44FA-A2EF4C30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3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E088E750-467C-6D44-35FB-1FB76F3A843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2DD7BA-5085-23CF-17C6-1F82AF8A93F1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64EAFC-B23A-08D9-7321-ACDE0B71E609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482C1F-AA96-7C60-2702-CA782BCBFCE6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A2DD98-1795-6FA3-2E24-66562419A05B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1CD96C0-6239-3493-1948-B6B5EF9523FF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8" name="Picture 7" descr="A list of sports teams&#10;&#10;Description automatically generated">
            <a:extLst>
              <a:ext uri="{FF2B5EF4-FFF2-40B4-BE49-F238E27FC236}">
                <a16:creationId xmlns:a16="http://schemas.microsoft.com/office/drawing/2014/main" id="{8D2838EE-AFB5-8FC0-7E08-0F55857E2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63" y="1460603"/>
            <a:ext cx="5056253" cy="70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93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6" y="1465588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892600" y="4763873"/>
            <a:ext cx="1220577" cy="1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7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" b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“PRACTICE IS EVERYTHING”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9402" y="992271"/>
            <a:ext cx="6858000" cy="3876470"/>
            <a:chOff x="0" y="-18393"/>
            <a:chExt cx="6858000" cy="9188669"/>
          </a:xfrm>
          <a:solidFill>
            <a:schemeClr val="tx1"/>
          </a:solidFill>
        </p:grpSpPr>
        <p:sp>
          <p:nvSpPr>
            <p:cNvPr id="12" name="Rectangle 11"/>
            <p:cNvSpPr/>
            <p:nvPr/>
          </p:nvSpPr>
          <p:spPr>
            <a:xfrm>
              <a:off x="6635577" y="26276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38" y="-18393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13495" y="1917935"/>
            <a:ext cx="4965462" cy="869949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2 MINUTE OFFENSE</a:t>
            </a:r>
            <a:endParaRPr lang="en-US" sz="1013"/>
          </a:p>
        </p:txBody>
      </p:sp>
      <p:sp>
        <p:nvSpPr>
          <p:cNvPr id="3" name="Rectangle 2"/>
          <p:cNvSpPr/>
          <p:nvPr/>
        </p:nvSpPr>
        <p:spPr>
          <a:xfrm>
            <a:off x="2779584" y="37577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3313" y="44621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629" y="16474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1155" y="4703180"/>
            <a:ext cx="916186" cy="204936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C5E9E358-1D25-0796-1DE9-A7FF819EBB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1DF590-7246-B769-3332-73BD1363E68B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A89D2D-E49C-8F29-5356-4A9C72F9D947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DF2D38-FB56-DC69-59DF-855A08036A32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DA5EC6-C34E-8049-3A5E-E68EB2A475C6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4F881B7-4338-B9F9-A1A8-F1E023DD8C7D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7" name="Picture 16" descr="A black and yellow logo&#10;&#10;Description automatically generated">
            <a:extLst>
              <a:ext uri="{FF2B5EF4-FFF2-40B4-BE49-F238E27FC236}">
                <a16:creationId xmlns:a16="http://schemas.microsoft.com/office/drawing/2014/main" id="{8CA7804B-E625-AA78-45AA-0656C9C3F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21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F88CCCD6-B790-C7DB-50A5-9B666AE418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3B5700-75E0-6506-084F-66037C2F890A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89298A-7D99-E9C4-FBE3-1E51CB3FB96D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0643C8-5EBD-EC11-4E5F-7B317B887208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0A5406-1681-33B1-C197-38E6749538DB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4D79374-39A4-901A-AB07-DF769395BFCD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B97DB-2367-E18B-9BB2-35FCBBD3E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8" y="2072178"/>
            <a:ext cx="6246596" cy="55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3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5" y="1465588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811619" y="4763873"/>
            <a:ext cx="1220577" cy="1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7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" b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“PRACTICE IS EVERYTHING”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5740" y="1917935"/>
            <a:ext cx="5799023" cy="1337450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DEFENSIVE SUMMARY</a:t>
            </a:r>
          </a:p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38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Coach Evan</a:t>
            </a:r>
          </a:p>
        </p:txBody>
      </p:sp>
      <p:sp>
        <p:nvSpPr>
          <p:cNvPr id="3" name="Rectangle 2"/>
          <p:cNvSpPr/>
          <p:nvPr/>
        </p:nvSpPr>
        <p:spPr>
          <a:xfrm>
            <a:off x="2698603" y="37577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2332" y="44621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648" y="16474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0174" y="4703180"/>
            <a:ext cx="916186" cy="204936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456440" y="34512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CDD3CE1E-5154-DB7C-D95E-C75E0ACB93B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6492B5-E249-A2F0-F876-305C139CFE39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084F3E-7C16-EAC1-D315-E8C7C2E74D6D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40DA48-EAB7-29A8-D737-82FA5FA7BDFB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C593EA-0501-449F-91E9-E20C3AB7F7FA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20382FC-EAAA-2FE0-1F8C-31BB622AB01C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2" name="Picture 11" descr="A black and yellow logo&#10;&#10;Description automatically generated">
            <a:extLst>
              <a:ext uri="{FF2B5EF4-FFF2-40B4-BE49-F238E27FC236}">
                <a16:creationId xmlns:a16="http://schemas.microsoft.com/office/drawing/2014/main" id="{A1E113E0-4E99-C9BB-6D75-68B884F14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3" y="1465588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854757" y="4763873"/>
            <a:ext cx="1220577" cy="1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7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" b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“PRACTICE IS EVERYTHING”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-18441" y="992271"/>
            <a:ext cx="6858000" cy="3876470"/>
            <a:chOff x="0" y="-18393"/>
            <a:chExt cx="6858000" cy="9188669"/>
          </a:xfrm>
          <a:solidFill>
            <a:schemeClr val="tx1"/>
          </a:solidFill>
        </p:grpSpPr>
        <p:sp>
          <p:nvSpPr>
            <p:cNvPr id="12" name="Rectangle 11"/>
            <p:cNvSpPr/>
            <p:nvPr/>
          </p:nvSpPr>
          <p:spPr>
            <a:xfrm>
              <a:off x="6635577" y="26276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38" y="-18393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815541" y="1917935"/>
            <a:ext cx="5085688" cy="869949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4 MINUTE OFFENSE </a:t>
            </a:r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1741" y="37577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5470" y="44621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86" y="16474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3312" y="4703180"/>
            <a:ext cx="916186" cy="204936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FDEC50D0-11C0-1EBF-D92B-4F32495F481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2AEA8D-3B63-521C-1A0C-523DF8466A6C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0699B7-8045-03C9-1BD1-98F093397AFC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54BA67-01F5-05DD-54D5-59BC5DD6C3C1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1A59E0-61A0-DA41-F8CC-2C5DABC67FA4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3558862-DC27-C1C2-95C8-1C62AEC29C0E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7" name="Picture 16" descr="A black and yellow logo&#10;&#10;Description automatically generated">
            <a:extLst>
              <a:ext uri="{FF2B5EF4-FFF2-40B4-BE49-F238E27FC236}">
                <a16:creationId xmlns:a16="http://schemas.microsoft.com/office/drawing/2014/main" id="{B1F72593-86A7-8006-BB93-762FCAA16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29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5DBAF935-6D82-617E-A186-CE0CCE30F1D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492B85-70F9-9BC2-B047-74C75478A962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328E12-BDE4-38F7-2924-B459E78F34A7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AE42FD-6C5D-1970-76A2-A3DD1BC356C6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4333E0-5BA2-B3F2-D7FD-56120B24B3A1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C19279A-ACCF-F95F-3B89-5CDA3DA9C6CF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0" name="Picture 9" descr="A yellow and black sign with black text&#10;&#10;Description automatically generated">
            <a:extLst>
              <a:ext uri="{FF2B5EF4-FFF2-40B4-BE49-F238E27FC236}">
                <a16:creationId xmlns:a16="http://schemas.microsoft.com/office/drawing/2014/main" id="{7E587BE1-D0C1-1027-0961-0B642798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72" y="2603632"/>
            <a:ext cx="5705530" cy="30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894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4" y="1465588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873198" y="4763873"/>
            <a:ext cx="1220577" cy="1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7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" b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“PRACTICE IS EVERYTHING”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0" y="992271"/>
            <a:ext cx="6858000" cy="3876470"/>
            <a:chOff x="0" y="-18393"/>
            <a:chExt cx="6858000" cy="9188669"/>
          </a:xfrm>
          <a:solidFill>
            <a:schemeClr val="tx1"/>
          </a:solidFill>
        </p:grpSpPr>
        <p:sp>
          <p:nvSpPr>
            <p:cNvPr id="12" name="Rectangle 11"/>
            <p:cNvSpPr/>
            <p:nvPr/>
          </p:nvSpPr>
          <p:spPr>
            <a:xfrm>
              <a:off x="6635577" y="26276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38" y="-18393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53">
                <a:defRPr/>
              </a:pPr>
              <a:endParaRPr lang="en-US" sz="75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023938" y="1917935"/>
            <a:ext cx="4705775" cy="1285448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KEYS TO VICTORY</a:t>
            </a:r>
          </a:p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Coach Acosta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0182" y="3757757"/>
            <a:ext cx="1446609" cy="676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759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 b="1">
                <a:solidFill>
                  <a:schemeClr val="bg1"/>
                </a:solidFill>
                <a:latin typeface="Rubik"/>
              </a:rPr>
              <a:t>Chapman Stadium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TV: ESPN+</a:t>
            </a: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Radio: BIG COUNTRY 99.5 FM KXBL RADIO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3911" y="4462122"/>
            <a:ext cx="916316" cy="272606"/>
          </a:xfrm>
          <a:prstGeom prst="rect">
            <a:avLst/>
          </a:prstGeom>
        </p:spPr>
        <p:txBody>
          <a:bodyPr wrap="square" lIns="38576" tIns="19288" rIns="38576" bIns="19288" anchor="t">
            <a:spAutoFit/>
          </a:bodyPr>
          <a:lstStyle/>
          <a:p>
            <a:r>
              <a:rPr lang="en-US" sz="759">
                <a:solidFill>
                  <a:schemeClr val="bg1"/>
                </a:solidFill>
                <a:latin typeface="Rubik"/>
              </a:rPr>
              <a:t>Aug 31</a:t>
            </a:r>
            <a:r>
              <a:rPr lang="en-US" sz="759" b="1">
                <a:solidFill>
                  <a:schemeClr val="bg1"/>
                </a:solidFill>
                <a:latin typeface="Rubik"/>
              </a:rPr>
              <a:t> </a:t>
            </a:r>
            <a:r>
              <a:rPr lang="en-US" sz="759">
                <a:solidFill>
                  <a:schemeClr val="bg1"/>
                </a:solidFill>
                <a:latin typeface="Rubik"/>
              </a:rPr>
              <a:t>(Thursday)</a:t>
            </a:r>
            <a:endParaRPr lang="en-US" sz="759" b="1">
              <a:solidFill>
                <a:schemeClr val="bg1"/>
              </a:solidFill>
              <a:latin typeface="Rubik"/>
            </a:endParaRPr>
          </a:p>
          <a:p>
            <a:pPr algn="ctr"/>
            <a:r>
              <a:rPr lang="en-US" sz="759">
                <a:solidFill>
                  <a:schemeClr val="bg1"/>
                </a:solidFill>
                <a:latin typeface="Rubik"/>
              </a:rPr>
              <a:t>7 p.m. (CT)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27" y="16474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D62158-A01B-9702-8D11-6D86942C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1753" y="4703180"/>
            <a:ext cx="916186" cy="204936"/>
          </a:xfrm>
        </p:spPr>
        <p:txBody>
          <a:bodyPr/>
          <a:lstStyle/>
          <a:p>
            <a:r>
              <a:rPr lang="en-US"/>
              <a:t>PROPERTY OF UAPB FOOTBALL 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04EAE295-0EE5-056D-265D-04317BD3FEA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F4858C-FE86-FAD8-140D-A124C52DD72C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631EC3-CB05-C6CA-976C-CD731A4845F0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83B6C7-BFF5-4D9C-DDC2-BF19E3DD8392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1C4012-A8B3-497D-8B6D-A7BB27E203DF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509A5D-5A39-FE8C-78DE-CB7821247653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7" name="Picture 16" descr="A black and yellow logo&#10;&#10;Description automatically generated">
            <a:extLst>
              <a:ext uri="{FF2B5EF4-FFF2-40B4-BE49-F238E27FC236}">
                <a16:creationId xmlns:a16="http://schemas.microsoft.com/office/drawing/2014/main" id="{A5F19838-B607-F66F-FE33-AA19004C2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77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didas football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1797" l="3516" r="89844">
                        <a14:foregroundMark x1="41797" y1="37891" x2="44336" y2="43164"/>
                        <a14:foregroundMark x1="75391" y1="60938" x2="75586" y2="64453"/>
                        <a14:foregroundMark x1="84961" y1="64453" x2="87305" y2="66406"/>
                        <a14:foregroundMark x1="44336" y1="60938" x2="44336" y2="63086"/>
                        <a14:foregroundMark x1="38867" y1="60352" x2="38867" y2="60742"/>
                        <a14:foregroundMark x1="31250" y1="49805" x2="29883" y2="49414"/>
                        <a14:foregroundMark x1="22266" y1="61719" x2="22461" y2="62109"/>
                      </a14:backgroundRemoval>
                    </a14:imgEffect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447" y="5056596"/>
            <a:ext cx="268584" cy="26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644"/>
          <p:cNvSpPr/>
          <p:nvPr/>
        </p:nvSpPr>
        <p:spPr>
          <a:xfrm>
            <a:off x="461824" y="1703793"/>
            <a:ext cx="5801816" cy="5904597"/>
          </a:xfrm>
          <a:prstGeom prst="rect">
            <a:avLst/>
          </a:prstGeom>
          <a:noFill/>
          <a:ln>
            <a:noFill/>
          </a:ln>
        </p:spPr>
        <p:txBody>
          <a:bodyPr lIns="12204" tIns="6100" rIns="12204" bIns="6100" anchor="t" anchorCtr="0">
            <a:noAutofit/>
          </a:bodyPr>
          <a:lstStyle/>
          <a:p>
            <a:pPr algn="ctr" defTabSz="122058">
              <a:defRPr/>
            </a:pPr>
            <a:endParaRPr sz="2400" b="1" u="sng">
              <a:latin typeface="Calibri"/>
              <a:ea typeface="Calibri"/>
              <a:cs typeface="Calibri"/>
              <a:sym typeface="Calibri"/>
            </a:endParaRP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1) THE BALL    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2) NO UNFORCED ERRORS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3) PLAY THE NEXT PLAY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4) COMMUNICATION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5) PLAY HARD AND AGGRESSIVE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6) EXPLOSIVE PLAYS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7) ESTABLISH RHYTHM 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8) WIN THE SITUATIONS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9) DOMINATE 60 MINUTES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10) TULSA WILL PLAY ITS BEST FOOTBALL</a:t>
            </a:r>
          </a:p>
          <a:p>
            <a:pPr defTabSz="122058">
              <a:buSzPct val="25000"/>
              <a:defRPr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11) DO YOUR PART, PLAY WITHIN YOUR SELF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E38ABF-C6C0-263C-04D7-DFFB6E46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779A-1540-446C-8953-589D676BDD80}" type="slidenum">
              <a:rPr lang="en-US" smtClean="0"/>
              <a:t>53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F2BBDD-BB31-261E-8D3C-21CD96E7C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UAPB FOOTBALL ​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08697152-0ACB-2933-19C7-80C648F9B5E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199147-12BC-A372-18DE-86D713048B6D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28C933-042B-5CA0-A640-7E619BDDC74E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C26F45-801A-550F-66CA-F2148BEF78B6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555212-ACDF-FCA8-4354-1A67BA57120A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BEFB5F-147F-66A9-1BCB-EA81B6321558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1" name="Picture 10" descr="A black and yellow logo&#10;&#10;Description automatically generated">
            <a:extLst>
              <a:ext uri="{FF2B5EF4-FFF2-40B4-BE49-F238E27FC236}">
                <a16:creationId xmlns:a16="http://schemas.microsoft.com/office/drawing/2014/main" id="{9DFAE3D4-A8A7-16A7-8F1D-8AB23C0C5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77" y="6811350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96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97" y="4337222"/>
            <a:ext cx="6464880" cy="452141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025" y="1559896"/>
            <a:ext cx="6858000" cy="948709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ja-JP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erican Typewriter" charset="0"/>
                <a:ea typeface="ＭＳ Ｐゴシック" charset="-128"/>
              </a:rPr>
              <a:t>“</a:t>
            </a:r>
            <a:r>
              <a:rPr lang="en-US" altLang="ja-JP" sz="2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erican Typewriter" charset="0"/>
                <a:ea typeface="ＭＳ Ｐゴシック" charset="-128"/>
              </a:rPr>
              <a:t>Winning is the quarterbacks most important job.</a:t>
            </a:r>
            <a:r>
              <a:rPr lang="ja-JP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erican Typewriter" charset="0"/>
                <a:ea typeface="ＭＳ Ｐゴシック" charset="-128"/>
              </a:rPr>
              <a:t>”</a:t>
            </a:r>
            <a:endParaRPr lang="en-US" altLang="x-none" sz="2400" b="1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merican Typewriter" charset="0"/>
              <a:ea typeface="ＭＳ Ｐゴシック" charset="-128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34510" y="2691167"/>
            <a:ext cx="6199523" cy="6029006"/>
          </a:xfrm>
          <a:solidFill>
            <a:schemeClr val="bg1">
              <a:alpha val="64000"/>
            </a:schemeClr>
          </a:solidFill>
        </p:spPr>
        <p:txBody>
          <a:bodyPr/>
          <a:lstStyle/>
          <a:p>
            <a:pPr eaLnBrk="1" hangingPunct="1"/>
            <a:r>
              <a:rPr lang="en-US" altLang="x-none" sz="1800" b="1" u="sng">
                <a:latin typeface="Arial Rounded MT Bold" charset="0"/>
                <a:ea typeface="ＭＳ Ｐゴシック" charset="-128"/>
              </a:rPr>
              <a:t>SCORE</a:t>
            </a:r>
            <a:r>
              <a:rPr lang="en-US" altLang="x-none" sz="1800" b="1">
                <a:latin typeface="Arial Rounded MT Bold" charset="0"/>
                <a:ea typeface="ＭＳ Ｐゴシック" charset="-128"/>
              </a:rPr>
              <a:t> – As the quarterback you are responsible for getting your team in the end zone.</a:t>
            </a:r>
          </a:p>
          <a:p>
            <a:pPr eaLnBrk="1" hangingPunct="1"/>
            <a:endParaRPr lang="en-US" altLang="x-none" sz="1800" b="1">
              <a:latin typeface="Arial Rounded MT Bold" charset="0"/>
              <a:ea typeface="ＭＳ Ｐゴシック" charset="-128"/>
            </a:endParaRPr>
          </a:p>
          <a:p>
            <a:pPr eaLnBrk="1" hangingPunct="1"/>
            <a:r>
              <a:rPr lang="en-US" altLang="x-none" sz="1800" b="1" u="sng">
                <a:latin typeface="Arial Rounded MT Bold" charset="0"/>
                <a:ea typeface="ＭＳ Ｐゴシック" charset="-128"/>
              </a:rPr>
              <a:t>STAY HUNGRY </a:t>
            </a:r>
            <a:r>
              <a:rPr lang="en-US" altLang="x-none" sz="1800" b="1">
                <a:latin typeface="Arial Rounded MT Bold" charset="0"/>
                <a:ea typeface="ＭＳ Ｐゴシック" charset="-128"/>
              </a:rPr>
              <a:t>– You never stay the same. Strive to get better everyday.</a:t>
            </a:r>
          </a:p>
          <a:p>
            <a:pPr eaLnBrk="1" hangingPunct="1"/>
            <a:endParaRPr lang="en-US" altLang="x-none" sz="1800" b="1">
              <a:latin typeface="Arial Rounded MT Bold" charset="0"/>
              <a:ea typeface="ＭＳ Ｐゴシック" charset="-128"/>
            </a:endParaRPr>
          </a:p>
          <a:p>
            <a:pPr eaLnBrk="1" hangingPunct="1"/>
            <a:r>
              <a:rPr lang="en-US" altLang="x-none" sz="1800" b="1" u="sng">
                <a:latin typeface="Arial Rounded MT Bold" charset="0"/>
                <a:ea typeface="ＭＳ Ｐゴシック" charset="-128"/>
              </a:rPr>
              <a:t>WORK ETHIC </a:t>
            </a:r>
            <a:r>
              <a:rPr lang="en-US" altLang="x-none" sz="1800" b="1">
                <a:latin typeface="Arial Rounded MT Bold" charset="0"/>
                <a:ea typeface="ＭＳ Ｐゴシック" charset="-128"/>
              </a:rPr>
              <a:t>– No secrets, hard work.</a:t>
            </a:r>
          </a:p>
          <a:p>
            <a:pPr eaLnBrk="1" hangingPunct="1"/>
            <a:endParaRPr lang="en-US" altLang="x-none" sz="1800" b="1">
              <a:latin typeface="Arial Rounded MT Bold" charset="0"/>
              <a:ea typeface="ＭＳ Ｐゴシック" charset="-128"/>
            </a:endParaRPr>
          </a:p>
          <a:p>
            <a:pPr eaLnBrk="1" hangingPunct="1"/>
            <a:r>
              <a:rPr lang="en-US" altLang="x-none" sz="1800" b="1" u="sng">
                <a:latin typeface="Arial Rounded MT Bold" charset="0"/>
                <a:ea typeface="ＭＳ Ｐゴシック" charset="-128"/>
              </a:rPr>
              <a:t>THINK FAST, PLAY FAST </a:t>
            </a:r>
            <a:r>
              <a:rPr lang="en-US" altLang="x-none" sz="1800" b="1">
                <a:latin typeface="Arial Rounded MT Bold" charset="0"/>
                <a:ea typeface="ＭＳ Ｐゴシック" charset="-128"/>
              </a:rPr>
              <a:t>– Preparation.</a:t>
            </a:r>
          </a:p>
          <a:p>
            <a:pPr eaLnBrk="1" hangingPunct="1"/>
            <a:endParaRPr lang="en-US" altLang="x-none" sz="1800" b="1">
              <a:latin typeface="Arial Rounded MT Bold" charset="0"/>
              <a:ea typeface="ＭＳ Ｐゴシック" charset="-128"/>
            </a:endParaRPr>
          </a:p>
          <a:p>
            <a:pPr eaLnBrk="1" hangingPunct="1"/>
            <a:r>
              <a:rPr lang="en-US" altLang="x-none" sz="1800" b="1" u="sng">
                <a:latin typeface="Arial Rounded MT Bold" charset="0"/>
                <a:ea typeface="ＭＳ Ｐゴシック" charset="-128"/>
              </a:rPr>
              <a:t>STUDY YOUR OFFENSE </a:t>
            </a:r>
            <a:r>
              <a:rPr lang="en-US" altLang="x-none" sz="1800" b="1">
                <a:latin typeface="Arial Rounded MT Bold" charset="0"/>
                <a:ea typeface="ＭＳ Ｐゴシック" charset="-128"/>
              </a:rPr>
              <a:t>– What, Why, When.</a:t>
            </a:r>
          </a:p>
          <a:p>
            <a:pPr eaLnBrk="1" hangingPunct="1"/>
            <a:endParaRPr lang="en-US" altLang="x-none" sz="1800" b="1">
              <a:latin typeface="Arial Rounded MT Bold" charset="0"/>
              <a:ea typeface="ＭＳ Ｐゴシック" charset="-128"/>
            </a:endParaRPr>
          </a:p>
          <a:p>
            <a:pPr eaLnBrk="1" hangingPunct="1"/>
            <a:r>
              <a:rPr lang="en-US" altLang="x-none" sz="1800" b="1" u="sng">
                <a:latin typeface="Arial Rounded MT Bold" charset="0"/>
                <a:ea typeface="ＭＳ Ｐゴシック" charset="-128"/>
              </a:rPr>
              <a:t>FUNDAMENTALS AND TECHNIQUES </a:t>
            </a:r>
            <a:r>
              <a:rPr lang="en-US" altLang="x-none" sz="1800" b="1">
                <a:latin typeface="Arial Rounded MT Bold" charset="0"/>
                <a:ea typeface="ＭＳ Ｐゴシック" charset="-128"/>
              </a:rPr>
              <a:t>– Deal with the details, must be ingrained in you so you react fundamentally. Be quick, but not in a hurry.</a:t>
            </a:r>
          </a:p>
          <a:p>
            <a:pPr eaLnBrk="1" hangingPunct="1"/>
            <a:endParaRPr lang="en-US" altLang="x-none" sz="1800" b="1">
              <a:latin typeface="Arial Rounded MT Bold" charset="0"/>
              <a:ea typeface="ＭＳ Ｐゴシック" charset="-128"/>
            </a:endParaRPr>
          </a:p>
          <a:p>
            <a:pPr eaLnBrk="1" hangingPunct="1"/>
            <a:r>
              <a:rPr lang="en-US" altLang="x-none" sz="1800" b="1" u="sng">
                <a:latin typeface="Arial Rounded MT Bold" charset="0"/>
                <a:ea typeface="ＭＳ Ｐゴシック" charset="-128"/>
              </a:rPr>
              <a:t>STUDY DEFENSIVE FOOTBALL </a:t>
            </a:r>
            <a:r>
              <a:rPr lang="en-US" altLang="x-none" sz="1800" b="1">
                <a:latin typeface="Arial Rounded MT Bold" charset="0"/>
                <a:ea typeface="ＭＳ Ｐゴシック" charset="-128"/>
              </a:rPr>
              <a:t>– No surprises.</a:t>
            </a:r>
          </a:p>
          <a:p>
            <a:pPr eaLnBrk="1" hangingPunct="1"/>
            <a:endParaRPr lang="en-US" altLang="x-none" sz="1800" b="1">
              <a:latin typeface="Arial Rounded MT Bold" charset="0"/>
              <a:ea typeface="ＭＳ Ｐゴシック" charset="-128"/>
            </a:endParaRPr>
          </a:p>
          <a:p>
            <a:pPr eaLnBrk="1" hangingPunct="1"/>
            <a:r>
              <a:rPr lang="en-US" altLang="x-none" sz="1800" b="1" u="sng">
                <a:latin typeface="Arial Rounded MT Bold" charset="0"/>
                <a:ea typeface="ＭＳ Ｐゴシック" charset="-128"/>
              </a:rPr>
              <a:t>REMEMBER</a:t>
            </a:r>
            <a:r>
              <a:rPr lang="en-US" altLang="x-none" sz="1800" b="1">
                <a:latin typeface="Arial Rounded MT Bold" charset="0"/>
                <a:ea typeface="ＭＳ Ｐゴシック" charset="-128"/>
              </a:rPr>
              <a:t> – </a:t>
            </a:r>
            <a:r>
              <a:rPr lang="ja-JP" altLang="en-US" sz="1800" b="1">
                <a:latin typeface="Arial Rounded MT Bold" charset="0"/>
                <a:ea typeface="ＭＳ Ｐゴシック" charset="-128"/>
              </a:rPr>
              <a:t>“</a:t>
            </a:r>
            <a:r>
              <a:rPr lang="en-US" altLang="ja-JP" sz="1800" b="1">
                <a:latin typeface="Arial Rounded MT Bold" charset="0"/>
                <a:ea typeface="ＭＳ Ｐゴシック" charset="-128"/>
              </a:rPr>
              <a:t>You are never done.</a:t>
            </a:r>
            <a:r>
              <a:rPr lang="ja-JP" altLang="en-US" sz="1800" b="1">
                <a:latin typeface="Arial Rounded MT Bold" charset="0"/>
                <a:ea typeface="ＭＳ Ｐゴシック" charset="-128"/>
              </a:rPr>
              <a:t>”</a:t>
            </a:r>
            <a:endParaRPr lang="en-US" altLang="ja-JP" sz="1800" b="1">
              <a:latin typeface="Arial Rounded MT Bold" charset="0"/>
              <a:ea typeface="ＭＳ Ｐゴシック" charset="-128"/>
            </a:endParaRPr>
          </a:p>
          <a:p>
            <a:pPr eaLnBrk="1" hangingPunct="1">
              <a:buFont typeface="Arial" charset="0"/>
              <a:buNone/>
            </a:pPr>
            <a:endParaRPr lang="en-US" altLang="ja-JP" sz="1500" b="1">
              <a:latin typeface="Arial Rounded MT Bold" charset="0"/>
              <a:ea typeface="ＭＳ Ｐゴシック" charset="-128"/>
            </a:endParaRPr>
          </a:p>
          <a:p>
            <a:pPr eaLnBrk="1" hangingPunct="1">
              <a:buFont typeface="Arial" charset="0"/>
              <a:buNone/>
            </a:pPr>
            <a:endParaRPr lang="en-US" altLang="ja-JP" sz="1500" b="1">
              <a:latin typeface="Arial Rounded MT Bold" charset="0"/>
              <a:ea typeface="ＭＳ Ｐゴシック" charset="-128"/>
            </a:endParaRPr>
          </a:p>
          <a:p>
            <a:pPr eaLnBrk="1" hangingPunct="1"/>
            <a:endParaRPr lang="en-US" altLang="x-none" sz="1500" b="1">
              <a:latin typeface="Arial Rounded MT Bold" charset="0"/>
              <a:ea typeface="ＭＳ Ｐゴシック" charset="-128"/>
            </a:endParaRPr>
          </a:p>
          <a:p>
            <a:pPr eaLnBrk="1" hangingPunct="1"/>
            <a:endParaRPr lang="en-US" altLang="x-none" sz="1500" b="1">
              <a:latin typeface="Arial Rounded MT Bold" charset="0"/>
              <a:ea typeface="ＭＳ Ｐゴシック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125">
                <a:solidFill>
                  <a:schemeClr val="tx1"/>
                </a:solidFill>
                <a:latin typeface="Impact" charset="0"/>
                <a:ea typeface="ＭＳ Ｐゴシック" charset="-128"/>
              </a:defRPr>
            </a:lvl1pPr>
            <a:lvl2pPr marL="696516" indent="-267891" eaLnBrk="0" hangingPunct="0">
              <a:defRPr sz="1125">
                <a:solidFill>
                  <a:schemeClr val="tx1"/>
                </a:solidFill>
                <a:latin typeface="Impact" charset="0"/>
                <a:ea typeface="ＭＳ Ｐゴシック" charset="-128"/>
              </a:defRPr>
            </a:lvl2pPr>
            <a:lvl3pPr marL="1071563" indent="-214313" eaLnBrk="0" hangingPunct="0">
              <a:defRPr sz="1125">
                <a:solidFill>
                  <a:schemeClr val="tx1"/>
                </a:solidFill>
                <a:latin typeface="Impact" charset="0"/>
                <a:ea typeface="ＭＳ Ｐゴシック" charset="-128"/>
              </a:defRPr>
            </a:lvl3pPr>
            <a:lvl4pPr marL="1500188" indent="-214313" eaLnBrk="0" hangingPunct="0">
              <a:defRPr sz="1125">
                <a:solidFill>
                  <a:schemeClr val="tx1"/>
                </a:solidFill>
                <a:latin typeface="Impact" charset="0"/>
                <a:ea typeface="ＭＳ Ｐゴシック" charset="-128"/>
              </a:defRPr>
            </a:lvl4pPr>
            <a:lvl5pPr marL="1928813" indent="-214313" eaLnBrk="0" hangingPunct="0">
              <a:defRPr sz="1125">
                <a:solidFill>
                  <a:schemeClr val="tx1"/>
                </a:solidFill>
                <a:latin typeface="Impact" charset="0"/>
                <a:ea typeface="ＭＳ Ｐゴシック" charset="-128"/>
              </a:defRPr>
            </a:lvl5pPr>
            <a:lvl6pPr marL="2357438" indent="-214313" eaLnBrk="0" fontAlgn="base" hangingPunct="0">
              <a:spcBef>
                <a:spcPct val="0"/>
              </a:spcBef>
              <a:spcAft>
                <a:spcPct val="0"/>
              </a:spcAft>
              <a:defRPr sz="1125">
                <a:solidFill>
                  <a:schemeClr val="tx1"/>
                </a:solidFill>
                <a:latin typeface="Impact" charset="0"/>
                <a:ea typeface="ＭＳ Ｐゴシック" charset="-128"/>
              </a:defRPr>
            </a:lvl6pPr>
            <a:lvl7pPr marL="2786063" indent="-214313" eaLnBrk="0" fontAlgn="base" hangingPunct="0">
              <a:spcBef>
                <a:spcPct val="0"/>
              </a:spcBef>
              <a:spcAft>
                <a:spcPct val="0"/>
              </a:spcAft>
              <a:defRPr sz="1125">
                <a:solidFill>
                  <a:schemeClr val="tx1"/>
                </a:solidFill>
                <a:latin typeface="Impact" charset="0"/>
                <a:ea typeface="ＭＳ Ｐゴシック" charset="-128"/>
              </a:defRPr>
            </a:lvl7pPr>
            <a:lvl8pPr marL="3214688" indent="-214313" eaLnBrk="0" fontAlgn="base" hangingPunct="0">
              <a:spcBef>
                <a:spcPct val="0"/>
              </a:spcBef>
              <a:spcAft>
                <a:spcPct val="0"/>
              </a:spcAft>
              <a:defRPr sz="1125">
                <a:solidFill>
                  <a:schemeClr val="tx1"/>
                </a:solidFill>
                <a:latin typeface="Impact" charset="0"/>
                <a:ea typeface="ＭＳ Ｐゴシック" charset="-128"/>
              </a:defRPr>
            </a:lvl8pPr>
            <a:lvl9pPr marL="3643313" indent="-214313" eaLnBrk="0" fontAlgn="base" hangingPunct="0">
              <a:spcBef>
                <a:spcPct val="0"/>
              </a:spcBef>
              <a:spcAft>
                <a:spcPct val="0"/>
              </a:spcAft>
              <a:defRPr sz="1125">
                <a:solidFill>
                  <a:schemeClr val="tx1"/>
                </a:solidFill>
                <a:latin typeface="Impact" charset="0"/>
                <a:ea typeface="ＭＳ Ｐゴシック" charset="-128"/>
              </a:defRPr>
            </a:lvl9pPr>
          </a:lstStyle>
          <a:p>
            <a:pPr eaLnBrk="1" hangingPunct="1"/>
            <a:fld id="{84918F1C-51ED-3040-B0D4-134DBEB3E577}" type="slidenum">
              <a:rPr lang="en-US" altLang="x-none">
                <a:solidFill>
                  <a:srgbClr val="898989"/>
                </a:solidFill>
              </a:rPr>
              <a:pPr eaLnBrk="1" hangingPunct="1"/>
              <a:t>54</a:t>
            </a:fld>
            <a:endParaRPr lang="en-US" altLang="x-none">
              <a:solidFill>
                <a:srgbClr val="898989"/>
              </a:solidFill>
            </a:endParaRP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0"/>
            <a:ext cx="6867700" cy="9144000"/>
            <a:chOff x="0" y="0"/>
            <a:chExt cx="6867701" cy="9144000"/>
          </a:xfrm>
          <a:solidFill>
            <a:srgbClr val="002060"/>
          </a:solidFill>
        </p:grpSpPr>
        <p:sp>
          <p:nvSpPr>
            <p:cNvPr id="6" name="Rectangle 5"/>
            <p:cNvSpPr/>
            <p:nvPr/>
          </p:nvSpPr>
          <p:spPr>
            <a:xfrm>
              <a:off x="6614252" y="152400"/>
              <a:ext cx="253449" cy="899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52400"/>
              <a:ext cx="235359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8934840"/>
              <a:ext cx="6858000" cy="20916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6858000" cy="45720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85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402" y="-42517"/>
            <a:ext cx="6857999" cy="1138773"/>
          </a:xfrm>
          <a:prstGeom prst="rect">
            <a:avLst/>
          </a:prstGeom>
          <a:solidFill>
            <a:srgbClr val="00206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ASCENDER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QB GAME BOOK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8A79940A-BE78-DDA0-54C1-3168B3B36C8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0ED73D-0AB8-FBC6-B6FE-384B2DF8CC41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A8F055-DCB0-5ADC-EFEE-7C81BF6105EF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550DBC-B0F4-083A-41D7-C3D9A0A815E2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5595EE-21EB-3D1E-E73F-F8006E9C6E18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5CE2BC6-D2BA-8E6D-1A47-82B979618F16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</p:spTree>
    <p:extLst>
      <p:ext uri="{BB962C8B-B14F-4D97-AF65-F5344CB8AC3E}">
        <p14:creationId xmlns:p14="http://schemas.microsoft.com/office/powerpoint/2010/main" val="577129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422AB9-DD68-5A6E-7960-826CEF02ABC7}"/>
              </a:ext>
            </a:extLst>
          </p:cNvPr>
          <p:cNvSpPr txBox="1"/>
          <p:nvPr/>
        </p:nvSpPr>
        <p:spPr>
          <a:xfrm>
            <a:off x="347096" y="1966091"/>
            <a:ext cx="6134318" cy="37452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latin typeface="United Italic SmCd Stencil"/>
              </a:rPr>
              <a:t>FRONTS:</a:t>
            </a:r>
            <a:r>
              <a:rPr lang="en-US" sz="2400">
                <a:latin typeface="United Italic SmCd Stencil"/>
              </a:rPr>
              <a:t> Odd (229x), LION (30x), 30 (11x; end of game/half), N42 </a:t>
            </a:r>
            <a:r>
              <a:rPr lang="en-US" sz="2400" err="1">
                <a:latin typeface="United Italic SmCd Stencil"/>
              </a:rPr>
              <a:t>Tite</a:t>
            </a:r>
            <a:r>
              <a:rPr lang="en-US" sz="2400">
                <a:latin typeface="United Italic SmCd Stencil"/>
              </a:rPr>
              <a:t> (SYD)</a:t>
            </a:r>
          </a:p>
          <a:p>
            <a:endParaRPr lang="en-US" sz="2400">
              <a:latin typeface="United Italic SmCd Stencil"/>
            </a:endParaRPr>
          </a:p>
          <a:p>
            <a:r>
              <a:rPr lang="en-US" sz="2400" b="1" u="sng">
                <a:latin typeface="United Italic SmCd Stencil"/>
              </a:rPr>
              <a:t>BLITZES:</a:t>
            </a:r>
            <a:r>
              <a:rPr lang="en-US" sz="2400" b="1">
                <a:latin typeface="United Italic SmCd Stencil"/>
              </a:rPr>
              <a:t> </a:t>
            </a:r>
            <a:r>
              <a:rPr lang="en-US" sz="2400">
                <a:latin typeface="United Italic SmCd Stencil"/>
              </a:rPr>
              <a:t>JAM (15%), BDY CAT (13%), BDY JET (12%), BDY SCRAPE SW (11%), BDY SONIC (8%), CROSS BULLETS (8%), SINGLE POP (17%)</a:t>
            </a:r>
          </a:p>
          <a:p>
            <a:r>
              <a:rPr lang="en-US" sz="2400" b="1">
                <a:latin typeface="United Italic SmCd Stencil"/>
              </a:rPr>
              <a:t>BRING PRESSURE = 60%</a:t>
            </a:r>
          </a:p>
          <a:p>
            <a:r>
              <a:rPr lang="en-US" sz="2400" b="1">
                <a:latin typeface="United Italic SmCd Stencil"/>
              </a:rPr>
              <a:t>NO PRESSURE = 40%</a:t>
            </a:r>
          </a:p>
          <a:p>
            <a:endParaRPr lang="en-US" sz="2400" b="1">
              <a:latin typeface="United Italic SmCd Stencil"/>
            </a:endParaRPr>
          </a:p>
          <a:p>
            <a:r>
              <a:rPr lang="en-US" sz="2400" b="1" u="sng">
                <a:latin typeface="United Italic SmCd Stencil"/>
              </a:rPr>
              <a:t>COVERAGES:</a:t>
            </a:r>
            <a:r>
              <a:rPr lang="en-US" sz="2400">
                <a:latin typeface="United Italic SmCd Stencil"/>
              </a:rPr>
              <a:t> 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2BEC68D0-BD3D-A1DD-F758-7A6CCB72D72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505E27C-3F13-04C9-BD13-D1CD7045207D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423104-9036-F72C-C4A0-9F23A7FEA4FC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6DC011-D5D2-E9CA-C2B2-DCB6E8FC2C2C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A3B6A2-1695-3416-82BA-FCF2D7CB6934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0A818B8-CDBC-BEB1-29E1-0B4C0A37158B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0" name="Picture 9" descr="A black and yellow logo&#10;&#10;Description automatically generated">
            <a:extLst>
              <a:ext uri="{FF2B5EF4-FFF2-40B4-BE49-F238E27FC236}">
                <a16:creationId xmlns:a16="http://schemas.microsoft.com/office/drawing/2014/main" id="{C8FB9CE3-5FB1-6B41-C7C2-A24E1936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97" y="6878984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31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05FD9-41CC-DC9D-D1A0-FE522A05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EBB86-1928-A318-5EBB-093A4D4F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UAPB FOOTBALL ​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35D9DB3F-D862-C685-3184-8CE5E2CB540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F689DA-4BE9-3DFE-7672-7A24FF8422EA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0E1868-A23C-D37B-0396-D1A50D7B914A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39DEE9-B787-B0C4-5D88-5EB8E5F513A2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0B7B76-E2A0-DE29-FB5A-527395DDEB86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E4F3C5-05D7-CA81-0563-10B677F21E77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FE6308-690C-B421-5890-172488CB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57" y="1764614"/>
            <a:ext cx="5237885" cy="60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57251" y="3527992"/>
            <a:ext cx="5143499" cy="7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763">
              <a:defRPr/>
            </a:pPr>
            <a:r>
              <a:rPr lang="en-US" sz="1519" b="1">
                <a:latin typeface="United Italic SmCd Stencil" pitchFamily="50" charset="0"/>
                <a:cs typeface="Arial"/>
                <a:sym typeface="Arial"/>
              </a:rPr>
              <a:t>CREATING EXPLOSIVES</a:t>
            </a:r>
            <a:endParaRPr lang="en-US" sz="1519">
              <a:latin typeface="United Italic SmCd Stencil" pitchFamily="50" charset="0"/>
              <a:cs typeface="Arial"/>
              <a:sym typeface="Arial"/>
            </a:endParaRPr>
          </a:p>
          <a:p>
            <a:pPr algn="ctr" defTabSz="385763">
              <a:defRPr/>
            </a:pPr>
            <a:r>
              <a:rPr lang="en-US" sz="1350">
                <a:latin typeface="United Italic SmCd Stencil" pitchFamily="50" charset="0"/>
                <a:cs typeface="Arial"/>
                <a:sym typeface="Arial"/>
              </a:rPr>
              <a:t>“THIS IS WHO WE ARE”</a:t>
            </a:r>
          </a:p>
          <a:p>
            <a:pPr algn="ctr" defTabSz="385763">
              <a:defRPr/>
            </a:pPr>
            <a:r>
              <a:rPr lang="en-US" sz="1350" b="1">
                <a:latin typeface="United Italic SmCd Stencil" pitchFamily="50" charset="0"/>
                <a:cs typeface="Arial"/>
                <a:sym typeface="Arial"/>
              </a:rPr>
              <a:t>(9) </a:t>
            </a:r>
            <a:endParaRPr lang="en-US" sz="1519" b="1">
              <a:latin typeface="United Italic SmCd Stencil" pitchFamily="50" charset="0"/>
              <a:cs typeface="Arial"/>
              <a:sym typeface="Arial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248" y="4328834"/>
            <a:ext cx="3422139" cy="1461737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0E90276-F7F3-F95D-0B9B-B5B4420D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7E20-EECA-4FA0-8BD1-A8199C5F80A8}" type="slidenum">
              <a:rPr lang="en-US" smtClean="0"/>
              <a:t>8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0B2180D-7624-3F5F-A872-2FF2CBB4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PROPERTY OF UAPB FOOTBALL ​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BEC41332-AFDC-6017-6949-8F4E54CF581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F7B3AA-BE5E-3140-133A-9C66888CAE97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879084-416F-AE3F-D687-09E72203FB9C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4C71A6-1225-063A-332A-094A19EBADE7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DBD529-2F89-4398-7D01-A2A3EF9F0705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88F576-2D34-2FE4-5F60-3B1FF5E32B52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C576C79E-40F1-95B2-80EB-F8B20616B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31" y="6473185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KELLY FIELD at H.A. CHAPMAN STADIUM - Tul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" y="1355581"/>
            <a:ext cx="6480479" cy="33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04340" y="3566635"/>
            <a:ext cx="3734356" cy="1216198"/>
          </a:xfrm>
          <a:prstGeom prst="rect">
            <a:avLst/>
          </a:prstGeom>
          <a:noFill/>
        </p:spPr>
        <p:txBody>
          <a:bodyPr wrap="none" lIns="38576" tIns="19288" rIns="38576" bIns="19288" anchor="t">
            <a:spAutoFit/>
          </a:bodyPr>
          <a:lstStyle/>
          <a:p>
            <a:pPr algn="ctr" defTabSz="3850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DEPTH CHART</a:t>
            </a:r>
          </a:p>
          <a:p>
            <a:pPr algn="ctr" defTabSz="385093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5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cs typeface="Arial"/>
              </a:rPr>
              <a:t>Position Coaches</a:t>
            </a:r>
          </a:p>
        </p:txBody>
      </p:sp>
      <p:pic>
        <p:nvPicPr>
          <p:cNvPr id="11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E89F5A-AA6A-5628-37DC-A508A614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924" y="3296170"/>
            <a:ext cx="275189" cy="212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7B00C3B-CE69-BD37-6422-DC248443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977A-1898-430B-985E-270C7CCF6159}" type="slidenum">
              <a:rPr lang="en-US" alt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E343C-08D5-6E60-5ABC-2DAABE737564}"/>
              </a:ext>
            </a:extLst>
          </p:cNvPr>
          <p:cNvSpPr txBox="1"/>
          <p:nvPr/>
        </p:nvSpPr>
        <p:spPr>
          <a:xfrm>
            <a:off x="7512716" y="5099929"/>
            <a:ext cx="1157288" cy="155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8576" tIns="19288" rIns="38576" bIns="1928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59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11B146DC-310C-2A8B-A30C-83937B76A1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144000"/>
            <a:chOff x="0" y="0"/>
            <a:chExt cx="6858000" cy="9144000"/>
          </a:xfrm>
          <a:solidFill>
            <a:schemeClr val="tx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61A07-945C-8E8B-8C43-3E2776B0E836}"/>
                </a:ext>
              </a:extLst>
            </p:cNvPr>
            <p:cNvSpPr/>
            <p:nvPr/>
          </p:nvSpPr>
          <p:spPr>
            <a:xfrm>
              <a:off x="0" y="0"/>
              <a:ext cx="6858000" cy="152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70BD14E-7061-C15F-1D25-739699083181}"/>
                </a:ext>
              </a:extLst>
            </p:cNvPr>
            <p:cNvSpPr/>
            <p:nvPr/>
          </p:nvSpPr>
          <p:spPr>
            <a:xfrm>
              <a:off x="6635577" y="0"/>
              <a:ext cx="222423" cy="9144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EC38D7-4A1C-9D14-BFA7-CCABD775E0B6}"/>
                </a:ext>
              </a:extLst>
            </p:cNvPr>
            <p:cNvSpPr/>
            <p:nvPr/>
          </p:nvSpPr>
          <p:spPr>
            <a:xfrm>
              <a:off x="0" y="152400"/>
              <a:ext cx="192933" cy="899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D9CD22-D778-A0E2-C3E0-EE45E49F792A}"/>
                </a:ext>
              </a:extLst>
            </p:cNvPr>
            <p:cNvSpPr/>
            <p:nvPr/>
          </p:nvSpPr>
          <p:spPr>
            <a:xfrm>
              <a:off x="0" y="8921578"/>
              <a:ext cx="6858000" cy="2224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2A88FA9-11AC-7076-8449-AB862D1177CA}"/>
              </a:ext>
            </a:extLst>
          </p:cNvPr>
          <p:cNvSpPr txBox="1"/>
          <p:nvPr/>
        </p:nvSpPr>
        <p:spPr>
          <a:xfrm>
            <a:off x="19402" y="-42517"/>
            <a:ext cx="6857999" cy="1508105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gency FB" pitchFamily="34" charset="0"/>
                <a:cs typeface="Arial" charset="0"/>
              </a:rPr>
              <a:t>UAPB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charset="0"/>
              </a:rPr>
              <a:t>QB GAME BOOK</a:t>
            </a:r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C4EFD1EA-7AB4-FFED-B99D-D18D54D69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04" y="5959173"/>
            <a:ext cx="5326785" cy="18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59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dirty="0" smtClean="0">
            <a:latin typeface="United Italic SmCd Stencil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</Words>
  <Application>Microsoft Office PowerPoint</Application>
  <PresentationFormat>On-screen Show (4:3)</PresentationFormat>
  <Paragraphs>327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SimSun-ExtB</vt:lpstr>
      <vt:lpstr>Agency FB</vt:lpstr>
      <vt:lpstr>American Typewriter</vt:lpstr>
      <vt:lpstr>Arial</vt:lpstr>
      <vt:lpstr>Arial Rounded MT Bold</vt:lpstr>
      <vt:lpstr>Calibri</vt:lpstr>
      <vt:lpstr>Calibri Light</vt:lpstr>
      <vt:lpstr>Impact</vt:lpstr>
      <vt:lpstr>Rubik</vt:lpstr>
      <vt:lpstr>Stencil</vt:lpstr>
      <vt:lpstr>United Italic SmCd Stencil</vt:lpstr>
      <vt:lpstr>Office Theme</vt:lpstr>
      <vt:lpstr>1_Office Theme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Redzone Reminders</vt:lpstr>
      <vt:lpstr>The Closer we get to the End zone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“Winning is the quarterbacks most important job.”</vt:lpstr>
    </vt:vector>
  </TitlesOfParts>
  <Company>Bucknell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Bobby Acosta</dc:creator>
  <cp:lastModifiedBy>bobby acosta</cp:lastModifiedBy>
  <cp:revision>44</cp:revision>
  <cp:lastPrinted>2020-08-30T21:17:41Z</cp:lastPrinted>
  <dcterms:created xsi:type="dcterms:W3CDTF">2018-10-17T02:44:56Z</dcterms:created>
  <dcterms:modified xsi:type="dcterms:W3CDTF">2024-02-05T00:40:05Z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8f5f46-a041-4281-8d28-60e5f3a66ae0_Enabled">
    <vt:lpwstr>true</vt:lpwstr>
  </property>
  <property fmtid="{D5CDD505-2E9C-101B-9397-08002B2CF9AE}" pid="3" name="MSIP_Label_da8f5f46-a041-4281-8d28-60e5f3a66ae0_SetDate">
    <vt:lpwstr>2023-08-21T18:32:16Z</vt:lpwstr>
  </property>
  <property fmtid="{D5CDD505-2E9C-101B-9397-08002B2CF9AE}" pid="4" name="MSIP_Label_da8f5f46-a041-4281-8d28-60e5f3a66ae0_Method">
    <vt:lpwstr>Standard</vt:lpwstr>
  </property>
  <property fmtid="{D5CDD505-2E9C-101B-9397-08002B2CF9AE}" pid="5" name="MSIP_Label_da8f5f46-a041-4281-8d28-60e5f3a66ae0_Name">
    <vt:lpwstr>Non-Sensitive Label</vt:lpwstr>
  </property>
  <property fmtid="{D5CDD505-2E9C-101B-9397-08002B2CF9AE}" pid="6" name="MSIP_Label_da8f5f46-a041-4281-8d28-60e5f3a66ae0_SiteId">
    <vt:lpwstr>48a10848-c740-4d38-8280-7c1d0af20242</vt:lpwstr>
  </property>
  <property fmtid="{D5CDD505-2E9C-101B-9397-08002B2CF9AE}" pid="7" name="MSIP_Label_da8f5f46-a041-4281-8d28-60e5f3a66ae0_ActionId">
    <vt:lpwstr>958ed282-11a6-4631-9f00-13c023c25d97</vt:lpwstr>
  </property>
  <property fmtid="{D5CDD505-2E9C-101B-9397-08002B2CF9AE}" pid="8" name="MSIP_Label_da8f5f46-a041-4281-8d28-60e5f3a66ae0_ContentBits">
    <vt:lpwstr>0</vt:lpwstr>
  </property>
</Properties>
</file>