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468" r:id="rId2"/>
    <p:sldId id="256" r:id="rId3"/>
    <p:sldId id="257" r:id="rId4"/>
    <p:sldId id="920" r:id="rId5"/>
    <p:sldId id="258" r:id="rId6"/>
    <p:sldId id="922" r:id="rId7"/>
    <p:sldId id="923" r:id="rId8"/>
    <p:sldId id="924" r:id="rId9"/>
    <p:sldId id="921" r:id="rId10"/>
    <p:sldId id="945" r:id="rId11"/>
    <p:sldId id="944" r:id="rId12"/>
    <p:sldId id="937" r:id="rId13"/>
    <p:sldId id="941" r:id="rId14"/>
    <p:sldId id="928" r:id="rId15"/>
    <p:sldId id="946" r:id="rId16"/>
    <p:sldId id="947" r:id="rId17"/>
  </p:sldIdLst>
  <p:sldSz cx="9144000" cy="6858000" type="screen4x3"/>
  <p:notesSz cx="9144000" cy="6858000"/>
  <p:defaultTextStyle>
    <a:defPPr>
      <a:defRPr lang="en-US"/>
    </a:defPPr>
    <a:lvl1pPr marL="0" algn="l" defTabSz="576072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1pPr>
    <a:lvl2pPr marL="288036" algn="l" defTabSz="576072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2pPr>
    <a:lvl3pPr marL="576072" algn="l" defTabSz="576072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3pPr>
    <a:lvl4pPr marL="864108" algn="l" defTabSz="576072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4pPr>
    <a:lvl5pPr marL="1152144" algn="l" defTabSz="576072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5pPr>
    <a:lvl6pPr marL="1440180" algn="l" defTabSz="576072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6pPr>
    <a:lvl7pPr marL="1728216" algn="l" defTabSz="576072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7pPr>
    <a:lvl8pPr marL="2016252" algn="l" defTabSz="576072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8pPr>
    <a:lvl9pPr marL="2304288" algn="l" defTabSz="576072" rtl="0" eaLnBrk="1" latinLnBrk="0" hangingPunct="1">
      <a:defRPr sz="113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343"/>
    <a:srgbClr val="FFA3A3"/>
    <a:srgbClr val="CCE9AD"/>
    <a:srgbClr val="007434"/>
    <a:srgbClr val="FFFF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54108E-BCFB-42D3-99FF-0A0D1628ED1A}" v="1" dt="2024-04-07T03:02:44.299"/>
    <p1510:client id="{50D35FED-56BF-494B-9C2A-34B01D86968C}" v="5" dt="2024-04-06T13:25:40.0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662" autoAdjust="0"/>
    <p:restoredTop sz="94021" autoAdjust="0"/>
  </p:normalViewPr>
  <p:slideViewPr>
    <p:cSldViewPr snapToGrid="0">
      <p:cViewPr varScale="1">
        <p:scale>
          <a:sx n="82" d="100"/>
          <a:sy n="82" d="100"/>
        </p:scale>
        <p:origin x="36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3FEB44-809B-4869-A973-98CFF0021651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68D9B-AEEF-43FA-B1F8-09A951E0A7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358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8820" y="889821"/>
            <a:ext cx="7492181" cy="3598606"/>
          </a:xfrm>
        </p:spPr>
        <p:txBody>
          <a:bodyPr anchor="t">
            <a:normAutofit/>
          </a:bodyPr>
          <a:lstStyle>
            <a:lvl1pPr algn="l">
              <a:defRPr sz="405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8820" y="4488426"/>
            <a:ext cx="5243832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1500"/>
            </a:lvl1pPr>
            <a:lvl2pPr marL="342905" indent="0" algn="ctr">
              <a:buNone/>
              <a:defRPr sz="1500"/>
            </a:lvl2pPr>
            <a:lvl3pPr marL="685808" indent="0" algn="ctr">
              <a:buNone/>
              <a:defRPr sz="1351"/>
            </a:lvl3pPr>
            <a:lvl4pPr marL="1028713" indent="0" algn="ctr">
              <a:buNone/>
              <a:defRPr sz="1200"/>
            </a:lvl4pPr>
            <a:lvl5pPr marL="1371617" indent="0" algn="ctr">
              <a:buNone/>
              <a:defRPr sz="1200"/>
            </a:lvl5pPr>
            <a:lvl6pPr marL="1714521" indent="0" algn="ctr">
              <a:buNone/>
              <a:defRPr sz="1200"/>
            </a:lvl6pPr>
            <a:lvl7pPr marL="2057426" indent="0" algn="ctr">
              <a:buNone/>
              <a:defRPr sz="1200"/>
            </a:lvl7pPr>
            <a:lvl8pPr marL="2400330" indent="0" algn="ctr">
              <a:buNone/>
              <a:defRPr sz="1200"/>
            </a:lvl8pPr>
            <a:lvl9pPr marL="2743234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735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932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931742" y="997974"/>
            <a:ext cx="1761783" cy="49849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1" y="997973"/>
            <a:ext cx="6303092" cy="49849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452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648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537" y="1709741"/>
            <a:ext cx="7974051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6537" y="4589466"/>
            <a:ext cx="7974051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8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3pPr>
            <a:lvl4pPr marL="102871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1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2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2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3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3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209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478" y="922097"/>
            <a:ext cx="8018449" cy="112793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6540" y="2128686"/>
            <a:ext cx="3978313" cy="3844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2" y="2128686"/>
            <a:ext cx="3914774" cy="38444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3555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4416" y="929149"/>
            <a:ext cx="7980004" cy="76154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6538" y="1681165"/>
            <a:ext cx="3961644" cy="657225"/>
          </a:xfrm>
        </p:spPr>
        <p:txBody>
          <a:bodyPr anchor="b">
            <a:normAutofit/>
          </a:bodyPr>
          <a:lstStyle>
            <a:lvl1pPr marL="0" indent="0">
              <a:buNone/>
              <a:defRPr sz="1200" b="1">
                <a:latin typeface="+mj-lt"/>
              </a:defRPr>
            </a:lvl1pPr>
            <a:lvl2pPr marL="342905" indent="0">
              <a:buNone/>
              <a:defRPr sz="1500" b="1"/>
            </a:lvl2pPr>
            <a:lvl3pPr marL="685808" indent="0">
              <a:buNone/>
              <a:defRPr sz="1351" b="1"/>
            </a:lvl3pPr>
            <a:lvl4pPr marL="1028713" indent="0">
              <a:buNone/>
              <a:defRPr sz="1200" b="1"/>
            </a:lvl4pPr>
            <a:lvl5pPr marL="1371617" indent="0">
              <a:buNone/>
              <a:defRPr sz="1200" b="1"/>
            </a:lvl5pPr>
            <a:lvl6pPr marL="1714521" indent="0">
              <a:buNone/>
              <a:defRPr sz="1200" b="1"/>
            </a:lvl6pPr>
            <a:lvl7pPr marL="2057426" indent="0">
              <a:buNone/>
              <a:defRPr sz="1200" b="1"/>
            </a:lvl7pPr>
            <a:lvl8pPr marL="2400330" indent="0">
              <a:buNone/>
              <a:defRPr sz="1200" b="1"/>
            </a:lvl8pPr>
            <a:lvl9pPr marL="2743234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6538" y="2505077"/>
            <a:ext cx="3961644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1" y="1681165"/>
            <a:ext cx="3887391" cy="657225"/>
          </a:xfrm>
        </p:spPr>
        <p:txBody>
          <a:bodyPr anchor="b">
            <a:normAutofit/>
          </a:bodyPr>
          <a:lstStyle>
            <a:lvl1pPr marL="0" indent="0">
              <a:buNone/>
              <a:defRPr sz="1200" b="1">
                <a:latin typeface="+mj-lt"/>
              </a:defRPr>
            </a:lvl1pPr>
            <a:lvl2pPr marL="342905" indent="0">
              <a:buNone/>
              <a:defRPr sz="1500" b="1"/>
            </a:lvl2pPr>
            <a:lvl3pPr marL="685808" indent="0">
              <a:buNone/>
              <a:defRPr sz="1351" b="1"/>
            </a:lvl3pPr>
            <a:lvl4pPr marL="1028713" indent="0">
              <a:buNone/>
              <a:defRPr sz="1200" b="1"/>
            </a:lvl4pPr>
            <a:lvl5pPr marL="1371617" indent="0">
              <a:buNone/>
              <a:defRPr sz="1200" b="1"/>
            </a:lvl5pPr>
            <a:lvl6pPr marL="1714521" indent="0">
              <a:buNone/>
              <a:defRPr sz="1200" b="1"/>
            </a:lvl6pPr>
            <a:lvl7pPr marL="2057426" indent="0">
              <a:buNone/>
              <a:defRPr sz="1200" b="1"/>
            </a:lvl7pPr>
            <a:lvl8pPr marL="2400330" indent="0">
              <a:buNone/>
              <a:defRPr sz="1200" b="1"/>
            </a:lvl8pPr>
            <a:lvl9pPr marL="2743234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1" y="2505077"/>
            <a:ext cx="3887391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275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094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180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822" y="781666"/>
            <a:ext cx="3070199" cy="1223452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8"/>
            <a:ext cx="4629151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6196" y="2315498"/>
            <a:ext cx="3070199" cy="3553491"/>
          </a:xfrm>
        </p:spPr>
        <p:txBody>
          <a:bodyPr/>
          <a:lstStyle>
            <a:lvl1pPr marL="0" indent="0">
              <a:buNone/>
              <a:defRPr sz="1200"/>
            </a:lvl1pPr>
            <a:lvl2pPr marL="342905" indent="0">
              <a:buNone/>
              <a:defRPr sz="1051"/>
            </a:lvl2pPr>
            <a:lvl3pPr marL="685808" indent="0">
              <a:buNone/>
              <a:defRPr sz="900"/>
            </a:lvl3pPr>
            <a:lvl4pPr marL="1028713" indent="0">
              <a:buNone/>
              <a:defRPr sz="751"/>
            </a:lvl4pPr>
            <a:lvl5pPr marL="1371617" indent="0">
              <a:buNone/>
              <a:defRPr sz="751"/>
            </a:lvl5pPr>
            <a:lvl6pPr marL="1714521" indent="0">
              <a:buNone/>
              <a:defRPr sz="751"/>
            </a:lvl6pPr>
            <a:lvl7pPr marL="2057426" indent="0">
              <a:buNone/>
              <a:defRPr sz="751"/>
            </a:lvl7pPr>
            <a:lvl8pPr marL="2400330" indent="0">
              <a:buNone/>
              <a:defRPr sz="751"/>
            </a:lvl8pPr>
            <a:lvl9pPr marL="2743234" indent="0">
              <a:buNone/>
              <a:defRPr sz="75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202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509" y="1066803"/>
            <a:ext cx="3077573" cy="1317523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1066801"/>
            <a:ext cx="4629151" cy="4794250"/>
          </a:xfrm>
        </p:spPr>
        <p:txBody>
          <a:bodyPr/>
          <a:lstStyle>
            <a:lvl1pPr marL="0" indent="0">
              <a:buNone/>
              <a:defRPr sz="2400"/>
            </a:lvl1pPr>
            <a:lvl2pPr marL="342905" indent="0">
              <a:buNone/>
              <a:defRPr sz="2100"/>
            </a:lvl2pPr>
            <a:lvl3pPr marL="685808" indent="0">
              <a:buNone/>
              <a:defRPr sz="1800"/>
            </a:lvl3pPr>
            <a:lvl4pPr marL="1028713" indent="0">
              <a:buNone/>
              <a:defRPr sz="1500"/>
            </a:lvl4pPr>
            <a:lvl5pPr marL="1371617" indent="0">
              <a:buNone/>
              <a:defRPr sz="1500"/>
            </a:lvl5pPr>
            <a:lvl6pPr marL="1714521" indent="0">
              <a:buNone/>
              <a:defRPr sz="1500"/>
            </a:lvl6pPr>
            <a:lvl7pPr marL="2057426" indent="0">
              <a:buNone/>
              <a:defRPr sz="1500"/>
            </a:lvl7pPr>
            <a:lvl8pPr marL="2400330" indent="0">
              <a:buNone/>
              <a:defRPr sz="1500"/>
            </a:lvl8pPr>
            <a:lvl9pPr marL="2743234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12509" y="2552701"/>
            <a:ext cx="3077573" cy="3316288"/>
          </a:xfrm>
        </p:spPr>
        <p:txBody>
          <a:bodyPr/>
          <a:lstStyle>
            <a:lvl1pPr marL="0" indent="0">
              <a:buNone/>
              <a:defRPr sz="1200"/>
            </a:lvl1pPr>
            <a:lvl2pPr marL="342905" indent="0">
              <a:buNone/>
              <a:defRPr sz="1051"/>
            </a:lvl2pPr>
            <a:lvl3pPr marL="685808" indent="0">
              <a:buNone/>
              <a:defRPr sz="900"/>
            </a:lvl3pPr>
            <a:lvl4pPr marL="1028713" indent="0">
              <a:buNone/>
              <a:defRPr sz="751"/>
            </a:lvl4pPr>
            <a:lvl5pPr marL="1371617" indent="0">
              <a:buNone/>
              <a:defRPr sz="751"/>
            </a:lvl5pPr>
            <a:lvl6pPr marL="1714521" indent="0">
              <a:buNone/>
              <a:defRPr sz="751"/>
            </a:lvl6pPr>
            <a:lvl7pPr marL="2057426" indent="0">
              <a:buNone/>
              <a:defRPr sz="751"/>
            </a:lvl7pPr>
            <a:lvl8pPr marL="2400330" indent="0">
              <a:buNone/>
              <a:defRPr sz="751"/>
            </a:lvl8pPr>
            <a:lvl9pPr marL="2743234" indent="0">
              <a:buNone/>
              <a:defRPr sz="75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4/22/2024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066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478" y="922096"/>
            <a:ext cx="8018449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5478" y="2293127"/>
            <a:ext cx="8018449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77086" y="6356353"/>
            <a:ext cx="194444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/>
                </a:solidFill>
                <a:latin typeface="+mj-lt"/>
              </a:defRPr>
            </a:lvl1pPr>
          </a:lstStyle>
          <a:p>
            <a:fld id="{2F3E8B1C-86EF-43CF-8304-249481088644}" type="datetimeFigureOut">
              <a:rPr lang="en-US" smtClean="0"/>
              <a:pPr/>
              <a:t>4/22/2024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36539" y="6356353"/>
            <a:ext cx="340479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89258" y="6356353"/>
            <a:ext cx="5042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1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600075" y="723900"/>
            <a:ext cx="7943851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600075" y="6142781"/>
            <a:ext cx="794385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6470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8" rtl="0" eaLnBrk="1" latinLnBrk="0" hangingPunct="1">
        <a:lnSpc>
          <a:spcPct val="100000"/>
        </a:lnSpc>
        <a:spcBef>
          <a:spcPct val="0"/>
        </a:spcBef>
        <a:buNone/>
        <a:defRPr sz="3000" kern="1200" cap="all" spc="23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3" indent="-171453" algn="l" defTabSz="685808" rtl="0" eaLnBrk="1" latinLnBrk="0" hangingPunct="1">
        <a:lnSpc>
          <a:spcPct val="120000"/>
        </a:lnSpc>
        <a:spcBef>
          <a:spcPts val="751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7" indent="-171453" algn="l" defTabSz="685808" rtl="0" eaLnBrk="1" latinLnBrk="0" hangingPunct="1">
        <a:lnSpc>
          <a:spcPct val="12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857261" indent="-171453" algn="l" defTabSz="685808" rtl="0" eaLnBrk="1" latinLnBrk="0" hangingPunct="1">
        <a:lnSpc>
          <a:spcPct val="12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66" indent="-171453" algn="l" defTabSz="685808" rtl="0" eaLnBrk="1" latinLnBrk="0" hangingPunct="1">
        <a:lnSpc>
          <a:spcPct val="120000"/>
        </a:lnSpc>
        <a:spcBef>
          <a:spcPts val="375"/>
        </a:spcBef>
        <a:buFont typeface="Arial" panose="020B0604020202020204" pitchFamily="34" charset="0"/>
        <a:buChar char="•"/>
        <a:defRPr sz="105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70" indent="-171453" algn="l" defTabSz="685808" rtl="0" eaLnBrk="1" latinLnBrk="0" hangingPunct="1">
        <a:lnSpc>
          <a:spcPct val="120000"/>
        </a:lnSpc>
        <a:spcBef>
          <a:spcPts val="375"/>
        </a:spcBef>
        <a:buFont typeface="Arial" panose="020B0604020202020204" pitchFamily="34" charset="0"/>
        <a:buChar char="•"/>
        <a:defRPr sz="10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74" indent="-171453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879" indent="-171453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783" indent="-171453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687" indent="-171453" algn="l" defTabSz="685808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8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905" algn="l" defTabSz="685808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808" algn="l" defTabSz="685808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713" algn="l" defTabSz="685808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617" algn="l" defTabSz="685808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521" algn="l" defTabSz="685808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426" algn="l" defTabSz="685808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330" algn="l" defTabSz="685808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234" algn="l" defTabSz="685808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  <p15:guide id="3" orient="horz" pos="672" userDrawn="1">
          <p15:clr>
            <a:srgbClr val="F26B43"/>
          </p15:clr>
        </p15:guide>
        <p15:guide id="4" orient="horz" pos="912" userDrawn="1">
          <p15:clr>
            <a:srgbClr val="F26B43"/>
          </p15:clr>
        </p15:guide>
        <p15:guide id="5" pos="5383" userDrawn="1">
          <p15:clr>
            <a:srgbClr val="F26B43"/>
          </p15:clr>
        </p15:guide>
        <p15:guide id="6" pos="379" userDrawn="1">
          <p15:clr>
            <a:srgbClr val="F26B43"/>
          </p15:clr>
        </p15:guide>
        <p15:guide id="7" orient="horz" pos="3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8FA1E-60BB-2C62-A5EA-1708BC31D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8364" y="5270090"/>
            <a:ext cx="5880541" cy="806246"/>
          </a:xfrm>
          <a:solidFill>
            <a:srgbClr val="FFFFFF"/>
          </a:solidFill>
          <a:ln w="38100">
            <a:solidFill>
              <a:srgbClr val="404040"/>
            </a:solidFill>
            <a:miter lim="800000"/>
          </a:ln>
        </p:spPr>
        <p:txBody>
          <a:bodyPr vert="horz" lIns="121920" tIns="60960" rIns="121920" bIns="60960" rtlCol="0" anchor="ctr">
            <a:normAutofit/>
          </a:bodyPr>
          <a:lstStyle/>
          <a:p>
            <a:pPr algn="ctr"/>
            <a:r>
              <a:rPr lang="en-US" sz="2200" b="1" dirty="0">
                <a:solidFill>
                  <a:srgbClr val="404040"/>
                </a:solidFill>
              </a:rPr>
              <a:t>2024 PASSING CONCEPT -  2 MAN SNAG</a:t>
            </a: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72BFA35D-989D-CBEE-C0AC-64AB958467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269" y="1339191"/>
            <a:ext cx="7887621" cy="2147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1804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73AFB-6499-7E3E-8361-B3A8B9601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SNAG ROUTE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D033E6-B85B-0806-9DA1-95D5D337B6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9288" y="2069694"/>
            <a:ext cx="3914774" cy="3844414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VS. COV 3</a:t>
            </a:r>
          </a:p>
        </p:txBody>
      </p:sp>
      <p:pic>
        <p:nvPicPr>
          <p:cNvPr id="5" name="Content Placeholder 5">
            <a:extLst>
              <a:ext uri="{FF2B5EF4-FFF2-40B4-BE49-F238E27FC236}">
                <a16:creationId xmlns:a16="http://schemas.microsoft.com/office/drawing/2014/main" id="{D1472F52-3CE6-E074-38A3-1123620EF6D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87537" y="2587309"/>
            <a:ext cx="3978275" cy="2603519"/>
          </a:xfrm>
        </p:spPr>
      </p:pic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29B143B7-C5E3-5659-3FD3-BD345F7D0990}"/>
              </a:ext>
            </a:extLst>
          </p:cNvPr>
          <p:cNvSpPr txBox="1">
            <a:spLocks/>
          </p:cNvSpPr>
          <p:nvPr/>
        </p:nvSpPr>
        <p:spPr>
          <a:xfrm>
            <a:off x="4570159" y="2064778"/>
            <a:ext cx="3914774" cy="38444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3" indent="-171453" algn="l" defTabSz="685808" rtl="0" eaLnBrk="1" latinLnBrk="0" hangingPunct="1">
              <a:lnSpc>
                <a:spcPct val="120000"/>
              </a:lnSpc>
              <a:spcBef>
                <a:spcPts val="751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7" indent="-171453" algn="l" defTabSz="685808" rtl="0" eaLnBrk="1" latinLnBrk="0" hangingPunct="1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61" indent="-171453" algn="l" defTabSz="685808" rtl="0" eaLnBrk="1" latinLnBrk="0" hangingPunct="1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66" indent="-171453" algn="l" defTabSz="685808" rtl="0" eaLnBrk="1" latinLnBrk="0" hangingPunct="1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0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70" indent="-171453" algn="l" defTabSz="685808" rtl="0" eaLnBrk="1" latinLnBrk="0" hangingPunct="1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0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74" indent="-171453" algn="l" defTabSz="685808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79" indent="-171453" algn="l" defTabSz="685808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83" indent="-171453" algn="l" defTabSz="685808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87" indent="-171453" algn="l" defTabSz="685808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VS. MAN</a:t>
            </a:r>
          </a:p>
        </p:txBody>
      </p:sp>
      <p:pic>
        <p:nvPicPr>
          <p:cNvPr id="7" name="Content Placeholder 7">
            <a:extLst>
              <a:ext uri="{FF2B5EF4-FFF2-40B4-BE49-F238E27FC236}">
                <a16:creationId xmlns:a16="http://schemas.microsoft.com/office/drawing/2014/main" id="{008916E3-EA4D-9A10-A11C-A2742BFDBA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9152" y="2587309"/>
            <a:ext cx="3914775" cy="2426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2425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24EAC-9417-10AE-AF8C-CDEF544C4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SNAG ROUTE 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0C48E97C-F4A2-68D3-2DCB-EE131B34DAF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79940" y="2487563"/>
            <a:ext cx="3914774" cy="2468539"/>
          </a:xfr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C06822E-1DEF-F9CE-F545-532DBF7EB5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9939" y="2050027"/>
            <a:ext cx="3914774" cy="3844414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VS. COV 2 (ROLL COR)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4065768-649D-FEC3-EC58-94E2A60513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4037" y="2490607"/>
            <a:ext cx="3978275" cy="2465495"/>
          </a:xfrm>
          <a:prstGeom prst="rect">
            <a:avLst/>
          </a:prstGeom>
        </p:spPr>
      </p:pic>
      <p:sp>
        <p:nvSpPr>
          <p:cNvPr id="5" name="Content Placeholder 6">
            <a:extLst>
              <a:ext uri="{FF2B5EF4-FFF2-40B4-BE49-F238E27FC236}">
                <a16:creationId xmlns:a16="http://schemas.microsoft.com/office/drawing/2014/main" id="{DE24D5BA-CE28-F5AA-1D19-D1F97D592882}"/>
              </a:ext>
            </a:extLst>
          </p:cNvPr>
          <p:cNvSpPr txBox="1">
            <a:spLocks/>
          </p:cNvSpPr>
          <p:nvPr/>
        </p:nvSpPr>
        <p:spPr>
          <a:xfrm>
            <a:off x="4707789" y="2045113"/>
            <a:ext cx="3914774" cy="38444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3" indent="-171453" algn="l" defTabSz="685808" rtl="0" eaLnBrk="1" latinLnBrk="0" hangingPunct="1">
              <a:lnSpc>
                <a:spcPct val="120000"/>
              </a:lnSpc>
              <a:spcBef>
                <a:spcPts val="751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7" indent="-171453" algn="l" defTabSz="685808" rtl="0" eaLnBrk="1" latinLnBrk="0" hangingPunct="1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61" indent="-171453" algn="l" defTabSz="685808" rtl="0" eaLnBrk="1" latinLnBrk="0" hangingPunct="1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66" indent="-171453" algn="l" defTabSz="685808" rtl="0" eaLnBrk="1" latinLnBrk="0" hangingPunct="1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0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70" indent="-171453" algn="l" defTabSz="685808" rtl="0" eaLnBrk="1" latinLnBrk="0" hangingPunct="1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0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74" indent="-171453" algn="l" defTabSz="685808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79" indent="-171453" algn="l" defTabSz="685808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83" indent="-171453" algn="l" defTabSz="685808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87" indent="-171453" algn="l" defTabSz="685808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TEXACO (SNAG SLUGGO)</a:t>
            </a:r>
          </a:p>
        </p:txBody>
      </p:sp>
    </p:spTree>
    <p:extLst>
      <p:ext uri="{BB962C8B-B14F-4D97-AF65-F5344CB8AC3E}">
        <p14:creationId xmlns:p14="http://schemas.microsoft.com/office/powerpoint/2010/main" val="26774678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12B69-8008-FC37-9DD4-0A77EC6C7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478" y="816593"/>
            <a:ext cx="8018449" cy="49472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MAN SNAG – BACKSIDE TAGS 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9E91BBBC-37F6-DEF2-B992-AD7A8E509063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72968" y="1311315"/>
            <a:ext cx="3845554" cy="4752865"/>
          </a:xfrm>
        </p:spPr>
      </p:pic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0EB2007-AA41-6A45-3C03-30486EFCDA0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525478" y="1311314"/>
            <a:ext cx="3845555" cy="4752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3588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12B69-8008-FC37-9DD4-0A77EC6C7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5478" y="816593"/>
            <a:ext cx="8018449" cy="49472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MAN SNAG – BACKSIDE TAGS </a:t>
            </a:r>
          </a:p>
        </p:txBody>
      </p:sp>
      <p:pic>
        <p:nvPicPr>
          <p:cNvPr id="10" name="Content Placeholder 5">
            <a:extLst>
              <a:ext uri="{FF2B5EF4-FFF2-40B4-BE49-F238E27FC236}">
                <a16:creationId xmlns:a16="http://schemas.microsoft.com/office/drawing/2014/main" id="{85610077-9DB2-E564-60A4-146E523F733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25479" y="1311314"/>
            <a:ext cx="3750095" cy="4730093"/>
          </a:xfrm>
        </p:spPr>
      </p:pic>
    </p:spTree>
    <p:extLst>
      <p:ext uri="{BB962C8B-B14F-4D97-AF65-F5344CB8AC3E}">
        <p14:creationId xmlns:p14="http://schemas.microsoft.com/office/powerpoint/2010/main" val="8704891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790095C-7CF7-8EEC-CAD2-BA7933DE22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948" y="756343"/>
            <a:ext cx="8244349" cy="534531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2E14024-8722-8F0D-3A31-B02BFDB652B7}"/>
              </a:ext>
            </a:extLst>
          </p:cNvPr>
          <p:cNvSpPr txBox="1"/>
          <p:nvPr/>
        </p:nvSpPr>
        <p:spPr>
          <a:xfrm>
            <a:off x="616946" y="271749"/>
            <a:ext cx="172649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MAN SNAG</a:t>
            </a:r>
          </a:p>
        </p:txBody>
      </p:sp>
    </p:spTree>
    <p:extLst>
      <p:ext uri="{BB962C8B-B14F-4D97-AF65-F5344CB8AC3E}">
        <p14:creationId xmlns:p14="http://schemas.microsoft.com/office/powerpoint/2010/main" val="11110389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2E14024-8722-8F0D-3A31-B02BFDB652B7}"/>
              </a:ext>
            </a:extLst>
          </p:cNvPr>
          <p:cNvSpPr txBox="1"/>
          <p:nvPr/>
        </p:nvSpPr>
        <p:spPr>
          <a:xfrm>
            <a:off x="616946" y="271749"/>
            <a:ext cx="172649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MAN SNAG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CA91716-0332-EE24-1E5E-831B4794D3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194" y="771833"/>
            <a:ext cx="8101779" cy="5368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3232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08201-B393-AD74-3A1D-4BD5E6F51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6876" y="922096"/>
            <a:ext cx="5137051" cy="1371030"/>
          </a:xfrm>
        </p:spPr>
        <p:txBody>
          <a:bodyPr/>
          <a:lstStyle/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WIDE VISION</a:t>
            </a:r>
            <a:b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NARROW VISION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6B17451-A932-F805-5E6A-C2B94C5579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06876" y="2293126"/>
            <a:ext cx="5228711" cy="3842667"/>
          </a:xfrm>
        </p:spPr>
      </p:pic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27A563A7-732B-1037-4157-5BD6DAFE3EF2}"/>
              </a:ext>
            </a:extLst>
          </p:cNvPr>
          <p:cNvSpPr txBox="1">
            <a:spLocks/>
          </p:cNvSpPr>
          <p:nvPr/>
        </p:nvSpPr>
        <p:spPr>
          <a:xfrm>
            <a:off x="404353" y="791526"/>
            <a:ext cx="2910863" cy="2320386"/>
          </a:xfrm>
          <a:prstGeom prst="rect">
            <a:avLst/>
          </a:prstGeom>
        </p:spPr>
        <p:txBody>
          <a:bodyPr>
            <a:noAutofit/>
          </a:bodyPr>
          <a:lstStyle>
            <a:lvl1pPr marL="171453" indent="-171453" algn="l" defTabSz="685808" rtl="0" eaLnBrk="1" latinLnBrk="0" hangingPunct="1">
              <a:lnSpc>
                <a:spcPct val="120000"/>
              </a:lnSpc>
              <a:spcBef>
                <a:spcPts val="751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7" indent="-171453" algn="l" defTabSz="685808" rtl="0" eaLnBrk="1" latinLnBrk="0" hangingPunct="1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61" indent="-171453" algn="l" defTabSz="685808" rtl="0" eaLnBrk="1" latinLnBrk="0" hangingPunct="1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66" indent="-171453" algn="l" defTabSz="685808" rtl="0" eaLnBrk="1" latinLnBrk="0" hangingPunct="1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0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70" indent="-171453" algn="l" defTabSz="685808" rtl="0" eaLnBrk="1" latinLnBrk="0" hangingPunct="1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0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74" indent="-171453" algn="l" defTabSz="685808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79" indent="-171453" algn="l" defTabSz="685808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83" indent="-171453" algn="l" defTabSz="685808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87" indent="-171453" algn="l" defTabSz="685808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CONCEPT: 2 MAN SNAG / BACKSIDE DAGGER</a:t>
            </a:r>
          </a:p>
          <a:p>
            <a:r>
              <a:rPr lang="en-US" sz="1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CODE WORD: DAGGER EXXON</a:t>
            </a:r>
          </a:p>
          <a:p>
            <a:r>
              <a:rPr lang="en-US" sz="1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PROTECTION CALL: 52-53 “HOT” SWING</a:t>
            </a:r>
          </a:p>
          <a:p>
            <a:r>
              <a:rPr lang="en-US" sz="1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FOOTWORK: 1 PIECE - POWER</a:t>
            </a:r>
          </a:p>
          <a:p>
            <a:r>
              <a:rPr lang="en-US" sz="1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ALERT: SPLIT SAFETY – COV 4:  </a:t>
            </a:r>
            <a:r>
              <a:rPr lang="en-US" sz="1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 – F – Y </a:t>
            </a:r>
          </a:p>
          <a:p>
            <a:r>
              <a:rPr lang="en-US" sz="1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HOT: 1</a:t>
            </a:r>
            <a:r>
              <a:rPr lang="en-US" sz="1000" b="1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sz="1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BACKER PROTECTION SIDE</a:t>
            </a:r>
          </a:p>
          <a:p>
            <a:r>
              <a:rPr lang="en-US" sz="1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WIDE VISION: POST / SPLIT SAFETY / PRESSURE</a:t>
            </a:r>
          </a:p>
          <a:p>
            <a:r>
              <a:rPr lang="en-US" sz="1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NARROW VISION: CURL – FLAT DEFENDER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E964C89-C661-4670-BCF3-2CC4F7EB5421}"/>
              </a:ext>
            </a:extLst>
          </p:cNvPr>
          <p:cNvSpPr txBox="1"/>
          <p:nvPr/>
        </p:nvSpPr>
        <p:spPr>
          <a:xfrm>
            <a:off x="334293" y="3111912"/>
            <a:ext cx="3047999" cy="29700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WIDE VISION:</a:t>
            </a:r>
          </a:p>
          <a:p>
            <a:pPr lvl="1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SPLIT SAFETY -</a:t>
            </a:r>
          </a:p>
          <a:p>
            <a:pPr lvl="1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 SAFETY -</a:t>
            </a:r>
          </a:p>
          <a:p>
            <a:pPr lvl="1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PRESSURE -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1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NARROW VISION:</a:t>
            </a:r>
          </a:p>
          <a:p>
            <a:pPr lvl="1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SPLIT SAFETY – CORNER</a:t>
            </a:r>
            <a:endParaRPr lang="en-US" sz="11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ALERT CV 4 – SS </a:t>
            </a:r>
            <a:endParaRPr lang="en-US" sz="11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POST SAFETY – WILL BACKER</a:t>
            </a:r>
            <a:endParaRPr lang="en-US" sz="11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PRESSURE – WILL BACKER </a:t>
            </a:r>
            <a:endParaRPr lang="en-US" sz="1100" b="1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/>
            <a:endParaRPr lang="en-US" sz="11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PROGRESSION:</a:t>
            </a:r>
          </a:p>
          <a:p>
            <a:pPr lvl="1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VS CV 4 – ALERT 1</a:t>
            </a:r>
            <a:r>
              <a:rPr lang="en-US" sz="1100" b="1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NV SS </a:t>
            </a:r>
            <a:r>
              <a:rPr lang="en-US" sz="11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(Z – F – Y)</a:t>
            </a:r>
          </a:p>
          <a:p>
            <a:pPr lvl="1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VS CV 2/6 – 1</a:t>
            </a:r>
            <a:r>
              <a:rPr lang="en-US" sz="1100" b="1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NV “WILL” </a:t>
            </a:r>
            <a:r>
              <a:rPr lang="en-US" sz="11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(X – F – Y)</a:t>
            </a:r>
          </a:p>
          <a:p>
            <a:pPr lvl="1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VS CV 3 – 1</a:t>
            </a:r>
            <a:r>
              <a:rPr lang="en-US" sz="1100" b="1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NV “WILL” </a:t>
            </a:r>
            <a:r>
              <a:rPr lang="en-US" sz="11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(T – X – F)</a:t>
            </a:r>
          </a:p>
          <a:p>
            <a:pPr lvl="1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VS 1F – </a:t>
            </a:r>
            <a:r>
              <a:rPr lang="en-US" sz="11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“BEST MAN MATCH-UP”</a:t>
            </a:r>
          </a:p>
          <a:p>
            <a:pPr lvl="1"/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VS PRESSURE – 1</a:t>
            </a:r>
            <a:r>
              <a:rPr lang="en-US" sz="1100" b="1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sz="11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NV “WILL” HOT </a:t>
            </a:r>
            <a:r>
              <a:rPr lang="en-US" sz="11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(T – Y)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B04A0B7-B142-07A7-E6A5-852BCC237C9F}"/>
              </a:ext>
            </a:extLst>
          </p:cNvPr>
          <p:cNvSpPr txBox="1"/>
          <p:nvPr/>
        </p:nvSpPr>
        <p:spPr>
          <a:xfrm>
            <a:off x="6061587" y="1991033"/>
            <a:ext cx="2807110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EARLY 53 DAGGER EXXON</a:t>
            </a:r>
          </a:p>
        </p:txBody>
      </p:sp>
    </p:spTree>
    <p:extLst>
      <p:ext uri="{BB962C8B-B14F-4D97-AF65-F5344CB8AC3E}">
        <p14:creationId xmlns:p14="http://schemas.microsoft.com/office/powerpoint/2010/main" val="2672969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460C0-54D7-B22E-D8D9-A532E80DC7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8820" y="117987"/>
            <a:ext cx="7492181" cy="599767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2400" b="1" dirty="0"/>
              <a:t>PASS GAME – BUILD THE SNAG GAME</a:t>
            </a:r>
            <a:br>
              <a:rPr lang="en-US" b="1" dirty="0"/>
            </a:br>
            <a:endParaRPr lang="en-US" sz="2667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C83159-13BB-D512-F7D7-7C9F5A0ED1B6}"/>
              </a:ext>
            </a:extLst>
          </p:cNvPr>
          <p:cNvSpPr txBox="1"/>
          <p:nvPr/>
        </p:nvSpPr>
        <p:spPr>
          <a:xfrm>
            <a:off x="854298" y="1297406"/>
            <a:ext cx="5128327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+mj-lt"/>
              </a:rPr>
              <a:t>PROCESS:</a:t>
            </a:r>
          </a:p>
          <a:p>
            <a:endParaRPr lang="en-US" sz="1400" b="1" dirty="0">
              <a:latin typeface="+mj-lt"/>
            </a:endParaRPr>
          </a:p>
          <a:p>
            <a:pPr marL="381005" indent="-381005">
              <a:buFont typeface="Arial" panose="020B0604020202020204" pitchFamily="34" charset="0"/>
              <a:buChar char="•"/>
            </a:pPr>
            <a:r>
              <a:rPr lang="en-US" sz="1400" b="1" dirty="0">
                <a:latin typeface="+mj-lt"/>
              </a:rPr>
              <a:t>NUMBERS – LEVERAGE – SPACE</a:t>
            </a:r>
          </a:p>
          <a:p>
            <a:pPr marL="381005" indent="-381005">
              <a:buFont typeface="Arial" panose="020B0604020202020204" pitchFamily="34" charset="0"/>
              <a:buChar char="•"/>
            </a:pPr>
            <a:r>
              <a:rPr lang="en-US" sz="1400" b="1" dirty="0">
                <a:latin typeface="+mj-lt"/>
              </a:rPr>
              <a:t>CONFLICT PROGRESSION CONCEPTS WITH COVERAGE ALERTS</a:t>
            </a:r>
          </a:p>
          <a:p>
            <a:pPr marL="381005" indent="-381005">
              <a:buFont typeface="Arial" panose="020B0604020202020204" pitchFamily="34" charset="0"/>
              <a:buChar char="•"/>
            </a:pPr>
            <a:r>
              <a:rPr lang="en-US" sz="1400" b="1" dirty="0">
                <a:latin typeface="+mj-lt"/>
              </a:rPr>
              <a:t>BALL OUT QUICKLY</a:t>
            </a:r>
          </a:p>
          <a:p>
            <a:pPr marL="381005" indent="-381005">
              <a:buFont typeface="Arial" panose="020B0604020202020204" pitchFamily="34" charset="0"/>
              <a:buChar char="•"/>
            </a:pPr>
            <a:r>
              <a:rPr lang="en-US" sz="1400" b="1" dirty="0">
                <a:latin typeface="+mj-lt"/>
              </a:rPr>
              <a:t>QB FRIENDLY </a:t>
            </a:r>
          </a:p>
          <a:p>
            <a:pPr marL="381005" indent="-381005">
              <a:buFont typeface="Arial" panose="020B0604020202020204" pitchFamily="34" charset="0"/>
              <a:buChar char="•"/>
            </a:pPr>
            <a:r>
              <a:rPr lang="en-US" sz="1400" b="1" dirty="0">
                <a:latin typeface="+mj-lt"/>
              </a:rPr>
              <a:t>CONTROLLED PASSING GAME / HIGH PERCENTANGE</a:t>
            </a:r>
          </a:p>
          <a:p>
            <a:pPr marL="381005" indent="-381005">
              <a:buFont typeface="Arial" panose="020B0604020202020204" pitchFamily="34" charset="0"/>
              <a:buChar char="•"/>
            </a:pPr>
            <a:r>
              <a:rPr lang="en-US" sz="1400" b="1" dirty="0">
                <a:latin typeface="+mj-lt"/>
              </a:rPr>
              <a:t>TREAT AS A RUN</a:t>
            </a:r>
          </a:p>
          <a:p>
            <a:pPr marL="381005" indent="-381005">
              <a:buFont typeface="Arial" panose="020B0604020202020204" pitchFamily="34" charset="0"/>
              <a:buChar char="•"/>
            </a:pPr>
            <a:r>
              <a:rPr lang="en-US" sz="1400" b="1" dirty="0">
                <a:latin typeface="+mj-lt"/>
              </a:rPr>
              <a:t>ZONE ANSWER / MAN ANSWER / PRESSURE ANSWER</a:t>
            </a:r>
          </a:p>
          <a:p>
            <a:pPr marL="381005" indent="-381005">
              <a:buFont typeface="Arial" panose="020B0604020202020204" pitchFamily="34" charset="0"/>
              <a:buChar char="•"/>
            </a:pPr>
            <a:r>
              <a:rPr lang="en-US" sz="1400" b="1" dirty="0">
                <a:latin typeface="+mj-lt"/>
              </a:rPr>
              <a:t>ROUTE DRIVEN BY DEFENDERS REACTION</a:t>
            </a:r>
          </a:p>
          <a:p>
            <a:pPr marL="381005" indent="-381005">
              <a:buFont typeface="Arial" panose="020B0604020202020204" pitchFamily="34" charset="0"/>
              <a:buChar char="•"/>
            </a:pPr>
            <a:r>
              <a:rPr lang="en-US" sz="1400" b="1" dirty="0">
                <a:latin typeface="+mj-lt"/>
              </a:rPr>
              <a:t>FORMATIONS CHANGE COVERAGE</a:t>
            </a:r>
          </a:p>
          <a:p>
            <a:pPr marL="381005" indent="-381005">
              <a:buFont typeface="Arial" panose="020B0604020202020204" pitchFamily="34" charset="0"/>
              <a:buChar char="•"/>
            </a:pPr>
            <a:r>
              <a:rPr lang="en-US" sz="1400" b="1" dirty="0">
                <a:latin typeface="+mj-lt"/>
              </a:rPr>
              <a:t>QUICK MOTION FROM BACKFIELD CHANGE LB’ER SPACING</a:t>
            </a:r>
          </a:p>
          <a:p>
            <a:pPr marL="381005" indent="-381005">
              <a:buFont typeface="Arial" panose="020B0604020202020204" pitchFamily="34" charset="0"/>
              <a:buChar char="•"/>
            </a:pPr>
            <a:r>
              <a:rPr lang="en-US" sz="1400" b="1" dirty="0">
                <a:latin typeface="+mj-lt"/>
              </a:rPr>
              <a:t>ALIGNMENT CHANGE LEVERAGE</a:t>
            </a:r>
          </a:p>
          <a:p>
            <a:pPr marL="381005" indent="-381005">
              <a:buFont typeface="Arial" panose="020B0604020202020204" pitchFamily="34" charset="0"/>
              <a:buChar char="•"/>
            </a:pPr>
            <a:r>
              <a:rPr lang="en-US" sz="1400" b="1" dirty="0">
                <a:latin typeface="+mj-lt"/>
              </a:rPr>
              <a:t>MAKE THEM DEFEND HORIZONTALLY (FIELD / BOUNDARY)</a:t>
            </a:r>
          </a:p>
          <a:p>
            <a:pPr marL="381005" indent="-381005">
              <a:buFont typeface="Arial" panose="020B0604020202020204" pitchFamily="34" charset="0"/>
              <a:buChar char="•"/>
            </a:pPr>
            <a:r>
              <a:rPr lang="en-US" sz="1400" b="1" dirty="0">
                <a:latin typeface="+mj-lt"/>
              </a:rPr>
              <a:t>TEMPO PASS CONCEPT</a:t>
            </a:r>
          </a:p>
          <a:p>
            <a:pPr marL="381005" indent="-381005">
              <a:buFont typeface="Arial" panose="020B0604020202020204" pitchFamily="34" charset="0"/>
              <a:buChar char="•"/>
            </a:pPr>
            <a:r>
              <a:rPr lang="en-US" sz="1400" b="1" dirty="0">
                <a:latin typeface="+mj-lt"/>
              </a:rPr>
              <a:t>PROTECT YOUR SCREENS, RUNS &amp; RPO’S</a:t>
            </a:r>
          </a:p>
          <a:p>
            <a:pPr marL="381005" indent="-381005">
              <a:buFont typeface="Arial" panose="020B0604020202020204" pitchFamily="34" charset="0"/>
              <a:buChar char="•"/>
            </a:pPr>
            <a:r>
              <a:rPr lang="en-US" sz="1400" b="1" dirty="0">
                <a:latin typeface="+mj-lt"/>
              </a:rPr>
              <a:t>MULTIPLY FORMATIONS, MOTIONS SAME CONCEPT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4B3FCCB-45B3-CE08-6AB2-9193AF8DC4F3}"/>
              </a:ext>
            </a:extLst>
          </p:cNvPr>
          <p:cNvSpPr txBox="1"/>
          <p:nvPr/>
        </p:nvSpPr>
        <p:spPr>
          <a:xfrm>
            <a:off x="249614" y="5603059"/>
            <a:ext cx="8530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latin typeface="+mj-lt"/>
              </a:rPr>
              <a:t>“ BALL OUT QUICKLY, RUN AFTER CATCH”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ABB96D6-4D43-FCB9-E1C3-F6F8AA1B3CE4}"/>
              </a:ext>
            </a:extLst>
          </p:cNvPr>
          <p:cNvSpPr txBox="1"/>
          <p:nvPr/>
        </p:nvSpPr>
        <p:spPr>
          <a:xfrm>
            <a:off x="1361768" y="5142271"/>
            <a:ext cx="184731" cy="2668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639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42E9D8-D0A1-E05D-AC79-D613B12E55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92B06-753F-8E01-4CCF-9AB59525B5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8820" y="152400"/>
            <a:ext cx="7492181" cy="585018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2400" b="1" dirty="0"/>
              <a:t>BASICS</a:t>
            </a:r>
            <a:br>
              <a:rPr lang="en-US" b="1" dirty="0"/>
            </a:br>
            <a:endParaRPr lang="en-US" sz="2667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F174BB-1C4E-E2A4-48FD-1DF965CCDFD1}"/>
              </a:ext>
            </a:extLst>
          </p:cNvPr>
          <p:cNvSpPr txBox="1"/>
          <p:nvPr/>
        </p:nvSpPr>
        <p:spPr>
          <a:xfrm>
            <a:off x="557981" y="982176"/>
            <a:ext cx="5528437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+mj-lt"/>
              </a:rPr>
              <a:t>OFFENSIVE LINE:</a:t>
            </a:r>
          </a:p>
          <a:p>
            <a:pPr marL="459486" lvl="1" indent="-171450">
              <a:buFont typeface="Arial" panose="020B0604020202020204" pitchFamily="34" charset="0"/>
              <a:buChar char="•"/>
            </a:pPr>
            <a:r>
              <a:rPr lang="en-US" sz="1200" b="1" dirty="0">
                <a:latin typeface="+mj-lt"/>
              </a:rPr>
              <a:t>PRIMARILY A 5 MAN PROTECTION PASS CONCEPT</a:t>
            </a:r>
          </a:p>
          <a:p>
            <a:pPr marL="459486" lvl="1" indent="-171450">
              <a:buFont typeface="Arial" panose="020B0604020202020204" pitchFamily="34" charset="0"/>
              <a:buChar char="•"/>
            </a:pPr>
            <a:r>
              <a:rPr lang="en-US" sz="1200" b="1" dirty="0">
                <a:latin typeface="+mj-lt"/>
              </a:rPr>
              <a:t>TREAT PROTECTION RULES SAME AS ZONE READ (OT TO PROTECTION – SIFT)</a:t>
            </a:r>
          </a:p>
          <a:p>
            <a:pPr marL="459486" lvl="1" indent="-171450">
              <a:buFont typeface="Arial" panose="020B0604020202020204" pitchFamily="34" charset="0"/>
              <a:buChar char="•"/>
            </a:pPr>
            <a:r>
              <a:rPr lang="en-US" sz="1200" b="1" dirty="0">
                <a:latin typeface="+mj-lt"/>
              </a:rPr>
              <a:t>BALL OUT QUICKLY – JUMP SET</a:t>
            </a:r>
          </a:p>
          <a:p>
            <a:pPr lvl="1"/>
            <a:endParaRPr lang="en-US" sz="1200" b="1" dirty="0">
              <a:latin typeface="+mj-lt"/>
            </a:endParaRPr>
          </a:p>
          <a:p>
            <a:r>
              <a:rPr lang="en-US" sz="1200" b="1" dirty="0">
                <a:latin typeface="+mj-lt"/>
              </a:rPr>
              <a:t>RUNNING BACK:</a:t>
            </a:r>
          </a:p>
          <a:p>
            <a:pPr marL="459486" lvl="1" indent="-171450">
              <a:buFont typeface="Arial" panose="020B0604020202020204" pitchFamily="34" charset="0"/>
              <a:buChar char="•"/>
            </a:pPr>
            <a:r>
              <a:rPr lang="en-US" sz="1200" b="1" dirty="0">
                <a:latin typeface="+mj-lt"/>
              </a:rPr>
              <a:t>FREE RELEASE  </a:t>
            </a:r>
          </a:p>
          <a:p>
            <a:pPr marL="459486" lvl="1" indent="-171450">
              <a:buFont typeface="Arial" panose="020B0604020202020204" pitchFamily="34" charset="0"/>
              <a:buChar char="•"/>
            </a:pPr>
            <a:r>
              <a:rPr lang="en-US" sz="1200" b="1" dirty="0">
                <a:latin typeface="+mj-lt"/>
              </a:rPr>
              <a:t>LEVERAGE THE DEFENSE</a:t>
            </a:r>
          </a:p>
          <a:p>
            <a:pPr marL="459486" lvl="1" indent="-171450">
              <a:buFont typeface="Arial" panose="020B0604020202020204" pitchFamily="34" charset="0"/>
              <a:buChar char="•"/>
            </a:pPr>
            <a:r>
              <a:rPr lang="en-US" sz="1200" b="1" dirty="0">
                <a:latin typeface="+mj-lt"/>
              </a:rPr>
              <a:t>MAN TAGS</a:t>
            </a:r>
          </a:p>
          <a:p>
            <a:pPr marL="459486" lvl="1" indent="-171450">
              <a:buFont typeface="Arial" panose="020B0604020202020204" pitchFamily="34" charset="0"/>
              <a:buChar char="•"/>
            </a:pPr>
            <a:r>
              <a:rPr lang="en-US" sz="1200" b="1" dirty="0">
                <a:latin typeface="+mj-lt"/>
              </a:rPr>
              <a:t>“HOT” RECEIVER</a:t>
            </a:r>
          </a:p>
          <a:p>
            <a:endParaRPr lang="en-US" sz="1200" b="1" dirty="0">
              <a:latin typeface="+mj-lt"/>
            </a:endParaRPr>
          </a:p>
          <a:p>
            <a:r>
              <a:rPr lang="en-US" sz="1200" b="1" dirty="0">
                <a:latin typeface="+mj-lt"/>
              </a:rPr>
              <a:t>RECEIVERS:</a:t>
            </a:r>
          </a:p>
          <a:p>
            <a:pPr marL="459486" lvl="1" indent="-171450">
              <a:buFont typeface="Arial" panose="020B0604020202020204" pitchFamily="34" charset="0"/>
              <a:buChar char="•"/>
            </a:pPr>
            <a:r>
              <a:rPr lang="en-US" sz="1200" b="1" dirty="0">
                <a:latin typeface="+mj-lt"/>
              </a:rPr>
              <a:t>ALIGNMENT</a:t>
            </a:r>
          </a:p>
          <a:p>
            <a:pPr marL="459486" lvl="1" indent="-171450">
              <a:buFont typeface="Arial" panose="020B0604020202020204" pitchFamily="34" charset="0"/>
              <a:buChar char="•"/>
            </a:pPr>
            <a:r>
              <a:rPr lang="en-US" sz="1200" b="1" dirty="0">
                <a:latin typeface="+mj-lt"/>
              </a:rPr>
              <a:t>I CROSS HIS FACE, HE CROSSES MINE </a:t>
            </a:r>
          </a:p>
          <a:p>
            <a:pPr marL="459486" lvl="1" indent="-171450">
              <a:buFont typeface="Arial" panose="020B0604020202020204" pitchFamily="34" charset="0"/>
              <a:buChar char="•"/>
            </a:pPr>
            <a:r>
              <a:rPr lang="en-US" sz="1200" b="1" dirty="0">
                <a:latin typeface="+mj-lt"/>
              </a:rPr>
              <a:t>EYES TO QB WHEN YOU WANT THE BALL</a:t>
            </a:r>
          </a:p>
          <a:p>
            <a:pPr marL="459486" lvl="1" indent="-171450">
              <a:buFont typeface="Arial" panose="020B0604020202020204" pitchFamily="34" charset="0"/>
              <a:buChar char="•"/>
            </a:pPr>
            <a:r>
              <a:rPr lang="en-US" sz="1200" b="1" dirty="0">
                <a:latin typeface="+mj-lt"/>
              </a:rPr>
              <a:t>MAN ADJUSTMENT</a:t>
            </a:r>
          </a:p>
          <a:p>
            <a:pPr marL="459486" lvl="1" indent="-171450">
              <a:buFont typeface="Arial" panose="020B0604020202020204" pitchFamily="34" charset="0"/>
              <a:buChar char="•"/>
            </a:pPr>
            <a:r>
              <a:rPr lang="en-US" sz="1200" b="1" dirty="0">
                <a:latin typeface="+mj-lt"/>
              </a:rPr>
              <a:t>PRESSURE ADJUSTMENT</a:t>
            </a:r>
          </a:p>
          <a:p>
            <a:pPr marL="459486" lvl="1" indent="-171450">
              <a:buFont typeface="Arial" panose="020B0604020202020204" pitchFamily="34" charset="0"/>
              <a:buChar char="•"/>
            </a:pPr>
            <a:r>
              <a:rPr lang="en-US" sz="1200" b="1" dirty="0">
                <a:latin typeface="+mj-lt"/>
              </a:rPr>
              <a:t>TIGHT TURN</a:t>
            </a:r>
          </a:p>
          <a:p>
            <a:pPr marL="459486" lvl="1" indent="-171450">
              <a:buFont typeface="Arial" panose="020B0604020202020204" pitchFamily="34" charset="0"/>
              <a:buChar char="•"/>
            </a:pPr>
            <a:r>
              <a:rPr lang="en-US" sz="1200" b="1" dirty="0">
                <a:latin typeface="+mj-lt"/>
              </a:rPr>
              <a:t>VERTICIAL RUNNER AFTER CATCH</a:t>
            </a:r>
          </a:p>
          <a:p>
            <a:endParaRPr lang="en-US" sz="1200" b="1" dirty="0">
              <a:latin typeface="+mj-lt"/>
            </a:endParaRPr>
          </a:p>
          <a:p>
            <a:r>
              <a:rPr lang="en-US" sz="1200" b="1" dirty="0">
                <a:latin typeface="+mj-lt"/>
              </a:rPr>
              <a:t>QUARTERBACK:</a:t>
            </a:r>
          </a:p>
          <a:p>
            <a:pPr marL="459486" lvl="1" indent="-171450">
              <a:buFont typeface="Arial" panose="020B0604020202020204" pitchFamily="34" charset="0"/>
              <a:buChar char="•"/>
            </a:pPr>
            <a:r>
              <a:rPr lang="en-US" sz="1200" b="1" dirty="0">
                <a:latin typeface="+mj-lt"/>
              </a:rPr>
              <a:t>1 PIECE FOOTWORK</a:t>
            </a:r>
          </a:p>
          <a:p>
            <a:pPr marL="459486" lvl="1" indent="-171450">
              <a:buFont typeface="Arial" panose="020B0604020202020204" pitchFamily="34" charset="0"/>
              <a:buChar char="•"/>
            </a:pPr>
            <a:r>
              <a:rPr lang="en-US" sz="1200" b="1" dirty="0">
                <a:latin typeface="+mj-lt"/>
              </a:rPr>
              <a:t>FULL FIELD ACCESS</a:t>
            </a:r>
          </a:p>
          <a:p>
            <a:pPr marL="459486" lvl="1" indent="-171450">
              <a:buFont typeface="Arial" panose="020B0604020202020204" pitchFamily="34" charset="0"/>
              <a:buChar char="•"/>
            </a:pPr>
            <a:r>
              <a:rPr lang="en-US" sz="1200" b="1" dirty="0">
                <a:latin typeface="+mj-lt"/>
              </a:rPr>
              <a:t>WIDE VISION COVERAGE</a:t>
            </a:r>
          </a:p>
          <a:p>
            <a:pPr marL="459486" lvl="1" indent="-171450">
              <a:buFont typeface="Arial" panose="020B0604020202020204" pitchFamily="34" charset="0"/>
              <a:buChar char="•"/>
            </a:pPr>
            <a:r>
              <a:rPr lang="en-US" sz="1200" b="1" dirty="0">
                <a:latin typeface="+mj-lt"/>
              </a:rPr>
              <a:t>NARROW VISION DEFENDER</a:t>
            </a:r>
          </a:p>
          <a:p>
            <a:pPr marL="459486" lvl="1" indent="-171450">
              <a:buFont typeface="Arial" panose="020B0604020202020204" pitchFamily="34" charset="0"/>
              <a:buChar char="•"/>
            </a:pPr>
            <a:r>
              <a:rPr lang="en-US" sz="1200" b="1" dirty="0">
                <a:latin typeface="+mj-lt"/>
              </a:rPr>
              <a:t>DELIVERY BALL TO OPEN GRASS</a:t>
            </a:r>
          </a:p>
          <a:p>
            <a:pPr marL="459486" lvl="1" indent="-171450">
              <a:buFont typeface="Arial" panose="020B0604020202020204" pitchFamily="34" charset="0"/>
              <a:buChar char="•"/>
            </a:pPr>
            <a:r>
              <a:rPr lang="en-US" sz="1200" b="1" dirty="0">
                <a:latin typeface="+mj-lt"/>
              </a:rPr>
              <a:t>RYTHUM OF PROGRESSION</a:t>
            </a:r>
          </a:p>
          <a:p>
            <a:endParaRPr lang="en-US" sz="12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164708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42E9D8-D0A1-E05D-AC79-D613B12E55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92B06-753F-8E01-4CCF-9AB59525B5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8820" y="152400"/>
            <a:ext cx="7492181" cy="585018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2400" b="1" dirty="0"/>
              <a:t>THE BUILD</a:t>
            </a:r>
            <a:br>
              <a:rPr lang="en-US" b="1" dirty="0"/>
            </a:br>
            <a:br>
              <a:rPr lang="en-US" sz="900" dirty="0">
                <a:latin typeface="Arial Rounded MT Bold" panose="020F0704030504030204" pitchFamily="34" charset="0"/>
              </a:rPr>
            </a:br>
            <a:endParaRPr lang="en-US" sz="9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F174BB-1C4E-E2A4-48FD-1DF965CCDFD1}"/>
              </a:ext>
            </a:extLst>
          </p:cNvPr>
          <p:cNvSpPr txBox="1"/>
          <p:nvPr/>
        </p:nvSpPr>
        <p:spPr>
          <a:xfrm>
            <a:off x="548149" y="1234138"/>
            <a:ext cx="6993193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+mj-lt"/>
              </a:rPr>
              <a:t>WHEN BUILDING “SNAG” THE CONCEPTS ARE SET TO BE EITHER A STRONGSIDE “FIELD” OR WEAKSIDE “BOUNDARY” READ.</a:t>
            </a:r>
          </a:p>
          <a:p>
            <a:r>
              <a:rPr lang="en-US" sz="1200" b="1" dirty="0">
                <a:latin typeface="+mj-lt"/>
              </a:rPr>
              <a:t>MUST HAVE A FREE RELEASE BACK OR A RECEIVER CREATING CONFLICT IN A DEFENDER</a:t>
            </a:r>
          </a:p>
          <a:p>
            <a:r>
              <a:rPr lang="en-US" sz="1200" b="1" dirty="0">
                <a:latin typeface="+mj-lt"/>
              </a:rPr>
              <a:t>ARE BUILT WITH A TAGGED BACKSIDE CONCEPT (GAMEPLANNED) OR AN AUTOMATIC BACKSIDE CONCEPT (TEMPO)</a:t>
            </a:r>
          </a:p>
          <a:p>
            <a:endParaRPr lang="en-US" sz="1200" b="1" dirty="0">
              <a:latin typeface="+mj-lt"/>
            </a:endParaRPr>
          </a:p>
          <a:p>
            <a:r>
              <a:rPr lang="en-US" sz="1200" b="1" dirty="0">
                <a:latin typeface="+mj-lt"/>
              </a:rPr>
              <a:t>BUILDING THESE SNAG CONCEPTS KEEP IN MIND WE NEED TO KEEP CONSTANTS FOR THE QB… </a:t>
            </a:r>
          </a:p>
          <a:p>
            <a:r>
              <a:rPr lang="en-US" sz="1200" b="1" dirty="0">
                <a:latin typeface="+mj-lt"/>
              </a:rPr>
              <a:t>THESE ARE PURE PROGRESSION CONCEPTS WITH ALERTS THAT CAN START HIS PROGRESSION AT DIFFERENT POINTS BASED ON COVERAGE.</a:t>
            </a:r>
          </a:p>
          <a:p>
            <a:endParaRPr lang="en-US" sz="1200" b="1" dirty="0">
              <a:latin typeface="+mj-lt"/>
            </a:endParaRPr>
          </a:p>
          <a:p>
            <a:r>
              <a:rPr lang="en-US" sz="1200" b="1" dirty="0">
                <a:latin typeface="+mj-lt"/>
              </a:rPr>
              <a:t>HIS USE OF WIDE VISION FOR COVERAGE / PRESSURE ID IS IMPORTANT. </a:t>
            </a:r>
          </a:p>
          <a:p>
            <a:endParaRPr lang="en-US" sz="1200" b="1" dirty="0">
              <a:latin typeface="+mj-lt"/>
            </a:endParaRPr>
          </a:p>
          <a:p>
            <a:r>
              <a:rPr lang="en-US" sz="1200" b="1" dirty="0">
                <a:latin typeface="+mj-lt"/>
              </a:rPr>
              <a:t>NEVER FORGOT IT IS A “HOT” PROTECTION AND THE QB MUST ALWAYS BE AWARE OF THE FREE RUSHER.</a:t>
            </a:r>
          </a:p>
          <a:p>
            <a:r>
              <a:rPr lang="en-US" sz="1200" b="1" dirty="0">
                <a:latin typeface="+mj-lt"/>
              </a:rPr>
              <a:t>SO THE PROTECTION THOUGHT IS </a:t>
            </a:r>
            <a:r>
              <a:rPr lang="en-US" sz="1200" b="1" u="sng" dirty="0">
                <a:latin typeface="+mj-lt"/>
              </a:rPr>
              <a:t>“ALWAYS” PROTECT HIS BACKSIDE AWAY FROM HIS EYES!</a:t>
            </a:r>
          </a:p>
          <a:p>
            <a:endParaRPr lang="en-US" sz="1200" b="1" dirty="0">
              <a:latin typeface="+mj-lt"/>
            </a:endParaRPr>
          </a:p>
          <a:p>
            <a:endParaRPr lang="en-US" sz="1200" b="1" dirty="0">
              <a:latin typeface="+mj-lt"/>
            </a:endParaRPr>
          </a:p>
          <a:p>
            <a:endParaRPr lang="en-US" sz="12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36381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369FA3-DCC4-581C-E115-78A7EA712D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7D267-4A4D-23BF-7F4F-8DC339D59F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8820" y="196645"/>
            <a:ext cx="7492181" cy="614516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2400" b="1" dirty="0"/>
              <a:t>COMMUNICATE</a:t>
            </a:r>
            <a:br>
              <a:rPr lang="en-US" b="1" dirty="0"/>
            </a:br>
            <a:endParaRPr lang="en-US" sz="2667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22B481-BC2F-AE50-86F6-4DE15632E6B8}"/>
              </a:ext>
            </a:extLst>
          </p:cNvPr>
          <p:cNvSpPr txBox="1"/>
          <p:nvPr/>
        </p:nvSpPr>
        <p:spPr>
          <a:xfrm>
            <a:off x="508820" y="626007"/>
            <a:ext cx="1593706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b="1" dirty="0">
              <a:latin typeface="+mj-lt"/>
            </a:endParaRPr>
          </a:p>
          <a:p>
            <a:pPr marL="381005" indent="-381005">
              <a:buFont typeface="Arial" panose="020B0604020202020204" pitchFamily="34" charset="0"/>
              <a:buChar char="•"/>
            </a:pPr>
            <a:r>
              <a:rPr lang="en-US" sz="1400" b="1" dirty="0">
                <a:latin typeface="+mj-lt"/>
              </a:rPr>
              <a:t>CODE WORDS</a:t>
            </a:r>
          </a:p>
          <a:p>
            <a:endParaRPr lang="en-US" sz="1400" b="1" dirty="0">
              <a:latin typeface="+mj-lt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1A445E3-E451-E453-4267-05F5C3E2E9B6}"/>
              </a:ext>
            </a:extLst>
          </p:cNvPr>
          <p:cNvSpPr/>
          <p:nvPr/>
        </p:nvSpPr>
        <p:spPr>
          <a:xfrm>
            <a:off x="673510" y="2050026"/>
            <a:ext cx="3701844" cy="23597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latin typeface="+mj-lt"/>
              </a:rPr>
              <a:t>2 MAN SNAG COMMUNICATION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706AA25-36EF-78C3-44EE-F73043294007}"/>
              </a:ext>
            </a:extLst>
          </p:cNvPr>
          <p:cNvSpPr/>
          <p:nvPr/>
        </p:nvSpPr>
        <p:spPr>
          <a:xfrm>
            <a:off x="673509" y="2286000"/>
            <a:ext cx="3701845" cy="2423652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bg1"/>
            </a:solidFill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pPr lvl="1"/>
            <a:endParaRPr lang="en-US" b="1" dirty="0">
              <a:solidFill>
                <a:schemeClr val="bg1"/>
              </a:solidFill>
              <a:latin typeface="+mj-lt"/>
            </a:endParaRPr>
          </a:p>
          <a:p>
            <a:pPr marL="459486" lvl="1" indent="-1714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  <a:latin typeface="+mj-lt"/>
              </a:rPr>
              <a:t>EXXON / TEXACO – SINGLE RECEIVER SNAG</a:t>
            </a:r>
          </a:p>
          <a:p>
            <a:pPr marL="459486" lvl="1" indent="-1714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  <a:latin typeface="+mj-lt"/>
              </a:rPr>
              <a:t>52-52 PROTECTION TO THE SNAG SIDE</a:t>
            </a:r>
          </a:p>
          <a:p>
            <a:pPr marL="459486" lvl="1" indent="-1714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  <a:latin typeface="+mj-lt"/>
              </a:rPr>
              <a:t>“HOT” CALL OFF 6</a:t>
            </a:r>
            <a:r>
              <a:rPr lang="en-US" b="1" baseline="30000" dirty="0">
                <a:solidFill>
                  <a:schemeClr val="bg1"/>
                </a:solidFill>
                <a:latin typeface="+mj-lt"/>
              </a:rPr>
              <a:t>TH</a:t>
            </a:r>
            <a:r>
              <a:rPr lang="en-US" b="1" dirty="0">
                <a:solidFill>
                  <a:schemeClr val="bg1"/>
                </a:solidFill>
                <a:latin typeface="+mj-lt"/>
              </a:rPr>
              <a:t> DEFENDER TO SNAG SIDE</a:t>
            </a:r>
          </a:p>
          <a:p>
            <a:pPr marL="459486" lvl="1" indent="-17145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  <a:latin typeface="+mj-lt"/>
            </a:endParaRPr>
          </a:p>
          <a:p>
            <a:pPr marL="459486" lvl="1" indent="-17145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  <a:latin typeface="+mj-lt"/>
            </a:endParaRPr>
          </a:p>
          <a:p>
            <a:pPr marL="459486" lvl="1" indent="-17145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  <a:latin typeface="+mj-lt"/>
            </a:endParaRPr>
          </a:p>
          <a:p>
            <a:pPr marL="459486" lvl="1" indent="-17145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  <a:latin typeface="+mj-lt"/>
            </a:endParaRPr>
          </a:p>
          <a:p>
            <a:pPr marL="459486" lvl="1" indent="-17145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  <a:latin typeface="+mj-lt"/>
            </a:endParaRPr>
          </a:p>
          <a:p>
            <a:pPr marL="459486" lvl="1" indent="-17145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  <a:latin typeface="+mj-lt"/>
            </a:endParaRPr>
          </a:p>
          <a:p>
            <a:pPr marL="459486" lvl="1" indent="-17145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  <a:latin typeface="+mj-lt"/>
            </a:endParaRPr>
          </a:p>
          <a:p>
            <a:pPr marL="459486" lvl="1" indent="-17145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  <a:latin typeface="+mj-lt"/>
            </a:endParaRPr>
          </a:p>
          <a:p>
            <a:pPr marL="459486" lvl="1" indent="-17145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  <a:latin typeface="+mj-lt"/>
            </a:endParaRPr>
          </a:p>
          <a:p>
            <a:pPr marL="459486" lvl="1" indent="-17145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  <a:latin typeface="+mj-lt"/>
            </a:endParaRPr>
          </a:p>
          <a:p>
            <a:pPr marL="459486" lvl="1" indent="-17145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AC0EF3B-470D-73C6-B296-D34A5655D077}"/>
              </a:ext>
            </a:extLst>
          </p:cNvPr>
          <p:cNvSpPr/>
          <p:nvPr/>
        </p:nvSpPr>
        <p:spPr>
          <a:xfrm>
            <a:off x="4719484" y="2050026"/>
            <a:ext cx="3701844" cy="235974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latin typeface="+mj-lt"/>
              </a:rPr>
              <a:t>3 MAN SNAG COMMUNICATION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626B58F-738D-BBF2-F971-5BB3C076F601}"/>
              </a:ext>
            </a:extLst>
          </p:cNvPr>
          <p:cNvSpPr/>
          <p:nvPr/>
        </p:nvSpPr>
        <p:spPr>
          <a:xfrm>
            <a:off x="4712108" y="2286000"/>
            <a:ext cx="3701845" cy="242365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chemeClr val="tx2">
                <a:lumMod val="25000"/>
                <a:lumOff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marL="459486" lvl="1" indent="-17145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  <a:latin typeface="+mj-lt"/>
            </a:endParaRPr>
          </a:p>
          <a:p>
            <a:pPr marL="459486" lvl="1" indent="-171450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  <a:latin typeface="+mj-lt"/>
            </a:endParaRPr>
          </a:p>
          <a:p>
            <a:pPr marL="459486" lvl="1" indent="-1714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  <a:latin typeface="+mj-lt"/>
              </a:rPr>
              <a:t>CHEVRON / SHELL – 2 RECEIVER SNAG</a:t>
            </a:r>
          </a:p>
          <a:p>
            <a:pPr marL="459486" lvl="1" indent="-1714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  <a:latin typeface="+mj-lt"/>
              </a:rPr>
              <a:t>52-53 PROTECTION TO THE SNAG SIDE</a:t>
            </a:r>
          </a:p>
          <a:p>
            <a:pPr marL="459486" lvl="1" indent="-1714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  <a:latin typeface="+mj-lt"/>
              </a:rPr>
              <a:t>“HOT” CALL OFF 6</a:t>
            </a:r>
            <a:r>
              <a:rPr lang="en-US" b="1" baseline="30000" dirty="0">
                <a:solidFill>
                  <a:schemeClr val="bg1"/>
                </a:solidFill>
                <a:latin typeface="+mj-lt"/>
              </a:rPr>
              <a:t>TH</a:t>
            </a:r>
            <a:r>
              <a:rPr lang="en-US" b="1" dirty="0">
                <a:solidFill>
                  <a:schemeClr val="bg1"/>
                </a:solidFill>
                <a:latin typeface="+mj-lt"/>
              </a:rPr>
              <a:t> DEFENDER T0 SNAG SIDE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8853907-07DF-5FDF-3B1D-AB03A561DC17}"/>
              </a:ext>
            </a:extLst>
          </p:cNvPr>
          <p:cNvSpPr/>
          <p:nvPr/>
        </p:nvSpPr>
        <p:spPr>
          <a:xfrm>
            <a:off x="1376516" y="3502743"/>
            <a:ext cx="2192582" cy="904567"/>
          </a:xfrm>
          <a:prstGeom prst="roundRect">
            <a:avLst/>
          </a:prstGeom>
          <a:solidFill>
            <a:srgbClr val="FF434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BACKSIDE 3 MAN CONCEPTS:</a:t>
            </a:r>
          </a:p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DAGGER / HAMMER</a:t>
            </a:r>
          </a:p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BANG / BASH</a:t>
            </a:r>
          </a:p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SMASH / DOLLAR</a:t>
            </a:r>
          </a:p>
          <a:p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42963B7-52B6-4CCF-E795-D4A3A35A4055}"/>
              </a:ext>
            </a:extLst>
          </p:cNvPr>
          <p:cNvSpPr/>
          <p:nvPr/>
        </p:nvSpPr>
        <p:spPr>
          <a:xfrm>
            <a:off x="5474103" y="3497826"/>
            <a:ext cx="2192606" cy="889818"/>
          </a:xfrm>
          <a:prstGeom prst="roundRect">
            <a:avLst/>
          </a:prstGeom>
          <a:solidFill>
            <a:srgbClr val="FF434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BACKSIDE  2 MAN CONCEPTS:</a:t>
            </a:r>
          </a:p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DAGGER / HAMMER  </a:t>
            </a:r>
          </a:p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BANG  / BASH </a:t>
            </a:r>
          </a:p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SMASH / DOLLAR</a:t>
            </a:r>
          </a:p>
          <a:p>
            <a:endParaRPr lang="en-US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20075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42E9D8-D0A1-E05D-AC79-D613B12E55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92B06-753F-8E01-4CCF-9AB59525B5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8820" y="152400"/>
            <a:ext cx="7492181" cy="585018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2400" b="1" dirty="0"/>
              <a:t>PROTECTION</a:t>
            </a:r>
            <a:br>
              <a:rPr lang="en-US" b="1" dirty="0"/>
            </a:br>
            <a:br>
              <a:rPr lang="en-US" sz="900" dirty="0">
                <a:latin typeface="Arial Rounded MT Bold" panose="020F0704030504030204" pitchFamily="34" charset="0"/>
              </a:rPr>
            </a:br>
            <a:endParaRPr lang="en-US" sz="900" b="1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0BF646C-50C4-8C62-C1D1-6075C3FC5FC0}"/>
              </a:ext>
            </a:extLst>
          </p:cNvPr>
          <p:cNvGrpSpPr/>
          <p:nvPr/>
        </p:nvGrpSpPr>
        <p:grpSpPr>
          <a:xfrm>
            <a:off x="508820" y="879987"/>
            <a:ext cx="8173064" cy="5088194"/>
            <a:chOff x="632388" y="972763"/>
            <a:chExt cx="7879224" cy="4995418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3A149A6A-2E16-89F4-679A-CE4CCAC64C6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32388" y="972763"/>
              <a:ext cx="3750890" cy="4995418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6135931F-EEE9-D400-A82E-B14E000FF56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60722" y="972763"/>
              <a:ext cx="3750890" cy="499541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98440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42E9D8-D0A1-E05D-AC79-D613B12E55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92B06-753F-8E01-4CCF-9AB59525B5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8820" y="152400"/>
            <a:ext cx="7492181" cy="585018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sz="2400" b="1" dirty="0"/>
              <a:t>PROTECTION</a:t>
            </a:r>
            <a:br>
              <a:rPr lang="en-US" b="1" dirty="0"/>
            </a:br>
            <a:br>
              <a:rPr lang="en-US" sz="900" dirty="0">
                <a:latin typeface="Arial Rounded MT Bold" panose="020F0704030504030204" pitchFamily="34" charset="0"/>
              </a:rPr>
            </a:br>
            <a:endParaRPr lang="en-US" sz="900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CB56C18-8703-95E4-7511-EE252A10F4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8206" y="1365477"/>
            <a:ext cx="7367588" cy="286226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A4E289C-DF8C-8745-C0CB-9433934D76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4779" y="4446183"/>
            <a:ext cx="2481187" cy="104634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9223AD9-9B57-1FD4-6C9E-F4C1A5677E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4817" y="4446183"/>
            <a:ext cx="2481191" cy="1046340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4CF4A47-B321-B9D2-734C-BE6366EF762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0480" y="4451367"/>
            <a:ext cx="2545314" cy="1039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881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BD675E4-D14A-BDD3-709D-454F3D8EBF36}"/>
              </a:ext>
            </a:extLst>
          </p:cNvPr>
          <p:cNvSpPr txBox="1"/>
          <p:nvPr/>
        </p:nvSpPr>
        <p:spPr>
          <a:xfrm>
            <a:off x="616946" y="271749"/>
            <a:ext cx="183095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“HOT” SWING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35F8800-2682-AB2C-333C-695E942587B2}"/>
              </a:ext>
            </a:extLst>
          </p:cNvPr>
          <p:cNvSpPr/>
          <p:nvPr/>
        </p:nvSpPr>
        <p:spPr>
          <a:xfrm>
            <a:off x="557643" y="1137439"/>
            <a:ext cx="3571601" cy="430888"/>
          </a:xfrm>
          <a:prstGeom prst="round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RB: “HOT” SWING ROUTE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61251B6-FEA7-F755-CE7B-10D2DE18F90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99447" y="1568327"/>
            <a:ext cx="8145106" cy="2229741"/>
          </a:xfrm>
          <a:prstGeom prst="roundRect">
            <a:avLst/>
          </a:prstGeom>
          <a:solidFill>
            <a:srgbClr val="CCE9AD"/>
          </a:solidFill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ALIGNMENT  “B” GAP (PIN PULL ALIGNMENT)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ANGLE OF DEPARTURE – PARALLEL TO LOS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RELEASE TO THE BOUNDARY – 3 FAST HARD STEPS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RELEASE TO FIELD – 5 FAST HARD STEPS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NARROW VISION  - 1</a:t>
            </a:r>
            <a:r>
              <a:rPr lang="en-US" sz="1400" b="1" baseline="30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LB’ER YOUR SIDE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LB’ER BLITZ “HOT” CALL  - GIVE EYES TO QB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LET THE BALL BRING YOU DOWNHILL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GET TO THE ALLEY</a:t>
            </a:r>
          </a:p>
          <a:p>
            <a:endParaRPr lang="en-US" sz="16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5439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BD675E4-D14A-BDD3-709D-454F3D8EBF36}"/>
              </a:ext>
            </a:extLst>
          </p:cNvPr>
          <p:cNvSpPr txBox="1"/>
          <p:nvPr/>
        </p:nvSpPr>
        <p:spPr>
          <a:xfrm>
            <a:off x="616946" y="271749"/>
            <a:ext cx="172374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SNAG ROUTE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35F8800-2682-AB2C-333C-695E942587B2}"/>
              </a:ext>
            </a:extLst>
          </p:cNvPr>
          <p:cNvSpPr/>
          <p:nvPr/>
        </p:nvSpPr>
        <p:spPr>
          <a:xfrm>
            <a:off x="557643" y="989958"/>
            <a:ext cx="3571601" cy="526557"/>
          </a:xfrm>
          <a:prstGeom prst="round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SINGLE RECEIVER: SNAG ROUTE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61251B6-FEA7-F755-CE7B-10D2DE18F90D}"/>
              </a:ext>
            </a:extLst>
          </p:cNvPr>
          <p:cNvSpPr/>
          <p:nvPr/>
        </p:nvSpPr>
        <p:spPr>
          <a:xfrm>
            <a:off x="557643" y="1521430"/>
            <a:ext cx="8145106" cy="2919941"/>
          </a:xfrm>
          <a:prstGeom prst="roundRect">
            <a:avLst/>
          </a:prstGeom>
          <a:solidFill>
            <a:srgbClr val="CCE9AD"/>
          </a:solidFill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ALIGNMENT  +7 FROM TACKLE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RELEASE 2-3 YDS VERTICAL THEN SET ANGLE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ANGLE OF DEPARTURE 6-8 YDS DEPTH IN “B” GAP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NARROW VISION 1</a:t>
            </a:r>
            <a:r>
              <a:rPr lang="en-US" sz="1400" b="1" baseline="30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INSIDE DEFENDER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KEEP ANGLE UNTIL YOU CROSS DEFENDERS FACE OR DEFENDER CROSSES YOURS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STICK FOOT IN GROUND AND GIVE EYES TO QB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AFTER CATCH TURN TO THE SHOULDER BALL WAS CAUGHT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TIGHT TURN - RUN VERTICIAL SEAM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VS MAN</a:t>
            </a:r>
          </a:p>
          <a:p>
            <a:pPr lvl="2"/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ANGLE OF DEPARTURE - UPFIELD SHOULDER OF DEFENDER COVERING RB (5 STEPS)</a:t>
            </a:r>
          </a:p>
          <a:p>
            <a:pPr lvl="2"/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SPOT UP - FORCE DEFENDER TO CROSS YOUR FACE</a:t>
            </a:r>
          </a:p>
          <a:p>
            <a:pPr lvl="2"/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PIVOT OUT</a:t>
            </a:r>
          </a:p>
        </p:txBody>
      </p:sp>
    </p:spTree>
    <p:extLst>
      <p:ext uri="{BB962C8B-B14F-4D97-AF65-F5344CB8AC3E}">
        <p14:creationId xmlns:p14="http://schemas.microsoft.com/office/powerpoint/2010/main" val="3911103620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Chronicle">
      <a:dk1>
        <a:srgbClr val="000000"/>
      </a:dk1>
      <a:lt1>
        <a:srgbClr val="FFFFFF"/>
      </a:lt1>
      <a:dk2>
        <a:srgbClr val="1C1C32"/>
      </a:dk2>
      <a:lt2>
        <a:srgbClr val="F8F4F1"/>
      </a:lt2>
      <a:accent1>
        <a:srgbClr val="734B67"/>
      </a:accent1>
      <a:accent2>
        <a:srgbClr val="959EBB"/>
      </a:accent2>
      <a:accent3>
        <a:srgbClr val="596781"/>
      </a:accent3>
      <a:accent4>
        <a:srgbClr val="7F6E8C"/>
      </a:accent4>
      <a:accent5>
        <a:srgbClr val="DB9A8F"/>
      </a:accent5>
      <a:accent6>
        <a:srgbClr val="C29AB1"/>
      </a:accent6>
      <a:hlink>
        <a:srgbClr val="778BA2"/>
      </a:hlink>
      <a:folHlink>
        <a:srgbClr val="A27C99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Chronicle</Template>
  <TotalTime>6082</TotalTime>
  <Words>823</Words>
  <Application>Microsoft Office PowerPoint</Application>
  <PresentationFormat>On-screen Show (4:3)</PresentationFormat>
  <Paragraphs>155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Aptos</vt:lpstr>
      <vt:lpstr>Arial</vt:lpstr>
      <vt:lpstr>Arial Rounded MT Bold</vt:lpstr>
      <vt:lpstr>Calibri</vt:lpstr>
      <vt:lpstr>Calisto MT</vt:lpstr>
      <vt:lpstr>Univers Condensed</vt:lpstr>
      <vt:lpstr>ChronicleVTI</vt:lpstr>
      <vt:lpstr>2024 PASSING CONCEPT -  2 MAN SNAG</vt:lpstr>
      <vt:lpstr>PASS GAME – BUILD THE SNAG GAME </vt:lpstr>
      <vt:lpstr>BASICS </vt:lpstr>
      <vt:lpstr>THE BUILD  </vt:lpstr>
      <vt:lpstr>COMMUNICATE </vt:lpstr>
      <vt:lpstr>PROTECTION  </vt:lpstr>
      <vt:lpstr>PROTECTION  </vt:lpstr>
      <vt:lpstr>PowerPoint Presentation</vt:lpstr>
      <vt:lpstr>PowerPoint Presentation</vt:lpstr>
      <vt:lpstr>SNAG ROUTE</vt:lpstr>
      <vt:lpstr>SNAG ROUTE </vt:lpstr>
      <vt:lpstr>2 MAN SNAG – BACKSIDE TAGS </vt:lpstr>
      <vt:lpstr>2 MAN SNAG – BACKSIDE TAGS </vt:lpstr>
      <vt:lpstr>PowerPoint Presentation</vt:lpstr>
      <vt:lpstr>PowerPoint Presentation</vt:lpstr>
      <vt:lpstr>WIDE VISION NARROW VISION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TERMINOLOGY</dc:title>
  <dc:creator>Noel Mazzone</dc:creator>
  <cp:lastModifiedBy>bobby acosta</cp:lastModifiedBy>
  <cp:revision>12</cp:revision>
  <dcterms:created xsi:type="dcterms:W3CDTF">2024-02-21T02:53:26Z</dcterms:created>
  <dcterms:modified xsi:type="dcterms:W3CDTF">2024-04-22T11:57:15Z</dcterms:modified>
</cp:coreProperties>
</file>