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749" r:id="rId4"/>
    <p:sldId id="1412" r:id="rId5"/>
    <p:sldId id="753" r:id="rId6"/>
    <p:sldId id="751" r:id="rId7"/>
    <p:sldId id="1389" r:id="rId8"/>
    <p:sldId id="1354" r:id="rId9"/>
    <p:sldId id="1394" r:id="rId10"/>
    <p:sldId id="1390" r:id="rId11"/>
    <p:sldId id="1399" r:id="rId12"/>
    <p:sldId id="1397" r:id="rId13"/>
    <p:sldId id="1398" r:id="rId14"/>
    <p:sldId id="1391" r:id="rId15"/>
    <p:sldId id="1392" r:id="rId16"/>
    <p:sldId id="1393" r:id="rId17"/>
    <p:sldId id="752" r:id="rId18"/>
    <p:sldId id="1395" r:id="rId19"/>
    <p:sldId id="1396" r:id="rId20"/>
    <p:sldId id="1400" r:id="rId21"/>
    <p:sldId id="750" r:id="rId22"/>
    <p:sldId id="1406" r:id="rId23"/>
    <p:sldId id="1353" r:id="rId24"/>
    <p:sldId id="1359" r:id="rId25"/>
    <p:sldId id="1403" r:id="rId26"/>
    <p:sldId id="1401" r:id="rId27"/>
    <p:sldId id="1402" r:id="rId28"/>
    <p:sldId id="1404" r:id="rId29"/>
    <p:sldId id="1405" r:id="rId30"/>
    <p:sldId id="1407" r:id="rId31"/>
    <p:sldId id="1360" r:id="rId32"/>
    <p:sldId id="1408" r:id="rId33"/>
    <p:sldId id="1362" r:id="rId34"/>
    <p:sldId id="1409" r:id="rId35"/>
    <p:sldId id="1365" r:id="rId36"/>
    <p:sldId id="1361" r:id="rId37"/>
    <p:sldId id="1366" r:id="rId38"/>
    <p:sldId id="141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System" id="{DD4FB177-16A8-4BB0-8F4A-7C5E86031291}">
          <p14:sldIdLst>
            <p14:sldId id="256"/>
            <p14:sldId id="749"/>
            <p14:sldId id="1412"/>
            <p14:sldId id="753"/>
            <p14:sldId id="751"/>
            <p14:sldId id="1389"/>
            <p14:sldId id="1354"/>
            <p14:sldId id="1394"/>
            <p14:sldId id="1390"/>
            <p14:sldId id="1399"/>
            <p14:sldId id="1397"/>
            <p14:sldId id="1398"/>
            <p14:sldId id="1391"/>
            <p14:sldId id="1392"/>
            <p14:sldId id="1393"/>
            <p14:sldId id="752"/>
            <p14:sldId id="1395"/>
            <p14:sldId id="1396"/>
            <p14:sldId id="1400"/>
          </p14:sldIdLst>
        </p14:section>
        <p14:section name="Priorities" id="{01A54A00-9452-4330-A273-80A4027770B0}">
          <p14:sldIdLst>
            <p14:sldId id="750"/>
            <p14:sldId id="1406"/>
            <p14:sldId id="1353"/>
          </p14:sldIdLst>
        </p14:section>
        <p14:section name="vs. Run" id="{927901E3-D3B5-490A-9F80-57FB8BD7F51A}">
          <p14:sldIdLst>
            <p14:sldId id="1359"/>
            <p14:sldId id="1403"/>
            <p14:sldId id="1401"/>
            <p14:sldId id="1402"/>
            <p14:sldId id="1404"/>
            <p14:sldId id="1405"/>
          </p14:sldIdLst>
        </p14:section>
        <p14:section name="vs. Pass" id="{547FB3C7-CC8F-45C1-9A85-C6FF248C9B92}">
          <p14:sldIdLst>
            <p14:sldId id="1407"/>
            <p14:sldId id="1360"/>
            <p14:sldId id="1408"/>
            <p14:sldId id="1362"/>
            <p14:sldId id="1409"/>
            <p14:sldId id="1365"/>
            <p14:sldId id="1361"/>
            <p14:sldId id="1366"/>
            <p14:sldId id="1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226" autoAdjust="0"/>
  </p:normalViewPr>
  <p:slideViewPr>
    <p:cSldViewPr snapToGrid="0">
      <p:cViewPr varScale="1">
        <p:scale>
          <a:sx n="66" d="100"/>
          <a:sy n="66" d="100"/>
        </p:scale>
        <p:origin x="1253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04AA-F24D-453B-AECC-70D314A9118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73B3E-AD4F-4227-ABF9-99935074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97C51-DEB9-9E90-FD27-4E019AC6A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486AF-D87C-DE7F-1C27-59E224001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081F7-66F2-A0E4-54F0-DF79DB8A6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AC84-67E9-70A9-5F4D-F5EBC9911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60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9BC64-3F98-FD23-A634-5AFDD5A82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FEE06-8270-921D-987E-22965547B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CE781-2137-3E35-F373-0DF14354D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C188F-1F0F-404A-A1CB-0C2A6A760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22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4011C-C22F-27B5-11A1-79CA53D5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0321D-40A5-D98E-ECA4-9C6954D9B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8220C-7AAF-BE19-B5AA-45F849F4B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3D2U gets a little messy because you are bingo-</a:t>
            </a:r>
            <a:r>
              <a:rPr lang="en-US" dirty="0" err="1"/>
              <a:t>ing</a:t>
            </a:r>
            <a:r>
              <a:rPr lang="en-US" dirty="0"/>
              <a:t>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75DD8-6329-88D7-82B2-320DC613C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6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712DF-A76C-897C-2816-5E956CF9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1C2241-137E-C5D1-97CA-B5252D788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CF7D9-4F19-374C-3E53-7E8EED9FE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E6208-5EC8-48AB-A509-B814E84E6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8D3FD-C2C5-E789-47F5-E35568D2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F7507-410A-6CE4-874A-E7E712BAA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D3024-379D-BFCA-6FEB-7143D404B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1C24C-E961-B135-156E-46FAB047B0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1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94B68-915E-1175-1A81-7505F753B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1FE09-7084-48CA-3C58-15A81B42B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87563-3CE9-1025-23D2-1C108758F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E37E9-2DFC-BCC2-78AF-FCA504EF0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51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25B75-F7BD-F8A2-3F36-A883D0AB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3668B-6253-8D91-F117-8D47AF304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CC834-2660-EF7B-7B87-152631298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Late cobras?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399FF-A227-3D48-857C-8A11E608A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011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E6BD4-02EB-A9FD-E9EB-50C6F9434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85C34-4822-FFA8-BFF3-AD9CA27D0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00BD5-4DED-686E-5AD1-608E088AD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7D32D-666F-90E7-B7C6-B15B2CBDD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10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2F9A8-DCC9-3435-2B54-909CA2106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51642-E95F-8E7B-0C32-AB2D5C144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0D3096-86E4-6DE9-7DD4-0D01F09A5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78AA8-3F3B-263C-9F51-AE69F23DA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64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D812-89C3-6819-2457-3469350C8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8358C-3EB8-D4D2-D766-85BCE8E95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FE6F9-E602-7640-7A5E-0ACA3755F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DC3AF-E727-77DC-0B74-48E069508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06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C725-21D3-6453-63EB-1F70990BD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E2A430-7F2B-405B-79A8-1A799D5A0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1A8BE-9CD3-9492-3B64-AE0831CDA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 path? Mention/show somewhere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Use same blitz responsibilities in different calls (run fit spacing, zone and man pressures, sims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Coverages to touch on: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1/10?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 sim 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2D4U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3/6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 sim?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70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DAE1E-6ECB-F0BF-B7FC-B86AC3D94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3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A10E-AB8E-BAA9-A3DC-70D7EB76A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1B980-1934-A3E6-5347-A143CFEF5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1EACE-0D36-E2A8-83CD-F4F4B60F0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ressure structure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Based on how you align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Strong pressure to add guy to the run fit and shore up that edge 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DL using BFRs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42BC0-40CB-9C12-6491-80C99F623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993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C3549-1910-CD1F-95DF-A2C27240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2F8A4-09AC-3171-F3DC-8B55F123E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D40A8-2D49-7D9E-8B62-D08A410E0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7FEFB-BFED-5862-24BA-2367152E2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96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69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10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8E8C3-1F41-685B-3A4E-428A4805D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5E71F-27A8-346A-7EDF-0E8534197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2A3759-CF7E-83E4-0320-78BEB9DCE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82533-435F-9A28-E5A7-7068C9A4F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4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22D43-A8F4-5EC8-0980-D66DBCA4C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6264B-8AA6-7AEF-A875-96A0BB2E0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FCD8D-EB31-99A0-2D40-355FFE445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9B64E-46EE-6AB3-9262-CCDBC572B1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3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3D24-ADDC-F048-5C56-4CB2745B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0D78B3-C761-C16B-D087-70FF84249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60D45-9E23-E5EB-C20D-690F78DA1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EA86D-2F50-CDF6-014E-B374ED667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18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94811-6712-E28A-59E2-88ADEBBFD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A8D18-B77D-60FC-5752-A8E262B61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75842-9151-7A6F-B449-7B998A594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1C199-92C3-F665-A461-D911A2CF5A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08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0B64-61CB-B3B1-56E5-83666230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54BE2-DB52-4BA3-4A51-CE67410B0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D92CBC-5ADA-44FC-1D35-FA43EFA46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3E042-F233-1F5C-66B8-5A577A73A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00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8AF0-9394-8F50-20D9-E2AC6F902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BF990-F51F-84B6-50FA-34E5A3D44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F9809-1777-EF8B-B7C5-BE1A036AC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7C6D1-5CEE-5AF8-60EB-1681E95CF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63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4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B2A84-5904-45B5-B5BB-2861652BB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0BA15-92EF-3F40-BAF8-98E356751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45AC9-743F-13BD-249D-C0B911F31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E6C28-C27E-051C-176B-7DCF29DB5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529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8D80-2492-A3FD-BD5C-1318E861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D5633-4F26-777B-B927-4D72750CD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E693C-968A-438A-9B0E-4F864AFA4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59122-21B9-679E-AADB-D87DDDD99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4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9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AD101-28BA-F5E0-DB3C-0C603F40B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52BE9-13B9-11C0-7559-C4DFF1601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91F42-5182-BB35-E454-68E01BFD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522FF-A76F-CD4E-5F36-B97619F24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75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50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588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0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67F0C-4CC9-220E-2C69-6AAFB15DD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A1616-C1B4-3B60-0DF4-CF0B3D3DB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0DC52-FD98-964C-CB51-BEC5D4B4E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01486-EBE5-F8A9-23E6-AD0E6E8596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5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C5FAF-D855-1503-8321-DF71A9AB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253EC-C84F-B65E-DC0A-44C18BBA5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5D068-18F0-1D67-8F08-50879F83D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 detached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 detached (motion away)</a:t>
            </a:r>
          </a:p>
          <a:p>
            <a:pPr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 detached (motion away)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Nub TE or reduced split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6479-404D-B912-2AD6-D7BFA0EBC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221E5-7225-48EB-A4EE-420E7BFCF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4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6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2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E29D8-04EA-6F16-0CEA-608DC63D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35B32-D2FE-52E0-5A5E-F270EA58F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E66C0-E56C-24B0-9F03-4FEC4B3B8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DDE0-02C2-2534-BD9E-294B1D970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101F4-B288-7EB3-1AC7-9473B5B89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D70EC-5CA6-6A1B-B1AF-5C821B345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BAF4E-30E9-7D78-6B2E-07ED2B2EE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8810D-A1BE-5E03-E7D2-BAD1ACB65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7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8A0F4-1B36-17B3-7046-182C72AE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1FA9F-736D-EC1B-A185-D2DE6F9C0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43C8D-5EF2-4178-E04C-9A54BC359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0D80-DF13-FE04-77EC-2E9E7E79F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0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2D-B564-0D1D-83D1-DBCD17828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0328E-0A07-5AD5-AF2B-151726B53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A0362-7255-0C3E-AE1D-0B525F33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691F9-64BD-A77C-1C46-EA7CCC68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ECC92-68CB-0F23-61C7-EFFC29FC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4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3944-600E-FEF7-BE0F-AED7AE11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49401-8F4D-0DE5-B677-1A451310B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94762-8810-5446-2E49-875D30F2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19E29-7682-D5EE-E613-E0B98AB1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7F1A5-4CFB-5E7B-56E5-03C6CEB4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D4528-8CFC-056A-0313-9D1E8FFF8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9D4F6-F544-54C0-C111-37A278C31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BFBD-B27D-D4F3-9C38-662F71DE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BB88A-B54E-0A44-B3C1-2B70BF42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6E748-9831-F0DF-B14D-FECFCCC2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799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39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6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7001"/>
            <a:ext cx="487680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1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4"/>
            <a:ext cx="4876800" cy="2547937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3243264"/>
            <a:ext cx="4876801" cy="2547937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7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13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58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3" y="609601"/>
            <a:ext cx="5943601" cy="51816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6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FAFD-75C4-DB2E-23A6-5C9E757C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1F3D-D2CE-A29A-F3E9-AB5FB1F7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B7E6-D2D2-DE3B-6A68-6746CB86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08638-BBCB-D9E6-CD28-9DA1E693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957F4-240D-1033-E344-194EEFB6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7"/>
            <a:ext cx="914400" cy="365125"/>
          </a:xfrm>
        </p:spPr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7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3" y="5883277"/>
            <a:ext cx="322567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0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3"/>
            <a:ext cx="9905999" cy="3124199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85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3" y="2743200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3"/>
            <a:ext cx="9296398" cy="2743199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7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3" y="2743200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3"/>
            <a:ext cx="9296398" cy="2743199"/>
          </a:xfrm>
        </p:spPr>
        <p:txBody>
          <a:bodyPr anchor="ctr">
            <a:normAutofit/>
          </a:bodyPr>
          <a:lstStyle>
            <a:lvl1pPr algn="l">
              <a:defRPr sz="3199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90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3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37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9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601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3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41CD-AD39-0D4E-88AC-F03C5979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39FFF-E9FD-9839-7999-D0DDB958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F20B-2545-435D-D24D-C0B9B4A4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041A-566E-B6A4-E9AB-E193790C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B931-CB87-540E-E038-A8508B27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C861-5A54-E80D-1657-7A99E09D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763B7-38AE-5A31-C407-C28F43053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99A40-8D7D-08E2-A2A5-49D747060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E84F6-72EF-4C12-7C77-0CCA05B9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BA503-353F-0774-05A6-B9A52D3C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047B8-F2E8-E4F0-9EC2-787E5704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AC603-2F2F-97CF-FB46-5E5F916C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6E5DE-96FC-969E-0596-E70E94261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AC5C7-CBC7-B3FF-A9BA-4CAE6811D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15C63-204D-4FA8-2FBC-BBBFD1889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50A1E-680C-C0F6-2615-C1E6C226B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2BD0F-B77A-87BE-0D2E-112D7698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11F22-2D85-6BE8-1CBC-42A1644B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79833-1A29-5F59-B557-BB1A6066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2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AAAC-3327-B7F3-E409-0EE232BF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CC174-00E5-AF47-D0FE-81DE74AE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02C8D-F547-402C-8211-E2711404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735AF-518B-80E0-5585-95E50878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5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8EF68-C3E1-65DE-371F-6B0BC6CB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F7240-4752-6DF6-9C30-2814162B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CAD37-1CD1-6BB8-64C5-583169BC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2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7766-0FB3-E17D-0D9D-C4C01A4E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FC0EB-BE7C-0F0F-5173-1CFAC732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143C8-F37F-7C0E-BABA-C1434C23E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1AF32-F30E-6F69-ABC0-DA9181FF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2B611-3824-DBD3-6E7B-E517525C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D3885-2777-B15A-FC95-4EBA3D21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7680-F295-3858-BAB2-633840CA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ECDFF-9521-2388-A0BD-176F0C1B2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34370-C6FA-5DE5-2953-6C1072A64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4D4FC-E391-A58E-D6CB-E585219C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DE986-620C-2E81-9A77-103E12F6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0C199-D816-DAD9-BEC8-F4675F28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20836-8BEA-6CE5-7106-268F34F5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CAF6-FBC1-DC0C-F054-80C9F1AA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F3EA9-C3AB-FDF7-68FC-D50D3DE57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58A1F-BCEA-4C51-A1CD-4497381250A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6BFC-6D7F-16D0-B772-D6DE29C7C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9AAC-280C-E8B5-B8AB-034FEB898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7AA142-985E-478E-9858-88B694BC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5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7001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3" y="5883277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2C6F8EA-316C-41DE-B9A4-EDCC3A85ED9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7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76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3199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99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79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97DAD-09A9-E050-1584-59F82D1125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139" b="95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0BC56-5CB5-87D5-7A2B-79C815F29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09" y="2140933"/>
            <a:ext cx="10972800" cy="2900518"/>
          </a:xfrm>
        </p:spPr>
        <p:txBody>
          <a:bodyPr>
            <a:noAutofit/>
          </a:bodyPr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 Modular Pressure System for All Coverages and Formations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D16EA-54E2-0A7E-CD93-9FAC58894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72454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Andy Merfeld</a:t>
            </a:r>
          </a:p>
        </p:txBody>
      </p:sp>
    </p:spTree>
    <p:extLst>
      <p:ext uri="{BB962C8B-B14F-4D97-AF65-F5344CB8AC3E}">
        <p14:creationId xmlns:p14="http://schemas.microsoft.com/office/powerpoint/2010/main" val="90419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8D272-EF76-EDC2-DF5F-2822D341D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02A207-2C13-FC9D-49BD-C501CFCB8339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E52BFE-2F93-8A9A-7534-84E968ADC43B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3BB992B-AA70-3553-BDF0-2FE487221A9F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950829-81E7-0CB3-A4C1-BFB7104FE7BE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90F3B1-08D0-E184-194D-295E7EE65C1B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669666-38CC-0E1C-2036-D7B617092151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0044DC-8F3C-9BB3-4B06-77409623C432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3E3D8322-B30A-CED1-CE9E-72BB10D17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902F430-53E5-634D-DB55-5B415528DB9C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A8633001-196E-2828-BA46-6C6234D99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54E1538F-D5AB-00D5-20FE-6915C0CAF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0B599371-9136-8408-3023-753AB469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00881C58-FBFF-0C9A-42B1-BA0A93CFF8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9308DFD3-EE16-E671-5266-6D1298CC1F4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D40B61DA-1A4E-A223-FE99-0A4E325863D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2D4E36D2-4A5F-4C4F-19EB-71B93E08161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2F24177C-22B2-418A-4FA2-9D28CEA2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strength: “Limbo” vs. #4 Detached</a:t>
            </a:r>
          </a:p>
        </p:txBody>
      </p:sp>
      <p:sp>
        <p:nvSpPr>
          <p:cNvPr id="3" name="TextBox 64">
            <a:extLst>
              <a:ext uri="{FF2B5EF4-FFF2-40B4-BE49-F238E27FC236}">
                <a16:creationId xmlns:a16="http://schemas.microsoft.com/office/drawing/2014/main" id="{2559B768-3BAB-477E-9FAD-88AEAEB35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2" y="2402084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E08408-08FD-9996-27B3-20107F3BDC5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078603" y="1516856"/>
            <a:ext cx="224010" cy="883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AE29FDA-74FE-88C4-B2DE-6684673B8F69}"/>
              </a:ext>
            </a:extLst>
          </p:cNvPr>
          <p:cNvSpPr/>
          <p:nvPr/>
        </p:nvSpPr>
        <p:spPr>
          <a:xfrm>
            <a:off x="4113212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20B22-9242-47BB-15D2-06E544B5E9B6}"/>
              </a:ext>
            </a:extLst>
          </p:cNvPr>
          <p:cNvSpPr/>
          <p:nvPr/>
        </p:nvSpPr>
        <p:spPr>
          <a:xfrm>
            <a:off x="4799012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" name="TextBox 64">
            <a:extLst>
              <a:ext uri="{FF2B5EF4-FFF2-40B4-BE49-F238E27FC236}">
                <a16:creationId xmlns:a16="http://schemas.microsoft.com/office/drawing/2014/main" id="{757BF994-57D0-5CFE-509A-DD4F39EC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728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D7866F-18D6-9338-F329-EA3EA634D427}"/>
              </a:ext>
            </a:extLst>
          </p:cNvPr>
          <p:cNvCxnSpPr>
            <a:cxnSpLocks/>
          </p:cNvCxnSpPr>
          <p:nvPr/>
        </p:nvCxnSpPr>
        <p:spPr>
          <a:xfrm flipV="1">
            <a:off x="4350725" y="2839720"/>
            <a:ext cx="619737" cy="905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E4B1CC1-6D4B-E08E-AE23-230C2CBF6FEE}"/>
              </a:ext>
            </a:extLst>
          </p:cNvPr>
          <p:cNvSpPr txBox="1"/>
          <p:nvPr/>
        </p:nvSpPr>
        <p:spPr>
          <a:xfrm>
            <a:off x="1522412" y="508212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strong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3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2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 or 2D4U)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9340C7-DF1A-2510-FDBC-51E916056504}"/>
              </a:ext>
            </a:extLst>
          </p:cNvPr>
          <p:cNvSpPr/>
          <p:nvPr/>
        </p:nvSpPr>
        <p:spPr>
          <a:xfrm>
            <a:off x="32575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96981D-299E-B038-17E6-84D43ED25DCC}"/>
              </a:ext>
            </a:extLst>
          </p:cNvPr>
          <p:cNvSpPr/>
          <p:nvPr/>
        </p:nvSpPr>
        <p:spPr>
          <a:xfrm>
            <a:off x="22335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TextBox 64">
            <a:extLst>
              <a:ext uri="{FF2B5EF4-FFF2-40B4-BE49-F238E27FC236}">
                <a16:creationId xmlns:a16="http://schemas.microsoft.com/office/drawing/2014/main" id="{4F0ADDB4-025B-DA54-1523-C6490992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14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16" name="TextBox 73">
            <a:extLst>
              <a:ext uri="{FF2B5EF4-FFF2-40B4-BE49-F238E27FC236}">
                <a16:creationId xmlns:a16="http://schemas.microsoft.com/office/drawing/2014/main" id="{5F85549B-8F6F-CCD4-7CA7-7B1A3051A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674E7-6AAE-FDE6-9CD1-ED81927ED6BB}"/>
              </a:ext>
            </a:extLst>
          </p:cNvPr>
          <p:cNvSpPr txBox="1"/>
          <p:nvPr/>
        </p:nvSpPr>
        <p:spPr>
          <a:xfrm>
            <a:off x="3743723" y="4086392"/>
            <a:ext cx="126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“Limbo”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24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1056E-D377-1030-EF73-75EAB3A25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A8D01E1-8C9D-F7A8-101B-91A98DF400D3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90F344-0083-CA05-9C86-86A01BDBF083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4621D9E-A002-E533-63CF-A82A2A8385D2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DDB512-91DB-45E8-8994-69B9DAB6A9A5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7ACE68-6EFF-3F6B-2DE9-DA4774927B0A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BBC99C-507B-6FBA-6412-29C6AB8B4D0E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EC9B61-E362-FFD4-91BD-F0253192E5EA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7A408BD1-B683-57CC-497A-4A6A8E49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4EB5B9-BBE9-8913-8648-607F8036EAC3}"/>
              </a:ext>
            </a:extLst>
          </p:cNvPr>
          <p:cNvSpPr/>
          <p:nvPr/>
        </p:nvSpPr>
        <p:spPr>
          <a:xfrm>
            <a:off x="43243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F8A4D76-817B-70BC-39EE-F801FF2C9A94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D63433A-37D2-3F53-1BF3-DDCF6F586358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597FCCDF-460C-9819-00CD-202A35AF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46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27CEDBAD-E79D-F13C-60AB-AE4D382AA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373D688B-613B-CD2D-23EB-A1371D262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13C5206B-CF9E-CD06-E0C3-3B3984A2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1BC7535C-E319-3E37-F2DD-57AD690B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C07718FA-4025-3921-0BA5-A745C38CE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089134C3-6950-3135-AB8D-463A5EA691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AF6F1CA7-7205-DF04-4802-F68C8F4B2D1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D01084FC-4E2B-2FD2-C614-345BDD77DD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3F14D427-A4BA-72FA-E9AE-5E3A1BCC6C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017219E8-3DC7-1F3F-F1A8-A207BED7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strength: 2 FROM A SIDE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BC3437E-D883-56CC-88A6-238A791B43ED}"/>
              </a:ext>
            </a:extLst>
          </p:cNvPr>
          <p:cNvSpPr/>
          <p:nvPr/>
        </p:nvSpPr>
        <p:spPr>
          <a:xfrm>
            <a:off x="6781800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6C8F482-B70D-9F8E-0CC6-1260C3B1992C}"/>
              </a:ext>
            </a:extLst>
          </p:cNvPr>
          <p:cNvCxnSpPr>
            <a:cxnSpLocks/>
          </p:cNvCxnSpPr>
          <p:nvPr/>
        </p:nvCxnSpPr>
        <p:spPr>
          <a:xfrm flipV="1">
            <a:off x="4871365" y="1516856"/>
            <a:ext cx="432837" cy="1011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4">
            <a:extLst>
              <a:ext uri="{FF2B5EF4-FFF2-40B4-BE49-F238E27FC236}">
                <a16:creationId xmlns:a16="http://schemas.microsoft.com/office/drawing/2014/main" id="{FB0A8B24-A4A0-53F6-F594-DD387B2FC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B23FDEE-A419-52C1-9380-71806A9BF2F6}"/>
              </a:ext>
            </a:extLst>
          </p:cNvPr>
          <p:cNvCxnSpPr>
            <a:cxnSpLocks/>
          </p:cNvCxnSpPr>
          <p:nvPr/>
        </p:nvCxnSpPr>
        <p:spPr>
          <a:xfrm flipV="1">
            <a:off x="4350725" y="2804002"/>
            <a:ext cx="59350" cy="941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52AEE0B-F549-012D-0B68-9CDA8F28D92C}"/>
              </a:ext>
            </a:extLst>
          </p:cNvPr>
          <p:cNvCxnSpPr>
            <a:cxnSpLocks/>
          </p:cNvCxnSpPr>
          <p:nvPr/>
        </p:nvCxnSpPr>
        <p:spPr>
          <a:xfrm flipV="1">
            <a:off x="5673252" y="1613046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5AB19D-2F37-4961-A024-C1B6D15EB221}"/>
              </a:ext>
            </a:extLst>
          </p:cNvPr>
          <p:cNvSpPr txBox="1"/>
          <p:nvPr/>
        </p:nvSpPr>
        <p:spPr>
          <a:xfrm>
            <a:off x="1522412" y="50821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strong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 or 2D4U)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Deep, 2 Under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60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F346F-5DFE-F599-46A4-1ED902C8E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A2E1C1-DF80-817F-463D-A9DC4ABBE5E9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CD7426-013C-76E4-4DF1-941D8BC5F632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04D9942-99DC-8559-87FB-3DEA23571932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845C90-0607-BED1-EDE2-603FD6DF3FAB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DE1DAC-1469-50DD-DBC5-1C19F45CE299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FC6EE4-5FE2-287D-0D38-540A2C2C8342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8C78FA-F03D-E22D-EDE8-3E22E226E192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1B172140-55C3-629C-1D79-6D41833A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20755C-1BA4-3B3E-7905-46A592E5B3E7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A79F67D-6001-B6D6-BBB7-A7EB56C67BD7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E327BAA3-1C96-080F-D1CD-8B3116D7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E95FFCE8-5E77-3B29-838C-7E34A5EDC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935C3D60-8873-5D8D-558C-89CC0DE1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4AB8CFB0-82D2-2CF8-203F-190B9414A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36B810F3-2EF7-E346-58B1-F94C8D69E54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4F791EC1-281F-D02A-E6A0-322713D0F9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D3D53CAC-0269-BD0A-BA53-C377CC94866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74D8863C-C59E-499A-7CA3-D33D8D8712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9048F89-53A7-D43A-ADAB-41233A5B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strength: 2 FROM A SIDE vs. #3 Detached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266C81-5D2F-A03E-4CC7-5EE2A16C3088}"/>
              </a:ext>
            </a:extLst>
          </p:cNvPr>
          <p:cNvSpPr/>
          <p:nvPr/>
        </p:nvSpPr>
        <p:spPr>
          <a:xfrm>
            <a:off x="3298798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64">
            <a:extLst>
              <a:ext uri="{FF2B5EF4-FFF2-40B4-BE49-F238E27FC236}">
                <a16:creationId xmlns:a16="http://schemas.microsoft.com/office/drawing/2014/main" id="{4F1175C5-C6F0-9F15-C93E-CAC066A1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2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7" name="TextBox 73">
            <a:extLst>
              <a:ext uri="{FF2B5EF4-FFF2-40B4-BE49-F238E27FC236}">
                <a16:creationId xmlns:a16="http://schemas.microsoft.com/office/drawing/2014/main" id="{BF2826E7-B264-C8B7-75F8-41CD638B9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49ED8C-3A47-E364-496D-C143CAC3344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078603" y="1516856"/>
            <a:ext cx="224010" cy="883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7138B6-1D5F-CB70-810F-07277D51B7D7}"/>
              </a:ext>
            </a:extLst>
          </p:cNvPr>
          <p:cNvSpPr/>
          <p:nvPr/>
        </p:nvSpPr>
        <p:spPr>
          <a:xfrm>
            <a:off x="4113212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58A1C8-9CE4-DC80-5E7E-B23BC0BACDFC}"/>
              </a:ext>
            </a:extLst>
          </p:cNvPr>
          <p:cNvSpPr/>
          <p:nvPr/>
        </p:nvSpPr>
        <p:spPr>
          <a:xfrm>
            <a:off x="4799012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" name="TextBox 64">
            <a:extLst>
              <a:ext uri="{FF2B5EF4-FFF2-40B4-BE49-F238E27FC236}">
                <a16:creationId xmlns:a16="http://schemas.microsoft.com/office/drawing/2014/main" id="{8F894A30-6EB1-2C1E-C5E8-F3048E18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728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67BE39-6012-27EC-37A7-53D762009D3B}"/>
              </a:ext>
            </a:extLst>
          </p:cNvPr>
          <p:cNvCxnSpPr>
            <a:cxnSpLocks/>
          </p:cNvCxnSpPr>
          <p:nvPr/>
        </p:nvCxnSpPr>
        <p:spPr>
          <a:xfrm flipV="1">
            <a:off x="4350725" y="2839720"/>
            <a:ext cx="619737" cy="905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4">
            <a:extLst>
              <a:ext uri="{FF2B5EF4-FFF2-40B4-BE49-F238E27FC236}">
                <a16:creationId xmlns:a16="http://schemas.microsoft.com/office/drawing/2014/main" id="{C043F1EA-37D3-8851-4371-13D24BD2E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0AC98C1-E77C-4E75-DFEA-73A16A6D1E05}"/>
              </a:ext>
            </a:extLst>
          </p:cNvPr>
          <p:cNvSpPr/>
          <p:nvPr/>
        </p:nvSpPr>
        <p:spPr>
          <a:xfrm>
            <a:off x="5669700" y="1597152"/>
            <a:ext cx="414108" cy="938784"/>
          </a:xfrm>
          <a:custGeom>
            <a:avLst/>
            <a:gdLst>
              <a:gd name="connsiteX0" fmla="*/ 414108 w 414108"/>
              <a:gd name="connsiteY0" fmla="*/ 938784 h 938784"/>
              <a:gd name="connsiteX1" fmla="*/ 54444 w 414108"/>
              <a:gd name="connsiteY1" fmla="*/ 451104 h 938784"/>
              <a:gd name="connsiteX2" fmla="*/ 5676 w 414108"/>
              <a:gd name="connsiteY2" fmla="*/ 0 h 93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108" h="938784">
                <a:moveTo>
                  <a:pt x="414108" y="938784"/>
                </a:moveTo>
                <a:cubicBezTo>
                  <a:pt x="268312" y="773176"/>
                  <a:pt x="122516" y="607568"/>
                  <a:pt x="54444" y="451104"/>
                </a:cubicBezTo>
                <a:cubicBezTo>
                  <a:pt x="-13628" y="294640"/>
                  <a:pt x="-1436" y="78232"/>
                  <a:pt x="5676" y="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3B19C6-35E6-E79B-3FF7-F7A24F021B31}"/>
              </a:ext>
            </a:extLst>
          </p:cNvPr>
          <p:cNvSpPr txBox="1"/>
          <p:nvPr/>
        </p:nvSpPr>
        <p:spPr>
          <a:xfrm>
            <a:off x="1522412" y="50821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strong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 or 2D4U)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Deep, 2 Under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34242E-86EE-56E2-C789-C1B0581EA27D}"/>
              </a:ext>
            </a:extLst>
          </p:cNvPr>
          <p:cNvSpPr txBox="1"/>
          <p:nvPr/>
        </p:nvSpPr>
        <p:spPr>
          <a:xfrm>
            <a:off x="3743723" y="4086392"/>
            <a:ext cx="126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“Bingo”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02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B590-A866-10D9-B033-4311B7E9B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6A368E-4C4E-E72E-A029-226E184F7326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F0E2C0-A5D9-5E99-AE1F-55ED5CEC7CB9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8D90EFD-BBD8-A966-62B0-2EAEC5E5BE5F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EC5BE0-CF4A-300B-0EAD-76DC835698A8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8F79F0-86CF-2F01-504B-2E1EFA157FCE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A10320-3C99-25C2-0599-380B69F64786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0D8081-CB79-7CF1-D22C-9C52AF971C9F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7F68BF8C-C8DF-B107-05E5-F113C99B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ACBB299-CF4B-5E64-07B2-529AF3E8F05C}"/>
              </a:ext>
            </a:extLst>
          </p:cNvPr>
          <p:cNvSpPr/>
          <p:nvPr/>
        </p:nvSpPr>
        <p:spPr>
          <a:xfrm>
            <a:off x="43243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6D01B01-CB4C-5F7F-82FA-B7334A7532E2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54E167-EE12-2CD4-6A15-693400656D25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6CC1FE0A-BF31-3F27-0544-4A49A9D7C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46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0EB0CE74-78BD-24B1-6871-18B2FBF8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53FEECD6-0F80-AB7B-8769-E70410FA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B387E416-8198-D12C-E15D-B41AE701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917CEC91-F89B-E0BC-79A2-3A598D33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B55F56B3-3D1C-9304-5E69-F5DCF2D82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41699F39-A6C3-0F0A-F469-825C3822B21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199D9BD2-CFF5-9C54-EAC7-A510D9B9107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561CEE85-D5DE-69B8-51C4-0E6FB744D1E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BA0EE143-3BD6-D621-8C75-EB6E94C52E0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E0EC93BA-D8BA-A370-F458-6815673F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away: fs go (default)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74A696-7BBE-4FDE-A53C-2395BB1FC938}"/>
              </a:ext>
            </a:extLst>
          </p:cNvPr>
          <p:cNvSpPr/>
          <p:nvPr/>
        </p:nvSpPr>
        <p:spPr>
          <a:xfrm>
            <a:off x="6781800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5" name="TextBox 64">
            <a:extLst>
              <a:ext uri="{FF2B5EF4-FFF2-40B4-BE49-F238E27FC236}">
                <a16:creationId xmlns:a16="http://schemas.microsoft.com/office/drawing/2014/main" id="{77D2541D-18C5-D233-B4A0-75C95492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2A1ED4-EABB-6499-BB64-46B2F3B6A82E}"/>
              </a:ext>
            </a:extLst>
          </p:cNvPr>
          <p:cNvCxnSpPr>
            <a:cxnSpLocks/>
          </p:cNvCxnSpPr>
          <p:nvPr/>
        </p:nvCxnSpPr>
        <p:spPr>
          <a:xfrm flipH="1" flipV="1">
            <a:off x="7051925" y="1332190"/>
            <a:ext cx="434957" cy="2413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48DD0B-F9E8-6DAC-2F70-3B4BC25DBE82}"/>
              </a:ext>
            </a:extLst>
          </p:cNvPr>
          <p:cNvSpPr txBox="1"/>
          <p:nvPr/>
        </p:nvSpPr>
        <p:spPr>
          <a:xfrm>
            <a:off x="1522412" y="508212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weak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2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man-match quarters strong, cover 0 weak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26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5A681-4CBF-620D-CA2E-4C023D491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B34759-26AE-765C-1523-F251F5E5168A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3F163B-B4BE-84F5-045D-83E778752484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2E4A62E-E41B-E40C-69CB-8F5781ABCD66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6D1B6A-4D9A-EA13-008E-2A2001CDCEA2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BD965D-8B53-E2D6-A49D-FF5A1A4EFE07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564232-71F5-B887-5585-3137440FF597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CB4E74-5A44-34AF-61ED-B88F67DE42EE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417E8121-BB64-7FD7-76D9-1A8E74B6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1736BA4-86CC-EC60-7637-88024DF1CDB1}"/>
              </a:ext>
            </a:extLst>
          </p:cNvPr>
          <p:cNvSpPr/>
          <p:nvPr/>
        </p:nvSpPr>
        <p:spPr>
          <a:xfrm>
            <a:off x="43243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B7EDEE8-39B8-247F-B9BF-C3A5E2C0EFC7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B5BA0D5-BA74-2F89-560D-2D37EAEC24E7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5135E929-960E-DE20-800F-10F02F4C3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46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10B27328-BF67-23DD-298B-0A5A2AF0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74C74FED-299E-05EA-D5BC-A91557315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302ECD0C-2575-9DAD-8850-3B3B118A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E5A0C054-9B54-0BB7-D710-9FF68842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B23643AB-53A6-E103-6819-7F1CFD70B79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ACFD8489-E3B2-9F29-B957-E72E98C13BD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4FEF5032-6B49-D027-9F48-60AB04EFD17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1E69DA23-C044-EC23-2791-66ED47EA478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2CAB46CA-3AF8-024B-9E59-AF2482B8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away: “Bingo” vs. #2 detached</a:t>
            </a:r>
          </a:p>
        </p:txBody>
      </p:sp>
      <p:sp>
        <p:nvSpPr>
          <p:cNvPr id="35" name="TextBox 64">
            <a:extLst>
              <a:ext uri="{FF2B5EF4-FFF2-40B4-BE49-F238E27FC236}">
                <a16:creationId xmlns:a16="http://schemas.microsoft.com/office/drawing/2014/main" id="{047485E8-1DDF-A2E7-6773-8D26F8C9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08282C-4B61-4D27-41D7-462015139780}"/>
              </a:ext>
            </a:extLst>
          </p:cNvPr>
          <p:cNvSpPr/>
          <p:nvPr/>
        </p:nvSpPr>
        <p:spPr>
          <a:xfrm>
            <a:off x="7446962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" name="TextBox 74">
            <a:extLst>
              <a:ext uri="{FF2B5EF4-FFF2-40B4-BE49-F238E27FC236}">
                <a16:creationId xmlns:a16="http://schemas.microsoft.com/office/drawing/2014/main" id="{7E230985-C6D5-0E22-8DA0-537298A6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436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9" name="TextBox 64">
            <a:extLst>
              <a:ext uri="{FF2B5EF4-FFF2-40B4-BE49-F238E27FC236}">
                <a16:creationId xmlns:a16="http://schemas.microsoft.com/office/drawing/2014/main" id="{AFD6D5C6-3360-831C-66A3-3615D9C95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809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B8558B-BD14-72FC-30E1-7E06A67D9432}"/>
              </a:ext>
            </a:extLst>
          </p:cNvPr>
          <p:cNvCxnSpPr>
            <a:cxnSpLocks/>
          </p:cNvCxnSpPr>
          <p:nvPr/>
        </p:nvCxnSpPr>
        <p:spPr>
          <a:xfrm flipV="1">
            <a:off x="7502013" y="2804002"/>
            <a:ext cx="30674" cy="941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64A4D8-2B0C-BC00-57F2-D92859828819}"/>
              </a:ext>
            </a:extLst>
          </p:cNvPr>
          <p:cNvCxnSpPr>
            <a:cxnSpLocks/>
          </p:cNvCxnSpPr>
          <p:nvPr/>
        </p:nvCxnSpPr>
        <p:spPr>
          <a:xfrm flipH="1" flipV="1">
            <a:off x="7051471" y="1338025"/>
            <a:ext cx="190026" cy="1072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EDCF1A-515F-5246-0DC6-9E7BAE31B44B}"/>
              </a:ext>
            </a:extLst>
          </p:cNvPr>
          <p:cNvSpPr txBox="1"/>
          <p:nvPr/>
        </p:nvSpPr>
        <p:spPr>
          <a:xfrm>
            <a:off x="1522412" y="508212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weak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2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man-match quarters strong, cover 0 weak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799FA6-1770-A686-8812-9A95A09E5BD4}"/>
              </a:ext>
            </a:extLst>
          </p:cNvPr>
          <p:cNvSpPr txBox="1"/>
          <p:nvPr/>
        </p:nvSpPr>
        <p:spPr>
          <a:xfrm>
            <a:off x="6834164" y="4086392"/>
            <a:ext cx="126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“Bingo”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95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FA313-A857-32EA-DDE1-6248169FD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8730D4-013F-BBFA-52AE-627F7364018A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47DCF1-02DD-FC7D-30C3-8219E14713C2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7C8AE1A-FE6C-6B76-6144-E488A59D3B3E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37F44F-4F77-19E3-9A0E-1CFABB76C2E7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1FA15A-D7C2-B187-A677-FA778D55C48F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EBE66E-5E53-855B-A552-8F49CF16A625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D46011-ED50-F55B-54D7-7E278EA324DF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7991014D-8910-B971-B041-1CB2F00E8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DD75280-CFC0-B87C-DF16-64F07046AD44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B94E2D8-4C59-982A-8B59-101C492A2628}"/>
              </a:ext>
            </a:extLst>
          </p:cNvPr>
          <p:cNvSpPr/>
          <p:nvPr/>
        </p:nvSpPr>
        <p:spPr>
          <a:xfrm>
            <a:off x="6865874" y="1809623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9232BB64-0603-6FBE-A1DE-83682122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A9360FDD-CFBD-D6AB-C613-5C8DD52F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882" y="2400300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1FF53A33-7A63-9CD7-7D76-6AAB9D88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921B6C84-AFDD-8F41-7504-B971B057A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98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0C4C486C-A82F-857A-CE19-334DB1D7E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D6C1993D-1AD4-B655-7505-C3F5765BF5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7A6CD520-CDAF-405F-A02A-79DBDB0624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BB7D650B-B477-56E4-C14C-2E7D9ED2583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BA012540-64A6-9E5B-AFAB-4C2B16DE400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597E467C-E5C0-EB33-A028-58DE9AC8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away: “Cobra” vs. #1 tight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8C74D8B-5A6A-E920-ACFC-112EEC92721E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7051925" y="1332190"/>
            <a:ext cx="609845" cy="10681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1E39308-3A65-4E26-745C-C78EB45003DC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CA719F-2A14-A115-EA92-31FFC9A5640F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TextBox 73">
            <a:extLst>
              <a:ext uri="{FF2B5EF4-FFF2-40B4-BE49-F238E27FC236}">
                <a16:creationId xmlns:a16="http://schemas.microsoft.com/office/drawing/2014/main" id="{B1558254-F75E-CD66-6EAC-50222D5C3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9" name="TextBox 74">
            <a:extLst>
              <a:ext uri="{FF2B5EF4-FFF2-40B4-BE49-F238E27FC236}">
                <a16:creationId xmlns:a16="http://schemas.microsoft.com/office/drawing/2014/main" id="{05B2110A-8D52-25AE-114B-F82BD0C356E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AC0191-4D3A-1341-6973-346A8E96E27D}"/>
              </a:ext>
            </a:extLst>
          </p:cNvPr>
          <p:cNvSpPr/>
          <p:nvPr/>
        </p:nvSpPr>
        <p:spPr>
          <a:xfrm>
            <a:off x="3298798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" name="TextBox 64">
            <a:extLst>
              <a:ext uri="{FF2B5EF4-FFF2-40B4-BE49-F238E27FC236}">
                <a16:creationId xmlns:a16="http://schemas.microsoft.com/office/drawing/2014/main" id="{693AA247-5AD4-0C2C-8485-91361310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2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12" name="TextBox 73">
            <a:extLst>
              <a:ext uri="{FF2B5EF4-FFF2-40B4-BE49-F238E27FC236}">
                <a16:creationId xmlns:a16="http://schemas.microsoft.com/office/drawing/2014/main" id="{3A253FDD-1ED6-698B-8456-AF2D01C67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1E8103-D954-62DA-5A52-59CBA991A908}"/>
              </a:ext>
            </a:extLst>
          </p:cNvPr>
          <p:cNvSpPr/>
          <p:nvPr/>
        </p:nvSpPr>
        <p:spPr>
          <a:xfrm>
            <a:off x="4113212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D1714-0CE3-97A3-369B-EEAC11F65CB8}"/>
              </a:ext>
            </a:extLst>
          </p:cNvPr>
          <p:cNvSpPr/>
          <p:nvPr/>
        </p:nvSpPr>
        <p:spPr>
          <a:xfrm>
            <a:off x="4799012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6" name="TextBox 64">
            <a:extLst>
              <a:ext uri="{FF2B5EF4-FFF2-40B4-BE49-F238E27FC236}">
                <a16:creationId xmlns:a16="http://schemas.microsoft.com/office/drawing/2014/main" id="{772AE2BB-9D77-501C-D49D-72D40B6F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728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9CB825-6B36-B3E0-A522-265F627130B9}"/>
              </a:ext>
            </a:extLst>
          </p:cNvPr>
          <p:cNvCxnSpPr>
            <a:cxnSpLocks/>
          </p:cNvCxnSpPr>
          <p:nvPr/>
        </p:nvCxnSpPr>
        <p:spPr>
          <a:xfrm flipV="1">
            <a:off x="6973693" y="2804002"/>
            <a:ext cx="30674" cy="941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8F3D3D-6350-3EB1-7846-94E3A3730F28}"/>
              </a:ext>
            </a:extLst>
          </p:cNvPr>
          <p:cNvSpPr txBox="1"/>
          <p:nvPr/>
        </p:nvSpPr>
        <p:spPr>
          <a:xfrm>
            <a:off x="1522412" y="508212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weak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2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man-match quarters strong, cover 0 weak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9B2672-9F07-3087-A1A1-32FDFFFB5AC3}"/>
              </a:ext>
            </a:extLst>
          </p:cNvPr>
          <p:cNvSpPr txBox="1"/>
          <p:nvPr/>
        </p:nvSpPr>
        <p:spPr>
          <a:xfrm>
            <a:off x="6301729" y="4086392"/>
            <a:ext cx="126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“Cobra”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77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D961-F12D-8B6B-DA6D-E0EF02991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64F5A90E-55CA-1C49-BA8F-B48E74D2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7801"/>
            <a:ext cx="10210800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Motion Adjustments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0B73F-DC67-1C79-CA73-7123F5E69BA7}"/>
              </a:ext>
            </a:extLst>
          </p:cNvPr>
          <p:cNvSpPr txBox="1"/>
          <p:nvPr/>
        </p:nvSpPr>
        <p:spPr>
          <a:xfrm>
            <a:off x="381000" y="1143000"/>
            <a:ext cx="1127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Bingo turns into a Sinbad on motion away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Motion to pressure side = don’t change pressure unless he sets up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Getting to a “bingo” changes three players’ responsibilities.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446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0527F-912C-EB60-08B9-056FC5CA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3ABF54-9D97-580C-2024-67ECBB8A2A85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910473-E72F-968A-55D4-0982267A423A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2E31547-EBAA-C9A2-8552-D03FADBC26FB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E9926A-AD36-4DFE-1E91-725806FD636D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D6E1B2-9642-791F-2FC4-96EDA0995AE9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BD011B-E0CA-294F-BF40-AACC825F5BC1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0E489B-9C1F-3AC5-7081-3F98FBB8F9FC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2F8FB1B3-3633-A565-D5ED-B6259AB3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F291653-F605-9623-0A0B-27927D24C5A0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B0BE6A-6412-5D1B-D519-7D284794EEC7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DC000CB6-074F-3E7F-4999-9E69D918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B4CE640B-2486-05EE-1010-36502C21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0109DB4F-88A6-6476-BAE0-E4FAED49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907EDC21-AA9D-B841-BFCD-AF426129A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408D8A36-C367-CE66-58ED-984DBB44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6C04DC5F-EC36-916D-9A2E-8F01637334C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3447A37C-6ED9-5BB0-0359-0C78601406B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7F032167-373B-1D41-BBE0-7F1899871A3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7A04D378-ADB7-140F-5E39-D0A3BF8338E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5A8DA26-2A54-1A31-53FD-40F41E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strength: “Bingo” to “Sinbad” on motion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4267D0-25C8-45E8-FB4B-E3CEA76E6A07}"/>
              </a:ext>
            </a:extLst>
          </p:cNvPr>
          <p:cNvSpPr/>
          <p:nvPr/>
        </p:nvSpPr>
        <p:spPr>
          <a:xfrm>
            <a:off x="3298798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64">
            <a:extLst>
              <a:ext uri="{FF2B5EF4-FFF2-40B4-BE49-F238E27FC236}">
                <a16:creationId xmlns:a16="http://schemas.microsoft.com/office/drawing/2014/main" id="{E2C08E05-100F-2E37-49F9-DAAD169C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2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7" name="TextBox 73">
            <a:extLst>
              <a:ext uri="{FF2B5EF4-FFF2-40B4-BE49-F238E27FC236}">
                <a16:creationId xmlns:a16="http://schemas.microsoft.com/office/drawing/2014/main" id="{8047909B-A9D6-8181-9395-A536E4D14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6CD795-2FE5-5EAC-5544-121F798FEDA1}"/>
              </a:ext>
            </a:extLst>
          </p:cNvPr>
          <p:cNvSpPr/>
          <p:nvPr/>
        </p:nvSpPr>
        <p:spPr>
          <a:xfrm>
            <a:off x="4113212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1B8BBD-3DE9-0C3C-38B9-BD62920B7617}"/>
              </a:ext>
            </a:extLst>
          </p:cNvPr>
          <p:cNvSpPr/>
          <p:nvPr/>
        </p:nvSpPr>
        <p:spPr>
          <a:xfrm>
            <a:off x="4799012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" name="TextBox 64">
            <a:extLst>
              <a:ext uri="{FF2B5EF4-FFF2-40B4-BE49-F238E27FC236}">
                <a16:creationId xmlns:a16="http://schemas.microsoft.com/office/drawing/2014/main" id="{9351C120-04F1-1639-E372-D3C217CB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728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81B080-B573-4E8C-E57A-38A3B39D3FFC}"/>
              </a:ext>
            </a:extLst>
          </p:cNvPr>
          <p:cNvCxnSpPr>
            <a:cxnSpLocks/>
          </p:cNvCxnSpPr>
          <p:nvPr/>
        </p:nvCxnSpPr>
        <p:spPr>
          <a:xfrm>
            <a:off x="4990782" y="1648460"/>
            <a:ext cx="2031299" cy="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D09903-618B-E2AF-4BF3-A50C47FC6F43}"/>
              </a:ext>
            </a:extLst>
          </p:cNvPr>
          <p:cNvCxnSpPr>
            <a:cxnSpLocks/>
          </p:cNvCxnSpPr>
          <p:nvPr/>
        </p:nvCxnSpPr>
        <p:spPr>
          <a:xfrm>
            <a:off x="5221478" y="2611628"/>
            <a:ext cx="874522" cy="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13D58D-5418-56F9-FDBA-034B34BC8191}"/>
              </a:ext>
            </a:extLst>
          </p:cNvPr>
          <p:cNvCxnSpPr>
            <a:cxnSpLocks/>
          </p:cNvCxnSpPr>
          <p:nvPr/>
        </p:nvCxnSpPr>
        <p:spPr>
          <a:xfrm>
            <a:off x="6686550" y="2611628"/>
            <a:ext cx="531114" cy="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3DDEA4-A566-8F43-51FB-CCBD79C57ACC}"/>
              </a:ext>
            </a:extLst>
          </p:cNvPr>
          <p:cNvCxnSpPr>
            <a:cxnSpLocks/>
          </p:cNvCxnSpPr>
          <p:nvPr/>
        </p:nvCxnSpPr>
        <p:spPr>
          <a:xfrm flipV="1">
            <a:off x="4374927" y="1516856"/>
            <a:ext cx="929275" cy="2228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0B6EEE-19B1-6BA0-29AD-DAC1C43D40D5}"/>
              </a:ext>
            </a:extLst>
          </p:cNvPr>
          <p:cNvSpPr txBox="1"/>
          <p:nvPr/>
        </p:nvSpPr>
        <p:spPr>
          <a:xfrm>
            <a:off x="3743723" y="4086392"/>
            <a:ext cx="147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“Bingo”</a:t>
            </a:r>
          </a:p>
          <a:p>
            <a:r>
              <a:rPr lang="en-US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“Sinbad”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68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C6D83-77CA-BC5E-D324-AA8F62A0E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8A2C35C-227C-FB90-1DC3-5062DBE9AFF3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FB934B-3269-6883-5962-568FB0DFF520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53B9A91-4B77-43DD-E32F-3DD6BAC5975F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E1B42E-307D-43AE-BD0E-0F62956A17E1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51648D-41AC-7E53-B1D1-131215AF41AE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F93E09-3B40-2FFC-7422-4F7C2496BC45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21BDDD-82ED-44AE-FDC5-6925D8FD9B34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0AC0519B-91FA-0319-D833-0AFF369A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72718A4-DAE5-4E1B-6262-F3E12EAD55C8}"/>
              </a:ext>
            </a:extLst>
          </p:cNvPr>
          <p:cNvSpPr/>
          <p:nvPr/>
        </p:nvSpPr>
        <p:spPr>
          <a:xfrm>
            <a:off x="43243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80834F4-A9D3-F8E9-C529-4A2D9DFCA980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09DB78-86E3-257F-2E40-DB93A3624154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3A13144E-1B0D-2762-DF09-02430D551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46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99334360-929C-9AEA-6AEC-BCB31474E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2341739C-DA76-B778-AD1B-8F3D9A420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F608B30D-C0E1-A7FE-6CB8-9C5833D5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B89B06F1-F4C8-4E12-7873-25B8326E3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C0837D0C-1DD6-1C85-EADC-60AB832F158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9044D192-259C-7F39-FE82-DB1DDA1BC89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EEF8202F-A187-B97B-7F25-C06DF55E41D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5CF3BA24-8CE6-2A41-1CF1-77D99A51E96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0190A2B-32A4-93E1-D272-B3A680ED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away: “Bingo” to “Sinbad” on motion</a:t>
            </a:r>
          </a:p>
        </p:txBody>
      </p:sp>
      <p:sp>
        <p:nvSpPr>
          <p:cNvPr id="35" name="TextBox 64">
            <a:extLst>
              <a:ext uri="{FF2B5EF4-FFF2-40B4-BE49-F238E27FC236}">
                <a16:creationId xmlns:a16="http://schemas.microsoft.com/office/drawing/2014/main" id="{18D9097A-DACE-3154-451C-FD205108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D7181F-2661-767C-F37E-D3FC5B2B57AE}"/>
              </a:ext>
            </a:extLst>
          </p:cNvPr>
          <p:cNvSpPr/>
          <p:nvPr/>
        </p:nvSpPr>
        <p:spPr>
          <a:xfrm>
            <a:off x="7446962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" name="TextBox 74">
            <a:extLst>
              <a:ext uri="{FF2B5EF4-FFF2-40B4-BE49-F238E27FC236}">
                <a16:creationId xmlns:a16="http://schemas.microsoft.com/office/drawing/2014/main" id="{F36DE8C2-C2FF-2B21-85BF-01D11620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436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9" name="TextBox 64">
            <a:extLst>
              <a:ext uri="{FF2B5EF4-FFF2-40B4-BE49-F238E27FC236}">
                <a16:creationId xmlns:a16="http://schemas.microsoft.com/office/drawing/2014/main" id="{B255F3A0-CC58-761B-3F12-2CDA9B23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809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718F82-DEF1-5DA8-8545-AA09869189EF}"/>
              </a:ext>
            </a:extLst>
          </p:cNvPr>
          <p:cNvCxnSpPr>
            <a:cxnSpLocks/>
          </p:cNvCxnSpPr>
          <p:nvPr/>
        </p:nvCxnSpPr>
        <p:spPr>
          <a:xfrm flipH="1" flipV="1">
            <a:off x="7051471" y="1338025"/>
            <a:ext cx="190026" cy="1072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43262D0-6EA8-D3D7-3D50-85B4B31FC25B}"/>
              </a:ext>
            </a:extLst>
          </p:cNvPr>
          <p:cNvCxnSpPr>
            <a:cxnSpLocks/>
          </p:cNvCxnSpPr>
          <p:nvPr/>
        </p:nvCxnSpPr>
        <p:spPr>
          <a:xfrm flipH="1">
            <a:off x="5161256" y="1648460"/>
            <a:ext cx="2265374" cy="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6CA187-607B-7C89-C0EF-9CC8AB82863C}"/>
              </a:ext>
            </a:extLst>
          </p:cNvPr>
          <p:cNvCxnSpPr>
            <a:cxnSpLocks/>
          </p:cNvCxnSpPr>
          <p:nvPr/>
        </p:nvCxnSpPr>
        <p:spPr>
          <a:xfrm flipH="1">
            <a:off x="6643555" y="2593340"/>
            <a:ext cx="555367" cy="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79B2CE-86D9-E2EE-7E29-DA92EA5A7554}"/>
              </a:ext>
            </a:extLst>
          </p:cNvPr>
          <p:cNvCxnSpPr>
            <a:cxnSpLocks/>
          </p:cNvCxnSpPr>
          <p:nvPr/>
        </p:nvCxnSpPr>
        <p:spPr>
          <a:xfrm flipH="1">
            <a:off x="5205984" y="2577592"/>
            <a:ext cx="373923" cy="15748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4C5278-7EB0-CC90-8CE6-3DBE96A975CD}"/>
              </a:ext>
            </a:extLst>
          </p:cNvPr>
          <p:cNvCxnSpPr>
            <a:cxnSpLocks/>
          </p:cNvCxnSpPr>
          <p:nvPr/>
        </p:nvCxnSpPr>
        <p:spPr>
          <a:xfrm flipH="1" flipV="1">
            <a:off x="7051925" y="1332190"/>
            <a:ext cx="434957" cy="2413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B697F2-F94A-96B0-C4C5-3C21A8E3E0DF}"/>
              </a:ext>
            </a:extLst>
          </p:cNvPr>
          <p:cNvSpPr txBox="1"/>
          <p:nvPr/>
        </p:nvSpPr>
        <p:spPr>
          <a:xfrm>
            <a:off x="6764713" y="4086392"/>
            <a:ext cx="147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“Bingo”</a:t>
            </a:r>
          </a:p>
          <a:p>
            <a:r>
              <a:rPr lang="en-US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“Sinbad”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43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FD4D-7970-AC6F-0A64-92CAA7422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535BB3-3A07-8FFC-DCC9-D7A6391231A0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73A257-F6E3-F151-3B86-1F570DCD6355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A0BF777-4E6A-C7A7-609A-193365D50EC0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881318-6649-38D4-4420-F8C1761FC957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139C61-8B91-AEAE-C00B-BC1B839D757B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3A60C9F-F25B-E234-94E0-6BCE78CDB812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91FF9B-97EF-B8DA-8BFB-7A69C7BD48E0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9301786F-627A-3486-0883-A07CBBFC0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825E687-69B4-A12A-4C59-5BC2B0FD493B}"/>
              </a:ext>
            </a:extLst>
          </p:cNvPr>
          <p:cNvSpPr/>
          <p:nvPr/>
        </p:nvSpPr>
        <p:spPr>
          <a:xfrm>
            <a:off x="43243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0EE463A-1C9D-DCE0-8EDA-6A1E38FB4811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CBB3A00-8AB9-E62C-B4FB-F1E69EC44621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5FEE030A-5239-698B-D550-1A471129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46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BB24AAB5-67E5-8075-5565-AF7ADE5D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EE3763D3-358E-FC81-184C-AB5CB664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8F0FBB72-1198-12B5-602F-68BC9765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444318B2-6674-8A55-D24D-7E6615F8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E4D4730E-E75C-69E4-5D9C-F9549D5E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6C8F1345-335F-E61E-B09F-8C0D1E674DF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670B506F-D95F-7C9D-C5DA-0C51C7D763C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20CEAAF1-5025-77B1-DB77-937153E1EF3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D5EF3EBE-2EA5-5686-6319-DB404AC705F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9C950A8-2AA9-0526-28DA-F9C3D6F8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“BINGO” UNLESS MOTION SETS UP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BC61A4A-6058-EAC4-EDDE-A3CA2BB9F5A8}"/>
              </a:ext>
            </a:extLst>
          </p:cNvPr>
          <p:cNvSpPr/>
          <p:nvPr/>
        </p:nvSpPr>
        <p:spPr>
          <a:xfrm>
            <a:off x="6781800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5" name="TextBox 64">
            <a:extLst>
              <a:ext uri="{FF2B5EF4-FFF2-40B4-BE49-F238E27FC236}">
                <a16:creationId xmlns:a16="http://schemas.microsoft.com/office/drawing/2014/main" id="{6653D36C-391F-F22A-2179-6EFDC80C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9A87C1C-5B64-271B-C644-B29A31B09A6D}"/>
              </a:ext>
            </a:extLst>
          </p:cNvPr>
          <p:cNvCxnSpPr>
            <a:cxnSpLocks/>
          </p:cNvCxnSpPr>
          <p:nvPr/>
        </p:nvCxnSpPr>
        <p:spPr>
          <a:xfrm flipH="1" flipV="1">
            <a:off x="7051925" y="1332190"/>
            <a:ext cx="434957" cy="2413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5C34FB-C8D7-368B-ACA4-90935D7FA87C}"/>
              </a:ext>
            </a:extLst>
          </p:cNvPr>
          <p:cNvCxnSpPr>
            <a:cxnSpLocks/>
          </p:cNvCxnSpPr>
          <p:nvPr/>
        </p:nvCxnSpPr>
        <p:spPr>
          <a:xfrm>
            <a:off x="4512945" y="1648460"/>
            <a:ext cx="2847975" cy="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4524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370A8-6CDD-801B-E34B-5546C6D1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079F3DD7-1A40-5385-088B-A7A669F2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7801"/>
            <a:ext cx="10210800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Modular Pressure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AA199-C329-0E37-0655-66378B8EA817}"/>
              </a:ext>
            </a:extLst>
          </p:cNvPr>
          <p:cNvSpPr txBox="1"/>
          <p:nvPr/>
        </p:nvSpPr>
        <p:spPr>
          <a:xfrm>
            <a:off x="381000" y="1143000"/>
            <a:ext cx="1127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Andy Merfeld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608-279-6899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AndyMerfeld@gmail.com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1585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18D09-E48B-556F-929C-99968BA65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EF14E6C5-D401-8EC3-FD8E-6A298DDC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7801"/>
            <a:ext cx="10210800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Blitz Responsibilities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16440-9783-FDE0-99CE-2417394D1DCB}"/>
              </a:ext>
            </a:extLst>
          </p:cNvPr>
          <p:cNvSpPr txBox="1"/>
          <p:nvPr/>
        </p:nvSpPr>
        <p:spPr>
          <a:xfrm>
            <a:off x="381000" y="1143000"/>
            <a:ext cx="1127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Checking blitzer within the same call means that the responsibilities and reads must be the same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Also allows you to use the same blitz technique in different calls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Creeper cover 3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Fire zone 3 deep, 3 under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Creeper Tampa 2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Cover 0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Etc.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Odd spacing, edge blitzer as force player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7385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6932-D612-55E8-0542-47A07FB1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B68A81-6418-2B02-0F34-44D2EF3A561C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C619-24C5-34DA-1189-44AD0989D7D7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DECFBFE-0275-3DE5-C632-44F8D835EBF5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6B495C-4949-B341-FF18-4BA4FE0F25E7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C46728-8D01-86E3-1860-5379AF250A87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62502E-B8B5-5111-FC1F-1CFC78C135E3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FCECB73-2CC3-074C-C9CA-981AF674284B}"/>
              </a:ext>
            </a:extLst>
          </p:cNvPr>
          <p:cNvSpPr/>
          <p:nvPr/>
        </p:nvSpPr>
        <p:spPr>
          <a:xfrm>
            <a:off x="43243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86935C7-F10A-117A-E13C-89A2DCE7EDDB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1B213CE-EF2C-EF7D-64F9-BA9C8C9C4C8C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2AD6EE1A-F216-3F25-01F7-359FFE7F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46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3B682E49-9D11-A8BD-7EC8-8B7FC043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E1876684-258B-3BBE-316C-1C39D401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77CF8532-3A32-4F76-4A49-942C91DEB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C77F4434-0A4A-1F50-BFDD-D746D05FA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26DE27FF-3A39-3899-D284-7BC51A6C7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1DDC2293-10CB-5FA9-545F-EF59AEEB4F9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910756AD-26F4-89B4-FA93-E9FC4B3868E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44B07C57-B971-0457-CFCA-A1A82AD2173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7AE89355-70C6-9AD9-CDCE-14B11ABEB9E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361D3D-E458-9839-B4FE-F32D0F066315}"/>
              </a:ext>
            </a:extLst>
          </p:cNvPr>
          <p:cNvSpPr/>
          <p:nvPr/>
        </p:nvSpPr>
        <p:spPr>
          <a:xfrm>
            <a:off x="5557226" y="1366961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DAC88D9-ADB6-A409-41DE-590D4F295F06}"/>
              </a:ext>
            </a:extLst>
          </p:cNvPr>
          <p:cNvCxnSpPr>
            <a:cxnSpLocks/>
          </p:cNvCxnSpPr>
          <p:nvPr/>
        </p:nvCxnSpPr>
        <p:spPr>
          <a:xfrm flipV="1">
            <a:off x="4871365" y="1516856"/>
            <a:ext cx="432837" cy="10112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4">
            <a:extLst>
              <a:ext uri="{FF2B5EF4-FFF2-40B4-BE49-F238E27FC236}">
                <a16:creationId xmlns:a16="http://schemas.microsoft.com/office/drawing/2014/main" id="{FCA56A9C-05A8-ACFB-5355-20962147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906B3-C02A-9F8D-91DE-0A50BE7E7ED0}"/>
              </a:ext>
            </a:extLst>
          </p:cNvPr>
          <p:cNvSpPr txBox="1"/>
          <p:nvPr/>
        </p:nvSpPr>
        <p:spPr>
          <a:xfrm>
            <a:off x="1522412" y="508212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Front: Odd Spacing</a:t>
            </a:r>
          </a:p>
          <a:p>
            <a:pPr algn="ctr"/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blitzer </a:t>
            </a:r>
            <a:r>
              <a:rPr lang="en-US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force</a:t>
            </a:r>
            <a:r>
              <a:rPr 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vs. </a:t>
            </a:r>
            <a:r>
              <a:rPr lang="en-US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spill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E975AC-53D6-5FF3-5BFA-CF5323C94F10}"/>
              </a:ext>
            </a:extLst>
          </p:cNvPr>
          <p:cNvCxnSpPr>
            <a:cxnSpLocks/>
          </p:cNvCxnSpPr>
          <p:nvPr/>
        </p:nvCxnSpPr>
        <p:spPr>
          <a:xfrm flipH="1">
            <a:off x="5402786" y="1491607"/>
            <a:ext cx="146235" cy="64681"/>
          </a:xfrm>
          <a:prstGeom prst="straightConnector1">
            <a:avLst/>
          </a:prstGeom>
          <a:ln w="2857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A34DD9-500A-066B-995E-24DF3D09E5FA}"/>
              </a:ext>
            </a:extLst>
          </p:cNvPr>
          <p:cNvCxnSpPr>
            <a:cxnSpLocks/>
          </p:cNvCxnSpPr>
          <p:nvPr/>
        </p:nvCxnSpPr>
        <p:spPr>
          <a:xfrm flipH="1" flipV="1">
            <a:off x="5372649" y="1514205"/>
            <a:ext cx="52070" cy="89879"/>
          </a:xfrm>
          <a:prstGeom prst="straightConnector1">
            <a:avLst/>
          </a:prstGeom>
          <a:ln w="2857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C1DD1D-04DE-8FFE-88C7-10E63B25568C}"/>
              </a:ext>
            </a:extLst>
          </p:cNvPr>
          <p:cNvCxnSpPr>
            <a:cxnSpLocks/>
          </p:cNvCxnSpPr>
          <p:nvPr/>
        </p:nvCxnSpPr>
        <p:spPr>
          <a:xfrm flipV="1">
            <a:off x="5056143" y="1604084"/>
            <a:ext cx="532261" cy="509196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C45904-0596-A9EF-8016-EBF0B861447C}"/>
              </a:ext>
            </a:extLst>
          </p:cNvPr>
          <p:cNvCxnSpPr>
            <a:cxnSpLocks/>
          </p:cNvCxnSpPr>
          <p:nvPr/>
        </p:nvCxnSpPr>
        <p:spPr>
          <a:xfrm flipV="1">
            <a:off x="6473613" y="1676119"/>
            <a:ext cx="12611" cy="3650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15200D-699D-2F01-7C58-B1BA76ED2FCD}"/>
              </a:ext>
            </a:extLst>
          </p:cNvPr>
          <p:cNvCxnSpPr>
            <a:cxnSpLocks/>
          </p:cNvCxnSpPr>
          <p:nvPr/>
        </p:nvCxnSpPr>
        <p:spPr>
          <a:xfrm flipV="1">
            <a:off x="6865279" y="1692521"/>
            <a:ext cx="12611" cy="3650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AF9E0B-0860-8574-A44D-A20963BA9377}"/>
              </a:ext>
            </a:extLst>
          </p:cNvPr>
          <p:cNvCxnSpPr>
            <a:cxnSpLocks/>
          </p:cNvCxnSpPr>
          <p:nvPr/>
        </p:nvCxnSpPr>
        <p:spPr>
          <a:xfrm flipV="1">
            <a:off x="5986071" y="1706880"/>
            <a:ext cx="150365" cy="350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AA1A84-3AB8-0BE4-68FD-BAA185DDD1D8}"/>
              </a:ext>
            </a:extLst>
          </p:cNvPr>
          <p:cNvCxnSpPr>
            <a:cxnSpLocks/>
          </p:cNvCxnSpPr>
          <p:nvPr/>
        </p:nvCxnSpPr>
        <p:spPr>
          <a:xfrm flipH="1">
            <a:off x="5885638" y="2057550"/>
            <a:ext cx="100547" cy="0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981E9B-F067-8F2F-E127-53B96D45BECD}"/>
              </a:ext>
            </a:extLst>
          </p:cNvPr>
          <p:cNvCxnSpPr>
            <a:cxnSpLocks/>
          </p:cNvCxnSpPr>
          <p:nvPr/>
        </p:nvCxnSpPr>
        <p:spPr>
          <a:xfrm flipH="1">
            <a:off x="5348410" y="2057550"/>
            <a:ext cx="100547" cy="0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6390FC-AF81-DBF1-0D53-FDE9176E71A4}"/>
              </a:ext>
            </a:extLst>
          </p:cNvPr>
          <p:cNvCxnSpPr>
            <a:cxnSpLocks/>
          </p:cNvCxnSpPr>
          <p:nvPr/>
        </p:nvCxnSpPr>
        <p:spPr>
          <a:xfrm flipV="1">
            <a:off x="5455395" y="1722120"/>
            <a:ext cx="212980" cy="3255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3">
            <a:extLst>
              <a:ext uri="{FF2B5EF4-FFF2-40B4-BE49-F238E27FC236}">
                <a16:creationId xmlns:a16="http://schemas.microsoft.com/office/drawing/2014/main" id="{80CE1CD3-49EB-250A-ABB2-39CDCFEF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459468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Lucida Sans" pitchFamily="34" charset="0"/>
              </a:rPr>
              <a:t>Q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CB79536-D9A7-B2B2-E3DE-FE20CA102DF6}"/>
              </a:ext>
            </a:extLst>
          </p:cNvPr>
          <p:cNvSpPr/>
          <p:nvPr/>
        </p:nvSpPr>
        <p:spPr>
          <a:xfrm>
            <a:off x="5987625" y="960015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12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 on Edge blitz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223A5-4D4B-234D-A3A4-2B62CD288367}"/>
              </a:ext>
            </a:extLst>
          </p:cNvPr>
          <p:cNvSpPr txBox="1"/>
          <p:nvPr/>
        </p:nvSpPr>
        <p:spPr>
          <a:xfrm>
            <a:off x="457200" y="1137822"/>
            <a:ext cx="1150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Do your job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run, set the edge and keep the ball inside. Take the high/outside element vs. option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pass, contain the QB. Keep the ball inside and in front (don’t run off the cliff)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Help other guys do their jobs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run, constrict the running alley as much as possible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 vs. shock vs. gladiator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run off the cliff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pass, speed up the QB and affect the throw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the hand when he pulls the pin and run through his chest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jump, you’d better get a hand on the ball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Make the play</a:t>
            </a:r>
          </a:p>
        </p:txBody>
      </p:sp>
    </p:spTree>
    <p:extLst>
      <p:ext uri="{BB962C8B-B14F-4D97-AF65-F5344CB8AC3E}">
        <p14:creationId xmlns:p14="http://schemas.microsoft.com/office/powerpoint/2010/main" val="221333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Run Thought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223A5-4D4B-234D-A3A4-2B62CD288367}"/>
              </a:ext>
            </a:extLst>
          </p:cNvPr>
          <p:cNvSpPr txBox="1"/>
          <p:nvPr/>
        </p:nvSpPr>
        <p:spPr>
          <a:xfrm>
            <a:off x="457200" y="1137822"/>
            <a:ext cx="1150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Is there a C area player blocking you?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yes: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press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If no C area player blocking you, be ready for a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kickout block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a puller or fullback/swiper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kickout: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gladiator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If no kickout, see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 action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any option look at you, take the outside piece.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RB is coming to you, </a:t>
            </a:r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the play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RB is going away from you,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 &amp; play the C/D gap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 = quarterback to cutback</a:t>
            </a:r>
          </a:p>
        </p:txBody>
      </p:sp>
    </p:spTree>
    <p:extLst>
      <p:ext uri="{BB962C8B-B14F-4D97-AF65-F5344CB8AC3E}">
        <p14:creationId xmlns:p14="http://schemas.microsoft.com/office/powerpoint/2010/main" val="170056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F00A6-8BBA-CDB6-C395-02B6A72D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1263446-9EC5-D5AF-8DA2-4AC168AE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Run Thought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E4294-8B4D-41B2-0A6A-378EB802D24C}"/>
              </a:ext>
            </a:extLst>
          </p:cNvPr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ED40D-A9A8-0526-6B9B-FABB5B8471B8}"/>
              </a:ext>
            </a:extLst>
          </p:cNvPr>
          <p:cNvSpPr txBox="1"/>
          <p:nvPr/>
        </p:nvSpPr>
        <p:spPr>
          <a:xfrm>
            <a:off x="457200" y="1137822"/>
            <a:ext cx="1150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Is there a C area player blocking you?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yes: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press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If no C area player blocking you, be ready for a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kickout block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a puller or fullback/swiper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If no kickout, see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 action</a:t>
            </a:r>
          </a:p>
        </p:txBody>
      </p:sp>
    </p:spTree>
    <p:extLst>
      <p:ext uri="{BB962C8B-B14F-4D97-AF65-F5344CB8AC3E}">
        <p14:creationId xmlns:p14="http://schemas.microsoft.com/office/powerpoint/2010/main" val="79588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B2AA4-78AF-CD27-863F-088BA7F7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13E66FDA-3145-4D5A-D8B1-7317F6E4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Run Thought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6B75B-BBB4-EAAA-15A8-4DE2210CEA68}"/>
              </a:ext>
            </a:extLst>
          </p:cNvPr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D6384-B69B-4F01-B734-429B697D32D3}"/>
              </a:ext>
            </a:extLst>
          </p:cNvPr>
          <p:cNvSpPr txBox="1"/>
          <p:nvPr/>
        </p:nvSpPr>
        <p:spPr>
          <a:xfrm>
            <a:off x="457200" y="1137822"/>
            <a:ext cx="1150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Is there a C area player blocking you?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yes: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press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If no C area player blocking you, be ready for a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kickout block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a puller or fullback/swiper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kickout: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gladiator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If no kickout, see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 action</a:t>
            </a:r>
          </a:p>
        </p:txBody>
      </p:sp>
    </p:spTree>
    <p:extLst>
      <p:ext uri="{BB962C8B-B14F-4D97-AF65-F5344CB8AC3E}">
        <p14:creationId xmlns:p14="http://schemas.microsoft.com/office/powerpoint/2010/main" val="831632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62EB0-0039-571E-9ED6-16BB4053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02C3F8B3-A468-1A93-489D-4D26C199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Run Thought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8A319-7590-88EC-E1E2-A1515F295089}"/>
              </a:ext>
            </a:extLst>
          </p:cNvPr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C50B2-8140-7742-6647-D99F7744F176}"/>
              </a:ext>
            </a:extLst>
          </p:cNvPr>
          <p:cNvSpPr txBox="1"/>
          <p:nvPr/>
        </p:nvSpPr>
        <p:spPr>
          <a:xfrm>
            <a:off x="457200" y="1137822"/>
            <a:ext cx="1150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Is there a C area player blocking you?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yes: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press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If no C area player blocking you, be ready for a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kickout block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a puller or fullback/swiper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kickout: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gladiator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If no kickout, see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 action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any option look at you,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the outside piece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RB is coming to you, </a:t>
            </a:r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the play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RB is going away from you, surf &amp; play the C/D gap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 = quarterback to cutback</a:t>
            </a:r>
          </a:p>
        </p:txBody>
      </p:sp>
    </p:spTree>
    <p:extLst>
      <p:ext uri="{BB962C8B-B14F-4D97-AF65-F5344CB8AC3E}">
        <p14:creationId xmlns:p14="http://schemas.microsoft.com/office/powerpoint/2010/main" val="4273384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35D69-A9BF-E2F8-3685-9EA5637E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AFF2ECE2-88E0-5C24-76CB-CC663F9D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Run Thought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8FAE7-7080-BE82-100D-801B84082CFA}"/>
              </a:ext>
            </a:extLst>
          </p:cNvPr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B2FDD-3AD4-31C0-8375-B9F61722B53E}"/>
              </a:ext>
            </a:extLst>
          </p:cNvPr>
          <p:cNvSpPr txBox="1"/>
          <p:nvPr/>
        </p:nvSpPr>
        <p:spPr>
          <a:xfrm>
            <a:off x="457200" y="1137822"/>
            <a:ext cx="1150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Is there a C area player blocking you?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yes: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press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If no C area player blocking you, be ready for a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kickout block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a puller or fullback/swiper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kickout: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gladiator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If no kickout, see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 action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any option look at you, take the outside piece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RB is coming to you, </a:t>
            </a:r>
            <a:r>
              <a:rPr lang="en-US" sz="24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the play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RB is going away from you, surf &amp; play the C/D gap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 = quarterback to cutback</a:t>
            </a:r>
          </a:p>
        </p:txBody>
      </p:sp>
    </p:spTree>
    <p:extLst>
      <p:ext uri="{BB962C8B-B14F-4D97-AF65-F5344CB8AC3E}">
        <p14:creationId xmlns:p14="http://schemas.microsoft.com/office/powerpoint/2010/main" val="380266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20C84-64C0-15BD-8C28-09128DEA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7E8F2DD1-2E13-1E36-AB28-7D67CF2F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Run Thought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47FE6-1228-7307-2E86-9164CD7FDDF0}"/>
              </a:ext>
            </a:extLst>
          </p:cNvPr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7A0BC-0113-EA29-F134-9436E46FB870}"/>
              </a:ext>
            </a:extLst>
          </p:cNvPr>
          <p:cNvSpPr txBox="1"/>
          <p:nvPr/>
        </p:nvSpPr>
        <p:spPr>
          <a:xfrm>
            <a:off x="457200" y="1137822"/>
            <a:ext cx="1150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Is there a C area player blocking you?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yes: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press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If no C area player blocking you, be ready for a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kickout block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a puller or fullback/swiper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kickout: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gladiator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set the edge &amp; constrict the running lane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If no kickout, see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 action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any option look at you, take the outside piece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RB is coming to you, </a:t>
            </a:r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the play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RB is going away from you,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 &amp; play the C/D gap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 = quarterback to cutback</a:t>
            </a:r>
          </a:p>
        </p:txBody>
      </p:sp>
    </p:spTree>
    <p:extLst>
      <p:ext uri="{BB962C8B-B14F-4D97-AF65-F5344CB8AC3E}">
        <p14:creationId xmlns:p14="http://schemas.microsoft.com/office/powerpoint/2010/main" val="1342170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58320-54B5-F658-2E98-D596817D7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6CB2F9DF-4A45-B72E-60E7-F8D4353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 on Edge blitz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63AA7-EAFD-F5CB-E3AD-63D1E5216032}"/>
              </a:ext>
            </a:extLst>
          </p:cNvPr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8F4CD-015A-59C5-E27B-64ED45B85BFB}"/>
              </a:ext>
            </a:extLst>
          </p:cNvPr>
          <p:cNvSpPr txBox="1"/>
          <p:nvPr/>
        </p:nvSpPr>
        <p:spPr>
          <a:xfrm>
            <a:off x="457200" y="1137822"/>
            <a:ext cx="1150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Do your job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run, set the edge and keep the ball inside. Take the high/outside element vs. option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pass, contain the QB. Keep the ball inside and in front (don’t run off the cliff)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Help other guys do their jobs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run, constrict the running alley as much as possible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 vs. shock vs. gladiator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run off the cliff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pass, speed up the QB and affect the throw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the hand when he pulls the pin and run through his chest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jump, you’d better get a hand on the ball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Make the play</a:t>
            </a:r>
          </a:p>
        </p:txBody>
      </p:sp>
    </p:spTree>
    <p:extLst>
      <p:ext uri="{BB962C8B-B14F-4D97-AF65-F5344CB8AC3E}">
        <p14:creationId xmlns:p14="http://schemas.microsoft.com/office/powerpoint/2010/main" val="120861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65021-69AE-C398-388F-90314C9E7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BC20736E-4E28-3A22-04D9-22897FE7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7801"/>
            <a:ext cx="10210800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Modular Pressure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9E826-3646-4148-C0B6-E8615E848973}"/>
              </a:ext>
            </a:extLst>
          </p:cNvPr>
          <p:cNvSpPr txBox="1"/>
          <p:nvPr/>
        </p:nvSpPr>
        <p:spPr>
          <a:xfrm>
            <a:off x="381000" y="1143000"/>
            <a:ext cx="1127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What is it?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A way to easily adjust your blitzes based on the formation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We will focus on edge blitzes since interior alignments are usually more static and predictable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Edge blitzer can change, coverage and interior rushers stay the same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4187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Pass Thought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223A5-4D4B-234D-A3A4-2B62CD288367}"/>
              </a:ext>
            </a:extLst>
          </p:cNvPr>
          <p:cNvSpPr txBox="1"/>
          <p:nvPr/>
        </p:nvSpPr>
        <p:spPr>
          <a:xfrm>
            <a:off x="457200" y="1137821"/>
            <a:ext cx="1150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categories of pass rush moves: speed, power, finesse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	Think speed first always! If you are unblocked: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your job: contain the QB – keep the ball inside and in front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other guys do their job: If you can’t get home, speed up the QB and affect the throw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the hand when he pulls the pin and run through his chest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jump, you’d better get a hand on the ball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CAN get home: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QB looking at you, think sprint to shimmy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QB can’t see you, think strip-sack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FD4A-3BCA-14AB-91C9-06BFCAB08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0B569C9E-4859-CE3B-6058-169EA0F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Pass Thought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FAD0B-1BFA-6F60-C759-9E99FCE46762}"/>
              </a:ext>
            </a:extLst>
          </p:cNvPr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D5F0F-BC1E-3F71-A5A5-D76F8E5B92F1}"/>
              </a:ext>
            </a:extLst>
          </p:cNvPr>
          <p:cNvSpPr txBox="1"/>
          <p:nvPr/>
        </p:nvSpPr>
        <p:spPr>
          <a:xfrm>
            <a:off x="457200" y="1137821"/>
            <a:ext cx="1150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categories of pass rush moves: speed, power, finesse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It will usually be the RB or OT responsible for you in protection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stay with speed if the RB steps up too far or the OT is late picking you up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Speed rush: Dip-rip-lean-reach. Reach with your outside arm to flip your hips and get your toes pointed towards the QB</a:t>
            </a:r>
          </a:p>
        </p:txBody>
      </p:sp>
    </p:spTree>
    <p:extLst>
      <p:ext uri="{BB962C8B-B14F-4D97-AF65-F5344CB8AC3E}">
        <p14:creationId xmlns:p14="http://schemas.microsoft.com/office/powerpoint/2010/main" val="1363535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Pass Thought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223A5-4D4B-234D-A3A4-2B62CD288367}"/>
              </a:ext>
            </a:extLst>
          </p:cNvPr>
          <p:cNvSpPr txBox="1"/>
          <p:nvPr/>
        </p:nvSpPr>
        <p:spPr>
          <a:xfrm>
            <a:off x="457200" y="1137822"/>
            <a:ext cx="1150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categories of pass rush moves: speed, power, finesse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If the blocker is deep and close to the QB, convert speed to power. He’s passive, we are aggressive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Bull rush: Two-hand strike and push the blocker back into the QB.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Counter: Push-Pull once you feel the blocker sit it down and lean into you.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32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853CF-173C-7BDF-CEFC-D5CC262C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DEFA1E18-4544-704A-1896-7B148E6E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blitz vs. Pass Thought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80426-D117-FE91-5E0A-B2BA7732EE36}"/>
              </a:ext>
            </a:extLst>
          </p:cNvPr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E8FE8-3945-F3CB-EF69-A961162A7DCA}"/>
              </a:ext>
            </a:extLst>
          </p:cNvPr>
          <p:cNvSpPr txBox="1"/>
          <p:nvPr/>
        </p:nvSpPr>
        <p:spPr>
          <a:xfrm>
            <a:off x="457200" y="1137822"/>
            <a:ext cx="1150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categories of pass rush moves: speed, power, finesse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	If the OT sees you early, a speed move will be difficult. He’s aggressive, we are finesse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Reaction: Bob-Rip or Bob-Wipers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bob to threaten him inside and stop his kick-slide, use rip or wipers to get his hands off, then flip hips and dip-rip-lean-reach.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9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Cliff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1557D-FA5B-858C-72E7-2D058A24A7FB}"/>
              </a:ext>
            </a:extLst>
          </p:cNvPr>
          <p:cNvSpPr txBox="1"/>
          <p:nvPr/>
        </p:nvSpPr>
        <p:spPr>
          <a:xfrm>
            <a:off x="457200" y="1137822"/>
            <a:ext cx="1150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categories of pass rush moves: speed, power, finesse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	When approaching the cliff: (set up your) spin back inside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 is the counter for all moves, same as vs. run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 on the barstool and ice pick him in the back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spin too early!</a:t>
            </a:r>
          </a:p>
        </p:txBody>
      </p:sp>
    </p:spTree>
    <p:extLst>
      <p:ext uri="{BB962C8B-B14F-4D97-AF65-F5344CB8AC3E}">
        <p14:creationId xmlns:p14="http://schemas.microsoft.com/office/powerpoint/2010/main" val="1893717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Unclear Run vs. Pass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223A5-4D4B-234D-A3A4-2B62CD288367}"/>
              </a:ext>
            </a:extLst>
          </p:cNvPr>
          <p:cNvSpPr txBox="1"/>
          <p:nvPr/>
        </p:nvSpPr>
        <p:spPr>
          <a:xfrm>
            <a:off x="457200" y="1137821"/>
            <a:ext cx="1150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more difficult with run action AT you and easier with the run action away from you (since you should be surfing for the QB anyway on run action away)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Usually think run first and react to pass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vary depending on situation and call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Above all else, we know we need to keep the ball inside and avoid running off the cliff</a:t>
            </a:r>
          </a:p>
        </p:txBody>
      </p:sp>
    </p:spTree>
    <p:extLst>
      <p:ext uri="{BB962C8B-B14F-4D97-AF65-F5344CB8AC3E}">
        <p14:creationId xmlns:p14="http://schemas.microsoft.com/office/powerpoint/2010/main" val="491831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89" y="177801"/>
            <a:ext cx="12188825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Effort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37822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36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A812-440E-4812-4879-BE86A34A0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937FCC6A-B0C7-4DD4-5E19-B3ACC789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" y="178648"/>
            <a:ext cx="12185651" cy="88876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79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‘X’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C2AB6-A383-59A8-A735-AFAD344551D1}"/>
              </a:ext>
            </a:extLst>
          </p:cNvPr>
          <p:cNvSpPr txBox="1"/>
          <p:nvPr/>
        </p:nvSpPr>
        <p:spPr>
          <a:xfrm>
            <a:off x="458669" y="1138420"/>
            <a:ext cx="1119848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>
              <a:buFont typeface="Courier New" panose="02070309020205020404" pitchFamily="49" charset="0"/>
              <a:buChar char="o"/>
            </a:pPr>
            <a:endParaRPr lang="en-US" sz="2399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026FC-DE0F-BA08-F99F-4070BEC3F7F6}"/>
              </a:ext>
            </a:extLst>
          </p:cNvPr>
          <p:cNvSpPr txBox="1"/>
          <p:nvPr/>
        </p:nvSpPr>
        <p:spPr>
          <a:xfrm>
            <a:off x="458668" y="1138419"/>
            <a:ext cx="11503204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>
              <a:buFont typeface="Courier New" panose="02070309020205020404" pitchFamily="49" charset="0"/>
              <a:buChar char="o"/>
            </a:pPr>
            <a:r>
              <a:rPr lang="en-US" sz="239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Coaching points:</a:t>
            </a:r>
          </a:p>
        </p:txBody>
      </p:sp>
    </p:spTree>
    <p:extLst>
      <p:ext uri="{BB962C8B-B14F-4D97-AF65-F5344CB8AC3E}">
        <p14:creationId xmlns:p14="http://schemas.microsoft.com/office/powerpoint/2010/main" val="311071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CEEC4-A457-D332-8878-57A11F9B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120B26C8-CD43-B347-A34B-1E25A676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7801"/>
            <a:ext cx="10210800" cy="889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Modular Pressure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51E8D-B2CF-1A28-EE3B-CA5568F1E3C1}"/>
              </a:ext>
            </a:extLst>
          </p:cNvPr>
          <p:cNvSpPr txBox="1"/>
          <p:nvPr/>
        </p:nvSpPr>
        <p:spPr>
          <a:xfrm>
            <a:off x="380999" y="1143000"/>
            <a:ext cx="1151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Why?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Disguise – hold your normal look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Better pressure – get the blitzer closer to his gap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Account for all formations – never have to worry about not liking a blitz against a certain look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Passing strength: Star blitz unless #3 is detached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</a:rPr>
              <a:t>Away: FS blitz unless #2 is detached or #1 is tight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483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CA1A6-D1B9-6EBE-AB45-A1ECB7467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F8799490-4E9F-75F5-350B-36534B7A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801"/>
            <a:ext cx="12192000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 and Split Adjustments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A8C4C-78D0-8A2E-51E0-CACCD99CA6D3}"/>
              </a:ext>
            </a:extLst>
          </p:cNvPr>
          <p:cNvSpPr txBox="1"/>
          <p:nvPr/>
        </p:nvSpPr>
        <p:spPr>
          <a:xfrm>
            <a:off x="381000" y="1143000"/>
            <a:ext cx="1181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Deep safety to that side always takes the blitzer’s coverage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Bingo = “Backer Inside Go”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#3 detached strong side or #2 detached weak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Sinbad = deep safety blitz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Default to weak side, or if #2 strong is very wide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Cobra = corner blitz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#1 weak is a TE (or WR with very tight split)</a:t>
            </a:r>
          </a:p>
          <a:p>
            <a:pPr defTabSz="457200"/>
            <a:endParaRPr lang="en-US" sz="28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Limbo = backer over #4 blitz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4x1, #4 detached</a:t>
            </a:r>
          </a:p>
        </p:txBody>
      </p:sp>
    </p:spTree>
    <p:extLst>
      <p:ext uri="{BB962C8B-B14F-4D97-AF65-F5344CB8AC3E}">
        <p14:creationId xmlns:p14="http://schemas.microsoft.com/office/powerpoint/2010/main" val="53253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/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/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/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/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/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49" name="Oval 48"/>
          <p:cNvSpPr/>
          <p:nvPr/>
        </p:nvSpPr>
        <p:spPr>
          <a:xfrm>
            <a:off x="43243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0" name="Oval 49"/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467946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29" name="TextBox 73"/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/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/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/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/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8DAAD869-EB19-40F8-801E-BE673CDB5C4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593D2DB6-0E98-4E01-85FC-7D8DC224631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EFEB84BC-2615-49F8-B81B-5EE0DE70D5C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6D9963E0-EBA7-4A12-8555-6502892A0CF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21519DD2-6D30-4A80-8C42-AFA63475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strength: star go (default)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187F6C6-4B48-4539-9406-B06F3A024E3F}"/>
              </a:ext>
            </a:extLst>
          </p:cNvPr>
          <p:cNvSpPr/>
          <p:nvPr/>
        </p:nvSpPr>
        <p:spPr>
          <a:xfrm>
            <a:off x="6781800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3D86A2-E19E-4946-ADCB-F54A49D33B1D}"/>
              </a:ext>
            </a:extLst>
          </p:cNvPr>
          <p:cNvCxnSpPr>
            <a:cxnSpLocks/>
          </p:cNvCxnSpPr>
          <p:nvPr/>
        </p:nvCxnSpPr>
        <p:spPr>
          <a:xfrm flipV="1">
            <a:off x="4871365" y="1516856"/>
            <a:ext cx="432837" cy="1011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4"/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00115ED-E53B-5CEE-ADA7-7BBA9FE5F1BB}"/>
              </a:ext>
            </a:extLst>
          </p:cNvPr>
          <p:cNvCxnSpPr>
            <a:cxnSpLocks/>
          </p:cNvCxnSpPr>
          <p:nvPr/>
        </p:nvCxnSpPr>
        <p:spPr>
          <a:xfrm flipV="1">
            <a:off x="4350725" y="2804002"/>
            <a:ext cx="59350" cy="941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673806-B5D9-D2C6-B77B-E6E4085B1C94}"/>
              </a:ext>
            </a:extLst>
          </p:cNvPr>
          <p:cNvSpPr txBox="1"/>
          <p:nvPr/>
        </p:nvSpPr>
        <p:spPr>
          <a:xfrm>
            <a:off x="1522412" y="508212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strong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3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2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 or 2D4U)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34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/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/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/>
          <p:cNvSpPr txBox="1">
            <a:spLocks noChangeArrowheads="1"/>
          </p:cNvSpPr>
          <p:nvPr/>
        </p:nvSpPr>
        <p:spPr bwMode="auto">
          <a:xfrm>
            <a:off x="5885638" y="1459468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Lucida Sans" pitchFamily="34" charset="0"/>
              </a:rPr>
              <a:t>Q</a:t>
            </a:r>
          </a:p>
        </p:txBody>
      </p:sp>
      <p:sp>
        <p:nvSpPr>
          <p:cNvPr id="49" name="Oval 48"/>
          <p:cNvSpPr/>
          <p:nvPr/>
        </p:nvSpPr>
        <p:spPr>
          <a:xfrm>
            <a:off x="5181600" y="15049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48" name="Oval 47"/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4" name="Oval 53"/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A33FAC-23FE-4E04-9BC9-58BEFDAFB938}"/>
              </a:ext>
            </a:extLst>
          </p:cNvPr>
          <p:cNvSpPr/>
          <p:nvPr/>
        </p:nvSpPr>
        <p:spPr>
          <a:xfrm>
            <a:off x="5987625" y="960015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F53BF4-8AD3-40B7-B3E4-A8D86D6F72FB}"/>
              </a:ext>
            </a:extLst>
          </p:cNvPr>
          <p:cNvSpPr/>
          <p:nvPr/>
        </p:nvSpPr>
        <p:spPr>
          <a:xfrm>
            <a:off x="49530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AD7504E-6F9B-426A-AA3B-A3F2F955160F}"/>
              </a:ext>
            </a:extLst>
          </p:cNvPr>
          <p:cNvSpPr/>
          <p:nvPr/>
        </p:nvSpPr>
        <p:spPr>
          <a:xfrm>
            <a:off x="4699785" y="1514475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2" name="TextBox 73">
            <a:extLst>
              <a:ext uri="{FF2B5EF4-FFF2-40B4-BE49-F238E27FC236}">
                <a16:creationId xmlns:a16="http://schemas.microsoft.com/office/drawing/2014/main" id="{46CF3029-A89F-4409-B91E-7800A891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787" y="2092269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04FDE3A9-0059-4F7D-A70F-14B9269A7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901" y="1974846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7" name="TextBox 64">
            <a:extLst>
              <a:ext uri="{FF2B5EF4-FFF2-40B4-BE49-F238E27FC236}">
                <a16:creationId xmlns:a16="http://schemas.microsoft.com/office/drawing/2014/main" id="{3C30E685-64E3-7EE3-D773-0BD53C57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8" name="TextBox 64">
            <a:extLst>
              <a:ext uri="{FF2B5EF4-FFF2-40B4-BE49-F238E27FC236}">
                <a16:creationId xmlns:a16="http://schemas.microsoft.com/office/drawing/2014/main" id="{46E2B0BB-8D45-AD6E-3C05-8FB0478A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DC9F40-DF1B-7F60-59E6-ACBFAB8AB251}"/>
              </a:ext>
            </a:extLst>
          </p:cNvPr>
          <p:cNvCxnSpPr>
            <a:cxnSpLocks/>
            <a:stCxn id="62" idx="0"/>
          </p:cNvCxnSpPr>
          <p:nvPr/>
        </p:nvCxnSpPr>
        <p:spPr>
          <a:xfrm flipV="1">
            <a:off x="4863776" y="1356360"/>
            <a:ext cx="211144" cy="618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0">
            <a:extLst>
              <a:ext uri="{FF2B5EF4-FFF2-40B4-BE49-F238E27FC236}">
                <a16:creationId xmlns:a16="http://schemas.microsoft.com/office/drawing/2014/main" id="{EE1BEEF0-4B90-5C95-3B9D-4A7A07FB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id="{F3D08D9E-481C-D7F8-9CB3-61CDD19A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15" name="TextBox 74">
            <a:extLst>
              <a:ext uri="{FF2B5EF4-FFF2-40B4-BE49-F238E27FC236}">
                <a16:creationId xmlns:a16="http://schemas.microsoft.com/office/drawing/2014/main" id="{72EBA7F2-8AF6-26FD-4076-0D0AE9339E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16" name="TextBox 74">
            <a:extLst>
              <a:ext uri="{FF2B5EF4-FFF2-40B4-BE49-F238E27FC236}">
                <a16:creationId xmlns:a16="http://schemas.microsoft.com/office/drawing/2014/main" id="{D9CC0E04-4B9B-7543-FF62-49F85C55D09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17" name="TextBox 74">
            <a:extLst>
              <a:ext uri="{FF2B5EF4-FFF2-40B4-BE49-F238E27FC236}">
                <a16:creationId xmlns:a16="http://schemas.microsoft.com/office/drawing/2014/main" id="{EB6C7876-6D9C-E937-99CF-46D9DC948C0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21" name="TextBox 74">
            <a:extLst>
              <a:ext uri="{FF2B5EF4-FFF2-40B4-BE49-F238E27FC236}">
                <a16:creationId xmlns:a16="http://schemas.microsoft.com/office/drawing/2014/main" id="{A3E0D4CB-E246-E30B-BF36-D9A75C75D93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63CF01-3437-EC09-9FCE-B20ABD7C8979}"/>
              </a:ext>
            </a:extLst>
          </p:cNvPr>
          <p:cNvSpPr txBox="1"/>
          <p:nvPr/>
        </p:nvSpPr>
        <p:spPr>
          <a:xfrm>
            <a:off x="1522412" y="508212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strong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3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2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 or 2D4U)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74DE8D8-4E5A-7629-607D-31E332FF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strength: star go (default)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76493D-32D9-185E-9CE5-2E46F33005DD}"/>
              </a:ext>
            </a:extLst>
          </p:cNvPr>
          <p:cNvCxnSpPr>
            <a:cxnSpLocks/>
          </p:cNvCxnSpPr>
          <p:nvPr/>
        </p:nvCxnSpPr>
        <p:spPr>
          <a:xfrm flipV="1">
            <a:off x="4744263" y="2804002"/>
            <a:ext cx="59350" cy="941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0">
            <a:extLst>
              <a:ext uri="{FF2B5EF4-FFF2-40B4-BE49-F238E27FC236}">
                <a16:creationId xmlns:a16="http://schemas.microsoft.com/office/drawing/2014/main" id="{5842BD98-94B1-50F1-2117-6D7C48FB6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686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9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E21A-ECE4-CA0A-2C37-CB22D7F4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187E08-560A-2006-CBF1-07C45CFFB8DE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C2749A-620D-7379-21AE-4ACD5EF2A9C7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63D46F9-9D63-B55F-CA22-396DE05221A2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EEF2F8-F31C-E4B0-8F0A-21525772F68C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C9B90F-0D0B-97BE-4F7F-D5E51FF017C7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D803CE-8DC9-0CA2-89FB-25DA00245F85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0F9B91-92E9-C6F9-9252-52EC830D25B5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064FD95D-C762-56F5-1210-6FB3D60D1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27AAD79-A9C9-3499-29D1-3DD87C7AE884}"/>
              </a:ext>
            </a:extLst>
          </p:cNvPr>
          <p:cNvSpPr/>
          <p:nvPr/>
        </p:nvSpPr>
        <p:spPr>
          <a:xfrm>
            <a:off x="3257550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BE33634-0A4F-29D0-7411-4C9DD2A70144}"/>
              </a:ext>
            </a:extLst>
          </p:cNvPr>
          <p:cNvSpPr/>
          <p:nvPr/>
        </p:nvSpPr>
        <p:spPr>
          <a:xfrm>
            <a:off x="22335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3DCFCAC-7D30-E92E-01CF-65247F1FCB11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78DE7E8C-C349-9E98-4A55-F27F13FC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146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0C980ECF-927C-EB6C-751F-CB03EBA51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BB0EA91A-0BF6-D78F-601A-72E45DAB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9F5C586F-278F-45A4-927C-5A9F78C4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C085AFDE-9C80-F50B-38C0-B41009CE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4EF063BE-7C86-B439-6206-6A18DBCD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4A22211F-BAE9-6F23-B8F2-BACEEB1A265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FADDEADF-864E-9E36-3119-E9C3781AAE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B0C72F03-4FE8-CAFD-DF9A-3BE173A7ED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97C0009F-681B-83B7-6035-C12EA09023B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F5C431D-70B6-25A6-4986-D34EBF5F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strength: “Sinbad” vs. #2 wide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A81A092-D2C8-3AAC-BCDD-EE1E3BADC636}"/>
              </a:ext>
            </a:extLst>
          </p:cNvPr>
          <p:cNvSpPr/>
          <p:nvPr/>
        </p:nvSpPr>
        <p:spPr>
          <a:xfrm>
            <a:off x="6781800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C13FE6-30A1-016D-DDF0-F860E840208F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4374927" y="1516856"/>
            <a:ext cx="929275" cy="2228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4">
            <a:extLst>
              <a:ext uri="{FF2B5EF4-FFF2-40B4-BE49-F238E27FC236}">
                <a16:creationId xmlns:a16="http://schemas.microsoft.com/office/drawing/2014/main" id="{B96DEE5A-BD30-517C-A20E-1399F3F92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07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F23C8-0F86-FF55-20B2-B32E50F7ED0C}"/>
              </a:ext>
            </a:extLst>
          </p:cNvPr>
          <p:cNvSpPr txBox="1"/>
          <p:nvPr/>
        </p:nvSpPr>
        <p:spPr>
          <a:xfrm>
            <a:off x="1522412" y="508212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strong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3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2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 or 2D4U)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904FA-EF9F-6FA2-A9A9-6C8DEBD4C7CC}"/>
              </a:ext>
            </a:extLst>
          </p:cNvPr>
          <p:cNvSpPr txBox="1"/>
          <p:nvPr/>
        </p:nvSpPr>
        <p:spPr>
          <a:xfrm>
            <a:off x="3743723" y="4086392"/>
            <a:ext cx="141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“Sinbad”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99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17C3C-E478-15C8-33CD-14530DC71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DA1021-7634-06E7-33E7-A1F765323386}"/>
              </a:ext>
            </a:extLst>
          </p:cNvPr>
          <p:cNvSpPr/>
          <p:nvPr/>
        </p:nvSpPr>
        <p:spPr>
          <a:xfrm>
            <a:off x="5981700" y="1809750"/>
            <a:ext cx="171450" cy="1714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1C3AAD-C42B-2DDE-5DD0-7147AC6BA2AD}"/>
              </a:ext>
            </a:extLst>
          </p:cNvPr>
          <p:cNvCxnSpPr>
            <a:stCxn id="4" idx="0"/>
            <a:endCxn id="4" idx="2"/>
          </p:cNvCxnSpPr>
          <p:nvPr/>
        </p:nvCxnSpPr>
        <p:spPr>
          <a:xfrm rot="16200000" flipH="1">
            <a:off x="5981701" y="1895477"/>
            <a:ext cx="171450" cy="2381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667DEAD-9327-042A-4B80-00E5F256ECDE}"/>
              </a:ext>
            </a:extLst>
          </p:cNvPr>
          <p:cNvSpPr/>
          <p:nvPr/>
        </p:nvSpPr>
        <p:spPr>
          <a:xfrm>
            <a:off x="56959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9855F2-CBBE-9297-0146-FD1249F91F9B}"/>
              </a:ext>
            </a:extLst>
          </p:cNvPr>
          <p:cNvSpPr/>
          <p:nvPr/>
        </p:nvSpPr>
        <p:spPr>
          <a:xfrm>
            <a:off x="626745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518758-63CA-5F88-51C5-6C428E3DBFF7}"/>
              </a:ext>
            </a:extLst>
          </p:cNvPr>
          <p:cNvSpPr/>
          <p:nvPr/>
        </p:nvSpPr>
        <p:spPr>
          <a:xfrm>
            <a:off x="5410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9171F8-A83D-B362-1AFB-8BA279BED848}"/>
              </a:ext>
            </a:extLst>
          </p:cNvPr>
          <p:cNvSpPr/>
          <p:nvPr/>
        </p:nvSpPr>
        <p:spPr>
          <a:xfrm>
            <a:off x="6553200" y="18097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2689C8-49A6-03F1-2DA7-62E428FFF92F}"/>
              </a:ext>
            </a:extLst>
          </p:cNvPr>
          <p:cNvSpPr/>
          <p:nvPr/>
        </p:nvSpPr>
        <p:spPr>
          <a:xfrm>
            <a:off x="5638800" y="10668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FD6F4B07-9616-E1AE-7F7E-01742A7E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38" y="11475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Q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2D045A8-80EF-EFC7-2B86-90322198B874}"/>
              </a:ext>
            </a:extLst>
          </p:cNvPr>
          <p:cNvSpPr/>
          <p:nvPr/>
        </p:nvSpPr>
        <p:spPr>
          <a:xfrm>
            <a:off x="3300386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7928A57-57AD-4EE2-6516-410A91573631}"/>
              </a:ext>
            </a:extLst>
          </p:cNvPr>
          <p:cNvSpPr/>
          <p:nvPr/>
        </p:nvSpPr>
        <p:spPr>
          <a:xfrm>
            <a:off x="8343900" y="184785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08BF842F-CC5D-D391-C856-03167C60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1F22198B-6635-F5FF-2BEE-220FA020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24" y="280702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AF249315-C0C7-8F13-E5C7-7EB56EC9B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2404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W</a:t>
            </a: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D47579A5-B781-F569-5A66-C3092093B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02" y="3745468"/>
            <a:ext cx="449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FS</a:t>
            </a:r>
          </a:p>
        </p:txBody>
      </p:sp>
      <p:sp>
        <p:nvSpPr>
          <p:cNvPr id="28" name="TextBox 70">
            <a:extLst>
              <a:ext uri="{FF2B5EF4-FFF2-40B4-BE49-F238E27FC236}">
                <a16:creationId xmlns:a16="http://schemas.microsoft.com/office/drawing/2014/main" id="{373A3E8E-AC76-4D9F-AB70-B38AA99CB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148" y="3745468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SS</a:t>
            </a: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id="{0C747DB6-19F0-B4CD-8C2B-266F46F2BF2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2149" y="1981095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C3B780E3-0E7F-FDEE-872E-5159CBE003B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99084" y="198691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9033C682-2D51-237E-F8C4-B1801BC3650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61256" y="1986913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14F70F09-AFA4-0D63-B930-254CCAE71FB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293779" y="1965557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V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0D4C097B-6476-A217-0538-933120E2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77801"/>
            <a:ext cx="12188825" cy="889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strength: “Bingo” vs. #3 Detached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433D84-10AA-12D9-E76C-73DBD74D7DF6}"/>
              </a:ext>
            </a:extLst>
          </p:cNvPr>
          <p:cNvSpPr/>
          <p:nvPr/>
        </p:nvSpPr>
        <p:spPr>
          <a:xfrm>
            <a:off x="3298798" y="1860696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64">
            <a:extLst>
              <a:ext uri="{FF2B5EF4-FFF2-40B4-BE49-F238E27FC236}">
                <a16:creationId xmlns:a16="http://schemas.microsoft.com/office/drawing/2014/main" id="{EAC06CAF-F61A-81FC-E9B1-508FCBE2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2" y="2402084"/>
            <a:ext cx="28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ucida Sans" pitchFamily="34" charset="0"/>
              </a:rPr>
              <a:t>*</a:t>
            </a:r>
          </a:p>
        </p:txBody>
      </p:sp>
      <p:sp>
        <p:nvSpPr>
          <p:cNvPr id="7" name="TextBox 73">
            <a:extLst>
              <a:ext uri="{FF2B5EF4-FFF2-40B4-BE49-F238E27FC236}">
                <a16:creationId xmlns:a16="http://schemas.microsoft.com/office/drawing/2014/main" id="{0C506412-8808-7264-692D-0D9D837C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280400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A7AF7F-DE91-E0D1-5442-4C43F021FAB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078603" y="1516856"/>
            <a:ext cx="224010" cy="883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9DA1DBC-6F53-5D6D-16FA-7A224FBC1B41}"/>
              </a:ext>
            </a:extLst>
          </p:cNvPr>
          <p:cNvSpPr/>
          <p:nvPr/>
        </p:nvSpPr>
        <p:spPr>
          <a:xfrm>
            <a:off x="4113212" y="1590394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3A23C9-1A8C-7E68-BE73-7ECB878FF200}"/>
              </a:ext>
            </a:extLst>
          </p:cNvPr>
          <p:cNvSpPr/>
          <p:nvPr/>
        </p:nvSpPr>
        <p:spPr>
          <a:xfrm>
            <a:off x="4799012" y="1562100"/>
            <a:ext cx="171450" cy="1714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" name="TextBox 64">
            <a:extLst>
              <a:ext uri="{FF2B5EF4-FFF2-40B4-BE49-F238E27FC236}">
                <a16:creationId xmlns:a16="http://schemas.microsoft.com/office/drawing/2014/main" id="{049C84D3-A278-9EB7-CE6F-2BF8D101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728" y="24003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ucida Sans" pitchFamily="34" charset="0"/>
              </a:rPr>
              <a:t>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2EE75F-E6C0-7B2E-4F17-8FB7FF7019FD}"/>
              </a:ext>
            </a:extLst>
          </p:cNvPr>
          <p:cNvCxnSpPr>
            <a:cxnSpLocks/>
          </p:cNvCxnSpPr>
          <p:nvPr/>
        </p:nvCxnSpPr>
        <p:spPr>
          <a:xfrm flipV="1">
            <a:off x="4350725" y="2839720"/>
            <a:ext cx="619737" cy="905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B6DB683-F426-6243-E9FA-A5BCFED1D1EF}"/>
              </a:ext>
            </a:extLst>
          </p:cNvPr>
          <p:cNvSpPr txBox="1"/>
          <p:nvPr/>
        </p:nvSpPr>
        <p:spPr>
          <a:xfrm>
            <a:off x="1522412" y="508212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strong side pressure coverages: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3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4: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2 creeper or simulated pressure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5: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zone (3D3U or 2D4U)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 6: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D5B7B-262F-D40D-06C7-876EBC662B45}"/>
              </a:ext>
            </a:extLst>
          </p:cNvPr>
          <p:cNvSpPr txBox="1"/>
          <p:nvPr/>
        </p:nvSpPr>
        <p:spPr>
          <a:xfrm>
            <a:off x="3743723" y="4086392"/>
            <a:ext cx="126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“Bingo”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827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2528</Words>
  <Application>Microsoft Office PowerPoint</Application>
  <PresentationFormat>Widescreen</PresentationFormat>
  <Paragraphs>501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</vt:lpstr>
      <vt:lpstr>Aptos Display</vt:lpstr>
      <vt:lpstr>Arial</vt:lpstr>
      <vt:lpstr>Century Gothic</vt:lpstr>
      <vt:lpstr>Courier New</vt:lpstr>
      <vt:lpstr>Euphemia</vt:lpstr>
      <vt:lpstr>Lucida Sans</vt:lpstr>
      <vt:lpstr>Verdana</vt:lpstr>
      <vt:lpstr>Office Theme</vt:lpstr>
      <vt:lpstr>Mesh</vt:lpstr>
      <vt:lpstr>A Modular Pressure System for All Coverages and Formations</vt:lpstr>
      <vt:lpstr>A Modular Pressure System</vt:lpstr>
      <vt:lpstr>A Modular Pressure System</vt:lpstr>
      <vt:lpstr>A Modular Pressure System</vt:lpstr>
      <vt:lpstr>Formation and Split Adjustments</vt:lpstr>
      <vt:lpstr>Passing strength: star go (default)</vt:lpstr>
      <vt:lpstr>Passing strength: star go (default)</vt:lpstr>
      <vt:lpstr>Passing strength: “Sinbad” vs. #2 wide </vt:lpstr>
      <vt:lpstr>Passing strength: “Bingo” vs. #3 Detached</vt:lpstr>
      <vt:lpstr>Passing strength: “Limbo” vs. #4 Detached</vt:lpstr>
      <vt:lpstr>Passing strength: 2 FROM A SIDE</vt:lpstr>
      <vt:lpstr>Passing strength: 2 FROM A SIDE vs. #3 Detached</vt:lpstr>
      <vt:lpstr>away: fs go (default)</vt:lpstr>
      <vt:lpstr>away: “Bingo” vs. #2 detached</vt:lpstr>
      <vt:lpstr>away: “Cobra” vs. #1 tight</vt:lpstr>
      <vt:lpstr>Motion Adjustments</vt:lpstr>
      <vt:lpstr>Passing strength: “Bingo” to “Sinbad” on motion</vt:lpstr>
      <vt:lpstr>away: “Bingo” to “Sinbad” on motion</vt:lpstr>
      <vt:lpstr>DO NOT “BINGO” UNLESS MOTION SETS UP</vt:lpstr>
      <vt:lpstr>Blitz Responsibilities</vt:lpstr>
      <vt:lpstr>PowerPoint Presentation</vt:lpstr>
      <vt:lpstr>Priorities on Edge blitz</vt:lpstr>
      <vt:lpstr>Edge blitz vs. Run Thought Process</vt:lpstr>
      <vt:lpstr>Edge blitz vs. Run Thought Process</vt:lpstr>
      <vt:lpstr>Edge blitz vs. Run Thought Process</vt:lpstr>
      <vt:lpstr>Edge blitz vs. Run Thought Process</vt:lpstr>
      <vt:lpstr>Edge blitz vs. Run Thought Process</vt:lpstr>
      <vt:lpstr>Edge blitz vs. Run Thought Process</vt:lpstr>
      <vt:lpstr>Priorities on Edge blitz</vt:lpstr>
      <vt:lpstr>Edge blitz vs. Pass Thought Process</vt:lpstr>
      <vt:lpstr>Edge blitz vs. Pass Thought Process</vt:lpstr>
      <vt:lpstr>Edge blitz vs. Pass Thought Process</vt:lpstr>
      <vt:lpstr>Edge blitz vs. Pass Thought Process</vt:lpstr>
      <vt:lpstr>The Cliff</vt:lpstr>
      <vt:lpstr>Unclear Run vs. Pass</vt:lpstr>
      <vt:lpstr>Second Effort</vt:lpstr>
      <vt:lpstr>‘X’ Path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Andy Merfeld</dc:creator>
  <cp:lastModifiedBy>Andy Merfeld</cp:lastModifiedBy>
  <cp:revision>10</cp:revision>
  <dcterms:created xsi:type="dcterms:W3CDTF">2025-04-19T01:57:09Z</dcterms:created>
  <dcterms:modified xsi:type="dcterms:W3CDTF">2025-04-22T03:34:12Z</dcterms:modified>
</cp:coreProperties>
</file>